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28"/>
  </p:notesMasterIdLst>
  <p:handoutMasterIdLst>
    <p:handoutMasterId r:id="rId29"/>
  </p:handoutMasterIdLst>
  <p:sldIdLst>
    <p:sldId id="274" r:id="rId3"/>
    <p:sldId id="270" r:id="rId4"/>
    <p:sldId id="268" r:id="rId5"/>
    <p:sldId id="264" r:id="rId6"/>
    <p:sldId id="275" r:id="rId7"/>
    <p:sldId id="276" r:id="rId8"/>
    <p:sldId id="277" r:id="rId9"/>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92" r:id="rId24"/>
    <p:sldId id="293" r:id="rId25"/>
    <p:sldId id="294" r:id="rId26"/>
    <p:sldId id="273" r:id="rId27"/>
  </p:sldIdLst>
  <p:sldSz cx="9144000" cy="6858000" type="screen4x3"/>
  <p:notesSz cx="6858000" cy="9144000"/>
  <p:embeddedFontLst>
    <p:embeddedFont>
      <p:font typeface="Roboto" panose="02000000000000000000" pitchFamily="2" charset="0"/>
      <p:regular r:id="rId30"/>
      <p:bold r:id="rId31"/>
      <p:italic r:id="rId32"/>
      <p:boldItalic r:id="rId33"/>
    </p:embeddedFont>
    <p:embeddedFont>
      <p:font typeface="Twinkl" panose="020B0604020202020204" charset="0"/>
      <p:regular r:id="rId34"/>
      <p:bold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C2"/>
    <a:srgbClr val="4DB1E3"/>
    <a:srgbClr val="18A0DB"/>
    <a:srgbClr val="ACDDFC"/>
    <a:srgbClr val="BC0105"/>
    <a:srgbClr val="21A6F9"/>
    <a:srgbClr val="E34192"/>
    <a:srgbClr val="DE1E5A"/>
    <a:srgbClr val="80C1E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8082" autoAdjust="0"/>
    <p:restoredTop sz="94660"/>
  </p:normalViewPr>
  <p:slideViewPr>
    <p:cSldViewPr snapToGrid="0" showGuides="1">
      <p:cViewPr varScale="1">
        <p:scale>
          <a:sx n="74" d="100"/>
          <a:sy n="74" d="100"/>
        </p:scale>
        <p:origin x="356" y="56"/>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16/11/2025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16/11/2025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2" Type="http://schemas.openxmlformats.org/officeDocument/2006/relationships/hyperlink" Target="mailto:twinklcares@twinkl.co.uk" TargetMode="External"/><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SL_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5DF6149-B22E-B64E-327F-EB3A04EAF67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692" y="178"/>
            <a:ext cx="9114616" cy="6857643"/>
          </a:xfrm>
          <a:prstGeom prst="rect">
            <a:avLst/>
          </a:prstGeom>
        </p:spPr>
      </p:pic>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logo of a company&#10;&#10;Description automatically generated">
            <a:extLst>
              <a:ext uri="{FF2B5EF4-FFF2-40B4-BE49-F238E27FC236}">
                <a16:creationId xmlns:a16="http://schemas.microsoft.com/office/drawing/2014/main" id="{612EDAF8-F645-3B62-1782-89F8A070315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47918" y="2625778"/>
            <a:ext cx="1982769" cy="1351888"/>
          </a:xfrm>
          <a:prstGeom prst="rect">
            <a:avLst/>
          </a:prstGeom>
        </p:spPr>
      </p:pic>
      <p:sp>
        <p:nvSpPr>
          <p:cNvPr id="5" name="Rectangle 4">
            <a:extLst>
              <a:ext uri="{FF2B5EF4-FFF2-40B4-BE49-F238E27FC236}">
                <a16:creationId xmlns:a16="http://schemas.microsoft.com/office/drawing/2014/main" id="{A316FE0F-7B29-F39D-00DC-8E3F4A631656}"/>
              </a:ext>
            </a:extLst>
          </p:cNvPr>
          <p:cNvSpPr/>
          <p:nvPr userDrawn="1"/>
        </p:nvSpPr>
        <p:spPr>
          <a:xfrm>
            <a:off x="0" y="6251423"/>
            <a:ext cx="9144000" cy="612000"/>
          </a:xfrm>
          <a:prstGeom prst="rect">
            <a:avLst/>
          </a:prstGeom>
          <a:solidFill>
            <a:srgbClr val="007A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Twinkl" pitchFamily="2" charset="0"/>
            </a:endParaRPr>
          </a:p>
        </p:txBody>
      </p:sp>
    </p:spTree>
    <p:extLst>
      <p:ext uri="{BB962C8B-B14F-4D97-AF65-F5344CB8AC3E}">
        <p14:creationId xmlns:p14="http://schemas.microsoft.com/office/powerpoint/2010/main" val="1546560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GB"/>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24">
            <a:extLst>
              <a:ext uri="{FF2B5EF4-FFF2-40B4-BE49-F238E27FC236}">
                <a16:creationId xmlns:a16="http://schemas.microsoft.com/office/drawing/2014/main" id="{D00ECC8E-1AC3-4E6C-A19B-0A141ABB9071}"/>
              </a:ext>
            </a:extLst>
          </p:cNvPr>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3" name="Rounded Rectangle 23">
            <a:extLst>
              <a:ext uri="{FF2B5EF4-FFF2-40B4-BE49-F238E27FC236}">
                <a16:creationId xmlns:a16="http://schemas.microsoft.com/office/drawing/2014/main" id="{D34100E7-28EA-4EB7-A437-37BB3EE7034D}"/>
              </a:ext>
            </a:extLst>
          </p:cNvPr>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0370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3" name="Text Placeholder 9">
            <a:extLst>
              <a:ext uri="{FF2B5EF4-FFF2-40B4-BE49-F238E27FC236}">
                <a16:creationId xmlns:a16="http://schemas.microsoft.com/office/drawing/2014/main" id="{D99DBCE3-B6AA-4708-994C-5096C6F0D38E}"/>
              </a:ext>
            </a:extLst>
          </p:cNvPr>
          <p:cNvSpPr>
            <a:spLocks noGrp="1"/>
          </p:cNvSpPr>
          <p:nvPr>
            <p:ph type="body" sz="quarter" idx="11" hasCustomPrompt="1"/>
          </p:nvPr>
        </p:nvSpPr>
        <p:spPr>
          <a:xfrm>
            <a:off x="755651" y="34456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5127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7" name="Text Placeholder 8">
            <a:extLst>
              <a:ext uri="{FF2B5EF4-FFF2-40B4-BE49-F238E27FC236}">
                <a16:creationId xmlns:a16="http://schemas.microsoft.com/office/drawing/2014/main" id="{6758EDAF-8492-4BF5-93A1-EA11C5D83003}"/>
              </a:ext>
            </a:extLst>
          </p:cNvPr>
          <p:cNvSpPr>
            <a:spLocks noGrp="1"/>
          </p:cNvSpPr>
          <p:nvPr>
            <p:ph type="body" sz="quarter" idx="13" hasCustomPrompt="1"/>
          </p:nvPr>
        </p:nvSpPr>
        <p:spPr>
          <a:xfrm>
            <a:off x="755649" y="29304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a:extLst>
              <a:ext uri="{28A0092B-C50C-407E-A947-70E740481C1C}">
                <a14:useLocalDpi xmlns:a14="http://schemas.microsoft.com/office/drawing/2010/main" val="0"/>
              </a:ext>
            </a:extLst>
          </a:blip>
          <a:srcRect l="14311" t="18852" r="58228" b="54654"/>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a:extLst>
              <a:ext uri="{28A0092B-C50C-407E-A947-70E740481C1C}">
                <a14:useLocalDpi xmlns:a14="http://schemas.microsoft.com/office/drawing/2010/main" val="0"/>
              </a:ext>
            </a:extLst>
          </a:blip>
          <a:srcRect l="15067" t="26003" r="44786" b="11296"/>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a:extLst>
              <a:ext uri="{28A0092B-C50C-407E-A947-70E740481C1C}">
                <a14:useLocalDpi xmlns:a14="http://schemas.microsoft.com/office/drawing/2010/main" val="0"/>
              </a:ext>
            </a:extLst>
          </a:blip>
          <a:srcRect l="14085" t="17912" r="52493" b="25307"/>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a:extLst>
              <a:ext uri="{28A0092B-C50C-407E-A947-70E740481C1C}">
                <a14:useLocalDpi xmlns:a14="http://schemas.microsoft.com/office/drawing/2010/main" val="0"/>
              </a:ext>
            </a:extLst>
          </a:blip>
          <a:srcRect t="65628"/>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a:extLst>
                  <a:ext uri="{28A0092B-C50C-407E-A947-70E740481C1C}">
                    <a14:useLocalDpi xmlns:a14="http://schemas.microsoft.com/office/drawing/2010/main" val="0"/>
                  </a:ext>
                </a:extLst>
              </a:blip>
              <a:srcRect t="60687"/>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dvance Copy">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3" name="Rectangle 42">
            <a:extLst>
              <a:ext uri="{FF2B5EF4-FFF2-40B4-BE49-F238E27FC236}">
                <a16:creationId xmlns:a16="http://schemas.microsoft.com/office/drawing/2014/main" id="{6A96975B-C3DC-451D-8423-D15D5BCDB436}"/>
              </a:ext>
            </a:extLst>
          </p:cNvPr>
          <p:cNvSpPr/>
          <p:nvPr/>
        </p:nvSpPr>
        <p:spPr>
          <a:xfrm>
            <a:off x="755649" y="1716190"/>
            <a:ext cx="7632700" cy="1236438"/>
          </a:xfrm>
          <a:prstGeom prst="rect">
            <a:avLst/>
          </a:prstGeom>
          <a:noFill/>
          <a:ln w="19050">
            <a:solidFill>
              <a:srgbClr val="18A0DB"/>
            </a:solidFill>
          </a:ln>
        </p:spPr>
        <p:txBody>
          <a:bodyPr wrap="square" lIns="216000" tIns="216000" rIns="216000" bIns="216000">
            <a:spAutoFit/>
          </a:bodyPr>
          <a:lstStyle/>
          <a:p>
            <a:pPr algn="ctr">
              <a:spcAft>
                <a:spcPts val="600"/>
              </a:spcAft>
            </a:pPr>
            <a:r>
              <a:rPr lang="en-GB" sz="1400" dirty="0">
                <a:latin typeface="Roboto" panose="02000000000000000000" pitchFamily="2" charset="0"/>
                <a:ea typeface="Roboto" panose="02000000000000000000" pitchFamily="2" charset="0"/>
              </a:rPr>
              <a:t>This is an </a:t>
            </a:r>
            <a:r>
              <a:rPr lang="en-GB" sz="1400" b="1" dirty="0">
                <a:latin typeface="Roboto" panose="02000000000000000000" pitchFamily="2" charset="0"/>
                <a:ea typeface="Roboto" panose="02000000000000000000" pitchFamily="2" charset="0"/>
              </a:rPr>
              <a:t>exclusive, advance copy!</a:t>
            </a:r>
          </a:p>
          <a:p>
            <a:pPr algn="ctr">
              <a:spcAft>
                <a:spcPts val="600"/>
              </a:spcAft>
            </a:pPr>
            <a:r>
              <a:rPr lang="en-GB" sz="1400" dirty="0">
                <a:latin typeface="Roboto" panose="02000000000000000000" pitchFamily="2" charset="0"/>
                <a:ea typeface="Roboto" panose="02000000000000000000" pitchFamily="2" charset="0"/>
              </a:rPr>
              <a:t>Let us know what you think by emailing </a:t>
            </a:r>
            <a:r>
              <a:rPr lang="en-GB" sz="1400" b="1" u="sng" dirty="0">
                <a:latin typeface="Roboto" panose="02000000000000000000" pitchFamily="2" charset="0"/>
                <a:ea typeface="Roboto" panose="02000000000000000000" pitchFamily="2" charset="0"/>
                <a:hlinkClick r:id="rId2"/>
              </a:rPr>
              <a:t>twinklcares@twinkl.co.uk</a:t>
            </a:r>
            <a:endParaRPr lang="en-GB" sz="1400" b="1" u="sng" dirty="0">
              <a:latin typeface="Roboto" panose="02000000000000000000" pitchFamily="2" charset="0"/>
              <a:ea typeface="Roboto" panose="02000000000000000000" pitchFamily="2" charset="0"/>
            </a:endParaRPr>
          </a:p>
          <a:p>
            <a:pPr algn="ctr">
              <a:spcAft>
                <a:spcPts val="600"/>
              </a:spcAft>
            </a:pPr>
            <a:r>
              <a:rPr lang="en-GB" sz="1400" dirty="0">
                <a:latin typeface="Roboto" panose="02000000000000000000" pitchFamily="2" charset="0"/>
                <a:ea typeface="Roboto" panose="02000000000000000000" pitchFamily="2" charset="0"/>
              </a:rPr>
              <a:t>with the reference ‘</a:t>
            </a:r>
            <a:r>
              <a:rPr lang="en-GB" sz="1400" b="1" dirty="0">
                <a:latin typeface="Roboto" panose="02000000000000000000" pitchFamily="2" charset="0"/>
                <a:ea typeface="Roboto" panose="02000000000000000000" pitchFamily="2" charset="0"/>
              </a:rPr>
              <a:t>CODE</a:t>
            </a:r>
            <a:r>
              <a:rPr lang="en-GB" sz="1400" dirty="0">
                <a:latin typeface="Roboto" panose="02000000000000000000" pitchFamily="2" charset="0"/>
                <a:ea typeface="Roboto" panose="02000000000000000000" pitchFamily="2" charset="0"/>
              </a:rPr>
              <a:t>’.</a:t>
            </a: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Advance Copy</a:t>
            </a:r>
            <a:endParaRPr lang="en-GB" sz="2800" b="1" dirty="0">
              <a:solidFill>
                <a:srgbClr val="E34192"/>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1787397"/>
            <a:chOff x="743837" y="1344834"/>
            <a:chExt cx="7644513" cy="1787397"/>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has been designed with animations on each slide to make it as fun and engaging as possible. To view the content in the correct formatting, please view the slideshow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‘presentation mode’, you may find that some of the text and images overlap each other or are difficult to read.</a:t>
              </a:r>
              <a:endParaRPr lang="en-GB" sz="1400" dirty="0">
                <a:latin typeface="Roboto" panose="02000000000000000000" pitchFamily="2" charset="0"/>
                <a:ea typeface="Roboto" panose="02000000000000000000" pitchFamily="2" charset="0"/>
              </a:endParaRP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3577060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A0D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GB"/>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1A6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3" r:id="rId3"/>
    <p:sldLayoutId id="2147483669" r:id="rId4"/>
    <p:sldLayoutId id="2147483670" r:id="rId5"/>
    <p:sldLayoutId id="214748367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twinkl.co.uk/resources/teens-browse-by-level-esl-resources/browse-by-level-teens-esl-resources/teens-b1-teens-browse-by-age-esl-resources"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hyperlink" Target="https://www.twinkl.co.uk/resources/teens-browse-by-level-esl-resources/browse-by-level-teens-esl-resources/teens-b1-teens-browse-by-age-esl-resources"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6EBEB35-BD68-873A-5790-B189AE92531D}"/>
              </a:ext>
            </a:extLst>
          </p:cNvPr>
          <p:cNvSpPr/>
          <p:nvPr/>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8" name="TextBox 7">
            <a:extLst>
              <a:ext uri="{FF2B5EF4-FFF2-40B4-BE49-F238E27FC236}">
                <a16:creationId xmlns:a16="http://schemas.microsoft.com/office/drawing/2014/main" id="{49E026F1-9C2C-E22B-D7DB-ACB9A0F18CFF}"/>
              </a:ext>
            </a:extLst>
          </p:cNvPr>
          <p:cNvSpPr txBox="1"/>
          <p:nvPr/>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9" name="Group 8">
            <a:extLst>
              <a:ext uri="{FF2B5EF4-FFF2-40B4-BE49-F238E27FC236}">
                <a16:creationId xmlns:a16="http://schemas.microsoft.com/office/drawing/2014/main" id="{768231B6-78C9-5792-FFA3-2CAD3C18E32D}"/>
              </a:ext>
            </a:extLst>
          </p:cNvPr>
          <p:cNvGrpSpPr/>
          <p:nvPr/>
        </p:nvGrpSpPr>
        <p:grpSpPr>
          <a:xfrm>
            <a:off x="735818" y="1588919"/>
            <a:ext cx="7643458" cy="2864615"/>
            <a:chOff x="744892" y="3707365"/>
            <a:chExt cx="7643458" cy="2864615"/>
          </a:xfrm>
        </p:grpSpPr>
        <p:sp>
          <p:nvSpPr>
            <p:cNvPr id="10" name="Rectangle 9">
              <a:extLst>
                <a:ext uri="{FF2B5EF4-FFF2-40B4-BE49-F238E27FC236}">
                  <a16:creationId xmlns:a16="http://schemas.microsoft.com/office/drawing/2014/main" id="{B34D4011-C37F-7F69-ACB2-9F40143D5A0C}"/>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ESL Disclaimer</a:t>
              </a:r>
            </a:p>
          </p:txBody>
        </p:sp>
        <p:sp>
          <p:nvSpPr>
            <p:cNvPr id="11" name="Rectangle 10">
              <a:extLst>
                <a:ext uri="{FF2B5EF4-FFF2-40B4-BE49-F238E27FC236}">
                  <a16:creationId xmlns:a16="http://schemas.microsoft.com/office/drawing/2014/main" id="{2891E15A-1923-F091-AC66-804EE01663B7}"/>
                </a:ext>
              </a:extLst>
            </p:cNvPr>
            <p:cNvSpPr/>
            <p:nvPr/>
          </p:nvSpPr>
          <p:spPr>
            <a:xfrm>
              <a:off x="755650" y="3981325"/>
              <a:ext cx="7632700" cy="2590655"/>
            </a:xfrm>
            <a:prstGeom prst="rect">
              <a:avLst/>
            </a:prstGeom>
            <a:solidFill>
              <a:schemeClr val="bg1"/>
            </a:solidFill>
            <a:ln w="19050">
              <a:solidFill>
                <a:srgbClr val="18A0DB"/>
              </a:solidFill>
            </a:ln>
          </p:spPr>
          <p:txBody>
            <a:bodyPr wrap="square" lIns="216000" tIns="216000" rIns="216000" bIns="216000">
              <a:spAutoFit/>
            </a:bodyPr>
            <a:lstStyle/>
            <a:p>
              <a:r>
                <a:rPr lang="en-US" sz="1400" dirty="0">
                  <a:latin typeface="Roboto" panose="02000000000000000000" pitchFamily="2" charset="0"/>
                  <a:ea typeface="Roboto" panose="02000000000000000000" pitchFamily="2" charset="0"/>
                </a:rPr>
                <a:t>This resource has been made for the purpose of teaching English language learners. We know that students can be learning English in many different places, in many different ways </a:t>
              </a:r>
              <a:r>
                <a:rPr lang="en-US" sz="1400">
                  <a:latin typeface="Roboto" panose="02000000000000000000" pitchFamily="2" charset="0"/>
                  <a:ea typeface="Roboto" panose="02000000000000000000" pitchFamily="2" charset="0"/>
                </a:rPr>
                <a:t>and at any </a:t>
              </a:r>
              <a:r>
                <a:rPr lang="en-US" sz="1400" dirty="0">
                  <a:latin typeface="Roboto" panose="02000000000000000000" pitchFamily="2" charset="0"/>
                  <a:ea typeface="Roboto" panose="02000000000000000000" pitchFamily="2" charset="0"/>
                </a:rPr>
                <a:t>age, so we try to keep these resources as general as possible.</a:t>
              </a:r>
            </a:p>
            <a:p>
              <a:r>
                <a:rPr lang="en-US" sz="1400" dirty="0">
                  <a:latin typeface="Roboto" panose="02000000000000000000" pitchFamily="2" charset="0"/>
                  <a:ea typeface="Roboto" panose="02000000000000000000" pitchFamily="2" charset="0"/>
                </a:rPr>
                <a:t> </a:t>
              </a:r>
            </a:p>
            <a:p>
              <a:r>
                <a:rPr lang="en-US" sz="1400" dirty="0">
                  <a:latin typeface="Roboto" panose="02000000000000000000" pitchFamily="2" charset="0"/>
                  <a:ea typeface="Roboto" panose="02000000000000000000" pitchFamily="2" charset="0"/>
                </a:rPr>
                <a:t>There are many acronyms associated with English language teaching. These include (but are not limited to) ELT, TEFL, EFL, ELL, EAL and ESOL. While the term ESL may not fully represent the linguistic backgrounds of all students, it is the most widely </a:t>
              </a:r>
              <a:r>
                <a:rPr lang="en-US" sz="1400" dirty="0" err="1">
                  <a:latin typeface="Roboto" panose="02000000000000000000" pitchFamily="2" charset="0"/>
                  <a:ea typeface="Roboto" panose="02000000000000000000" pitchFamily="2" charset="0"/>
                </a:rPr>
                <a:t>recognised</a:t>
              </a:r>
              <a:r>
                <a:rPr lang="en-US" sz="1400" dirty="0">
                  <a:latin typeface="Roboto" panose="02000000000000000000" pitchFamily="2" charset="0"/>
                  <a:ea typeface="Roboto" panose="02000000000000000000" pitchFamily="2" charset="0"/>
                </a:rPr>
                <a:t> term for English language teaching globally.  Therefore, we use the term ‘ESL’ in the names of our resources to make them easy to find but they are suitable for any student learning to speak English. </a:t>
              </a:r>
              <a:endParaRPr lang="en-GB" sz="1400" dirty="0">
                <a:latin typeface="Roboto" panose="02000000000000000000" pitchFamily="2" charset="0"/>
                <a:ea typeface="Roboto" panose="02000000000000000000" pitchFamily="2" charset="0"/>
              </a:endParaRPr>
            </a:p>
          </p:txBody>
        </p:sp>
      </p:grpSp>
      <p:sp>
        <p:nvSpPr>
          <p:cNvPr id="4" name="Rectangle 3">
            <a:extLst>
              <a:ext uri="{FF2B5EF4-FFF2-40B4-BE49-F238E27FC236}">
                <a16:creationId xmlns:a16="http://schemas.microsoft.com/office/drawing/2014/main" id="{35A7056B-4004-3BA2-D51F-58AD52721B5B}"/>
              </a:ext>
            </a:extLst>
          </p:cNvPr>
          <p:cNvSpPr/>
          <p:nvPr/>
        </p:nvSpPr>
        <p:spPr>
          <a:xfrm>
            <a:off x="755648" y="4867279"/>
            <a:ext cx="7632700" cy="1297993"/>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is editable and can be adapted to meet the needs of different learners. Twinkl cannot be held responsible for any changes made once a resource has been downloaded. Please be aware that this content may have been edited and therefore </a:t>
            </a:r>
            <a:br>
              <a:rPr lang="en-GB" sz="1400" b="0" i="0" dirty="0">
                <a:solidFill>
                  <a:srgbClr val="202124"/>
                </a:solidFill>
                <a:effectLst/>
                <a:latin typeface="Roboto" panose="02000000000000000000" pitchFamily="2" charset="0"/>
              </a:rPr>
            </a:br>
            <a:r>
              <a:rPr lang="en-GB" sz="1400" b="0" i="0" dirty="0">
                <a:solidFill>
                  <a:srgbClr val="202124"/>
                </a:solidFill>
                <a:effectLst/>
                <a:latin typeface="Roboto" panose="02000000000000000000" pitchFamily="2" charset="0"/>
              </a:rPr>
              <a:t>may no longer reflect our values.</a:t>
            </a:r>
            <a:endParaRPr lang="en-GB" sz="1400" dirty="0">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1F6C9720-83AD-8FF9-A1FB-13A64F54D3B7}"/>
              </a:ext>
            </a:extLst>
          </p:cNvPr>
          <p:cNvSpPr/>
          <p:nvPr/>
        </p:nvSpPr>
        <p:spPr>
          <a:xfrm>
            <a:off x="735818" y="4580962"/>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en-GB" sz="1600" b="1" dirty="0">
                <a:latin typeface="Roboto" panose="02000000000000000000" pitchFamily="2" charset="0"/>
                <a:ea typeface="Roboto" panose="02000000000000000000" pitchFamily="2" charset="0"/>
              </a:rPr>
              <a:t>Editable</a:t>
            </a:r>
          </a:p>
        </p:txBody>
      </p:sp>
    </p:spTree>
    <p:extLst>
      <p:ext uri="{BB962C8B-B14F-4D97-AF65-F5344CB8AC3E}">
        <p14:creationId xmlns:p14="http://schemas.microsoft.com/office/powerpoint/2010/main" val="1710133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87D868-7F91-AD43-98C7-319B67A46F27}"/>
              </a:ext>
            </a:extLst>
          </p:cNvPr>
          <p:cNvSpPr txBox="1"/>
          <p:nvPr/>
        </p:nvSpPr>
        <p:spPr>
          <a:xfrm>
            <a:off x="2857089" y="6464797"/>
            <a:ext cx="3422002" cy="207749"/>
          </a:xfrm>
          <a:prstGeom prst="rect">
            <a:avLst/>
          </a:prstGeom>
          <a:noFill/>
        </p:spPr>
        <p:txBody>
          <a:bodyPr wrap="square" lIns="0" tIns="0" rIns="0" bIns="0" rtlCol="0" anchor="ctr" anchorCtr="1">
            <a:noAutofit/>
          </a:bodyPr>
          <a:lstStyle/>
          <a:p>
            <a:r>
              <a:rPr lang="en-GB" sz="1400" dirty="0">
                <a:solidFill>
                  <a:schemeClr val="bg1"/>
                </a:solidFill>
                <a:latin typeface="Roboto" panose="02000000000000000000" pitchFamily="2" charset="0"/>
                <a:cs typeface="Arial" panose="020B0604020202020204" pitchFamily="34" charset="0"/>
              </a:rPr>
              <a:t>Teens | B1</a:t>
            </a:r>
          </a:p>
        </p:txBody>
      </p:sp>
    </p:spTree>
    <p:extLst>
      <p:ext uri="{BB962C8B-B14F-4D97-AF65-F5344CB8AC3E}">
        <p14:creationId xmlns:p14="http://schemas.microsoft.com/office/powerpoint/2010/main" val="2368893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2"/>
            <a:extLst>
              <a:ext uri="{FF2B5EF4-FFF2-40B4-BE49-F238E27FC236}">
                <a16:creationId xmlns:a16="http://schemas.microsoft.com/office/drawing/2014/main" id="{1B1A3DFD-9574-59CD-B43D-4958EC30D128}"/>
              </a:ext>
            </a:extLst>
          </p:cNvPr>
          <p:cNvSpPr/>
          <p:nvPr/>
        </p:nvSpPr>
        <p:spPr>
          <a:xfrm>
            <a:off x="91440" y="5973288"/>
            <a:ext cx="1056904" cy="8847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hlinkClick r:id="rId2"/>
            <a:extLst>
              <a:ext uri="{FF2B5EF4-FFF2-40B4-BE49-F238E27FC236}">
                <a16:creationId xmlns:a16="http://schemas.microsoft.com/office/drawing/2014/main" id="{D4723F1D-4027-7859-29A6-8CD31D2CD720}"/>
              </a:ext>
            </a:extLst>
          </p:cNvPr>
          <p:cNvSpPr/>
          <p:nvPr/>
        </p:nvSpPr>
        <p:spPr>
          <a:xfrm>
            <a:off x="6778831" y="1339932"/>
            <a:ext cx="2149434" cy="15081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997014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C781AE4-23D3-06FB-93F4-9B82A0A6A437}"/>
              </a:ext>
            </a:extLst>
          </p:cNvPr>
          <p:cNvGrpSpPr/>
          <p:nvPr/>
        </p:nvGrpSpPr>
        <p:grpSpPr>
          <a:xfrm>
            <a:off x="574158" y="648586"/>
            <a:ext cx="7942521" cy="949841"/>
            <a:chOff x="574158" y="648586"/>
            <a:chExt cx="7942521" cy="949841"/>
          </a:xfrm>
        </p:grpSpPr>
        <p:sp>
          <p:nvSpPr>
            <p:cNvPr id="8" name="Rectangle 7">
              <a:extLst>
                <a:ext uri="{FF2B5EF4-FFF2-40B4-BE49-F238E27FC236}">
                  <a16:creationId xmlns:a16="http://schemas.microsoft.com/office/drawing/2014/main" id="{421A66A3-5823-6AC3-0291-9D6F81A488A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7" name="Rectangle 6">
              <a:extLst>
                <a:ext uri="{FF2B5EF4-FFF2-40B4-BE49-F238E27FC236}">
                  <a16:creationId xmlns:a16="http://schemas.microsoft.com/office/drawing/2014/main" id="{B1CF4AA8-FFF1-0E97-95A2-43ACF224C2C8}"/>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Warm Up: What Happens Next?</a:t>
              </a:r>
              <a:endParaRPr lang="en-ZA" sz="3200" b="1" dirty="0">
                <a:effectLst/>
                <a:latin typeface="Roboto" panose="02000000000000000000" pitchFamily="2" charset="0"/>
                <a:ea typeface="Roboto" panose="02000000000000000000" pitchFamily="2" charset="0"/>
              </a:endParaRPr>
            </a:p>
          </p:txBody>
        </p:sp>
      </p:grpSp>
      <p:sp>
        <p:nvSpPr>
          <p:cNvPr id="11" name="TextBox 10">
            <a:extLst>
              <a:ext uri="{FF2B5EF4-FFF2-40B4-BE49-F238E27FC236}">
                <a16:creationId xmlns:a16="http://schemas.microsoft.com/office/drawing/2014/main" id="{37F216D3-EFDF-D7D2-F96A-F9AB6E0C523F}"/>
              </a:ext>
            </a:extLst>
          </p:cNvPr>
          <p:cNvSpPr txBox="1"/>
          <p:nvPr/>
        </p:nvSpPr>
        <p:spPr>
          <a:xfrm>
            <a:off x="2227521" y="1877590"/>
            <a:ext cx="4572000" cy="646331"/>
          </a:xfrm>
          <a:prstGeom prst="rect">
            <a:avLst/>
          </a:prstGeom>
          <a:noFill/>
        </p:spPr>
        <p:txBody>
          <a:bodyPr wrap="square">
            <a:spAutoFit/>
          </a:bodyPr>
          <a:lstStyle/>
          <a:p>
            <a:pPr algn="ctr" rtl="0">
              <a:spcAft>
                <a:spcPts val="1200"/>
              </a:spcAft>
            </a:pPr>
            <a:r>
              <a:rPr lang="en-ZA" sz="1800" b="1" i="0" u="none" strike="noStrike" dirty="0">
                <a:solidFill>
                  <a:srgbClr val="002060"/>
                </a:solidFill>
                <a:effectLst/>
                <a:latin typeface="Roboto" panose="02000000000000000000" pitchFamily="2" charset="0"/>
                <a:ea typeface="Roboto" panose="02000000000000000000" pitchFamily="2" charset="0"/>
              </a:rPr>
              <a:t>Look at the picture and try to imagine what will happen next.</a:t>
            </a:r>
            <a:endParaRPr lang="en-ZA" b="1" dirty="0">
              <a:solidFill>
                <a:srgbClr val="002060"/>
              </a:solidFill>
              <a:effectLst/>
              <a:latin typeface="Roboto" panose="02000000000000000000" pitchFamily="2" charset="0"/>
              <a:ea typeface="Roboto" panose="02000000000000000000" pitchFamily="2" charset="0"/>
            </a:endParaRPr>
          </a:p>
        </p:txBody>
      </p:sp>
      <p:pic>
        <p:nvPicPr>
          <p:cNvPr id="13" name="Picture 12" descr="A cartoon of a child with his finger on his face&#10;&#10;Description automatically generated">
            <a:extLst>
              <a:ext uri="{FF2B5EF4-FFF2-40B4-BE49-F238E27FC236}">
                <a16:creationId xmlns:a16="http://schemas.microsoft.com/office/drawing/2014/main" id="{C947F60A-CEB8-A3B0-0852-978DE77CF0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2411" y="2823721"/>
            <a:ext cx="1357020" cy="1772620"/>
          </a:xfrm>
          <a:prstGeom prst="rect">
            <a:avLst/>
          </a:prstGeom>
        </p:spPr>
      </p:pic>
      <p:pic>
        <p:nvPicPr>
          <p:cNvPr id="15" name="Picture 14" descr="A jar full of candy&#10;&#10;Description automatically generated">
            <a:extLst>
              <a:ext uri="{FF2B5EF4-FFF2-40B4-BE49-F238E27FC236}">
                <a16:creationId xmlns:a16="http://schemas.microsoft.com/office/drawing/2014/main" id="{56CFBA79-F25C-740F-E4D3-4277673A6F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4570" y="2823720"/>
            <a:ext cx="1123730" cy="1772621"/>
          </a:xfrm>
          <a:prstGeom prst="rect">
            <a:avLst/>
          </a:prstGeom>
        </p:spPr>
      </p:pic>
      <p:sp>
        <p:nvSpPr>
          <p:cNvPr id="17" name="TextBox 16">
            <a:extLst>
              <a:ext uri="{FF2B5EF4-FFF2-40B4-BE49-F238E27FC236}">
                <a16:creationId xmlns:a16="http://schemas.microsoft.com/office/drawing/2014/main" id="{913ED71D-6FAA-4665-E639-3067CCFF9D34}"/>
              </a:ext>
            </a:extLst>
          </p:cNvPr>
          <p:cNvSpPr txBox="1"/>
          <p:nvPr/>
        </p:nvSpPr>
        <p:spPr>
          <a:xfrm>
            <a:off x="1833980" y="5279476"/>
            <a:ext cx="3918637" cy="369332"/>
          </a:xfrm>
          <a:prstGeom prst="rect">
            <a:avLst/>
          </a:prstGeom>
          <a:noFill/>
        </p:spPr>
        <p:txBody>
          <a:bodyPr wrap="square">
            <a:spAutoFit/>
          </a:bodyPr>
          <a:lstStyle/>
          <a:p>
            <a:pPr algn="ctr"/>
            <a:r>
              <a:rPr lang="en-ZA" sz="1800" b="0" i="0" u="none" strike="noStrike" dirty="0">
                <a:solidFill>
                  <a:srgbClr val="002060"/>
                </a:solidFill>
                <a:effectLst/>
                <a:latin typeface="Roboto" panose="02000000000000000000" pitchFamily="2" charset="0"/>
                <a:ea typeface="Roboto" panose="02000000000000000000" pitchFamily="2" charset="0"/>
              </a:rPr>
              <a:t>If he eats all those candies… </a:t>
            </a:r>
            <a:endParaRPr lang="en-GB" dirty="0">
              <a:solidFill>
                <a:srgbClr val="002060"/>
              </a:solidFill>
              <a:latin typeface="Roboto" panose="02000000000000000000" pitchFamily="2" charset="0"/>
              <a:ea typeface="Roboto" panose="02000000000000000000" pitchFamily="2" charset="0"/>
            </a:endParaRPr>
          </a:p>
        </p:txBody>
      </p:sp>
      <p:sp>
        <p:nvSpPr>
          <p:cNvPr id="18" name="TextBox 17">
            <a:extLst>
              <a:ext uri="{FF2B5EF4-FFF2-40B4-BE49-F238E27FC236}">
                <a16:creationId xmlns:a16="http://schemas.microsoft.com/office/drawing/2014/main" id="{B3533FF1-6D37-A004-F92E-52F3CFE31891}"/>
              </a:ext>
            </a:extLst>
          </p:cNvPr>
          <p:cNvSpPr txBox="1"/>
          <p:nvPr/>
        </p:nvSpPr>
        <p:spPr>
          <a:xfrm>
            <a:off x="5110268" y="5279476"/>
            <a:ext cx="1878013" cy="369332"/>
          </a:xfrm>
          <a:prstGeom prst="rect">
            <a:avLst/>
          </a:prstGeom>
          <a:noFill/>
        </p:spPr>
        <p:txBody>
          <a:bodyPr wrap="square">
            <a:spAutoFit/>
          </a:bodyPr>
          <a:lstStyle/>
          <a:p>
            <a:pPr algn="ctr"/>
            <a:r>
              <a:rPr lang="en-ZA" sz="1800" b="0" i="0" u="none" strike="noStrike" dirty="0">
                <a:solidFill>
                  <a:srgbClr val="002060"/>
                </a:solidFill>
                <a:effectLst/>
                <a:latin typeface="Roboto" panose="02000000000000000000" pitchFamily="2" charset="0"/>
                <a:ea typeface="Roboto" panose="02000000000000000000" pitchFamily="2" charset="0"/>
              </a:rPr>
              <a:t> </a:t>
            </a:r>
            <a:r>
              <a:rPr lang="en-ZA" sz="1800" b="1" i="0" u="none" strike="noStrike" dirty="0">
                <a:solidFill>
                  <a:srgbClr val="002060"/>
                </a:solidFill>
                <a:effectLst/>
                <a:latin typeface="Roboto" panose="02000000000000000000" pitchFamily="2" charset="0"/>
                <a:ea typeface="Roboto" panose="02000000000000000000" pitchFamily="2" charset="0"/>
              </a:rPr>
              <a:t>he will get sick</a:t>
            </a:r>
            <a:r>
              <a:rPr lang="en-ZA" sz="1800" b="0" i="0" u="none" strike="noStrike" dirty="0">
                <a:solidFill>
                  <a:srgbClr val="002060"/>
                </a:solidFill>
                <a:effectLst/>
                <a:latin typeface="Roboto" panose="02000000000000000000" pitchFamily="2" charset="0"/>
                <a:ea typeface="Roboto" panose="02000000000000000000" pitchFamily="2" charset="0"/>
              </a:rPr>
              <a:t>.</a:t>
            </a:r>
            <a:endParaRPr lang="en-GB" dirty="0">
              <a:solidFill>
                <a:srgbClr val="00206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ppt_y</p:attrName>
                                        </p:attrNameLst>
                                      </p:cBhvr>
                                      <p:tavLst>
                                        <p:tav tm="0">
                                          <p:val>
                                            <p:strVal val="#ppt_y+#ppt_h*1.125000"/>
                                          </p:val>
                                        </p:tav>
                                        <p:tav tm="100000">
                                          <p:val>
                                            <p:strVal val="#ppt_y"/>
                                          </p:val>
                                        </p:tav>
                                      </p:tavLst>
                                    </p:anim>
                                    <p:animEffect transition="in" filter="wipe(up)">
                                      <p:cBhvr>
                                        <p:cTn id="13" dur="500"/>
                                        <p:tgtEl>
                                          <p:spTgt spid="13"/>
                                        </p:tgtEl>
                                      </p:cBhvr>
                                    </p:animEffect>
                                  </p:childTnLst>
                                </p:cTn>
                              </p:par>
                              <p:par>
                                <p:cTn id="14" presetID="12" presetClass="entr" presetSubtype="4"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p:tgtEl>
                                          <p:spTgt spid="15"/>
                                        </p:tgtEl>
                                        <p:attrNameLst>
                                          <p:attrName>ppt_y</p:attrName>
                                        </p:attrNameLst>
                                      </p:cBhvr>
                                      <p:tavLst>
                                        <p:tav tm="0">
                                          <p:val>
                                            <p:strVal val="#ppt_y+#ppt_h*1.125000"/>
                                          </p:val>
                                        </p:tav>
                                        <p:tav tm="100000">
                                          <p:val>
                                            <p:strVal val="#ppt_y"/>
                                          </p:val>
                                        </p:tav>
                                      </p:tavLst>
                                    </p:anim>
                                    <p:animEffect transition="in" filter="wipe(up)">
                                      <p:cBhvr>
                                        <p:cTn id="17" dur="500"/>
                                        <p:tgtEl>
                                          <p:spTgt spid="15"/>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dissolve">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dissolve">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D25FD31-F132-E54E-9B77-19B315282A4A}"/>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F4DCB135-22E9-ED80-6C14-71951CBE9C1A}"/>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92007D96-2385-BBE3-79D4-C514AEE652F6}"/>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Warm Up: What Happens Next?</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95303D1D-6ADA-96AC-47B6-10B6A3A69CC2}"/>
              </a:ext>
            </a:extLst>
          </p:cNvPr>
          <p:cNvSpPr txBox="1"/>
          <p:nvPr/>
        </p:nvSpPr>
        <p:spPr>
          <a:xfrm>
            <a:off x="2227521" y="1877590"/>
            <a:ext cx="4572000" cy="646331"/>
          </a:xfrm>
          <a:prstGeom prst="rect">
            <a:avLst/>
          </a:prstGeom>
          <a:noFill/>
        </p:spPr>
        <p:txBody>
          <a:bodyPr wrap="square">
            <a:spAutoFit/>
          </a:bodyPr>
          <a:lstStyle/>
          <a:p>
            <a:pPr algn="ctr" rtl="0">
              <a:spcAft>
                <a:spcPts val="1200"/>
              </a:spcAft>
            </a:pPr>
            <a:r>
              <a:rPr lang="en-ZA" sz="1800" b="1" i="0" u="none" strike="noStrike" dirty="0">
                <a:solidFill>
                  <a:srgbClr val="002060"/>
                </a:solidFill>
                <a:effectLst/>
                <a:latin typeface="Roboto" panose="02000000000000000000" pitchFamily="2" charset="0"/>
                <a:ea typeface="Roboto" panose="02000000000000000000" pitchFamily="2" charset="0"/>
              </a:rPr>
              <a:t>Look at the picture and try to imagine what will happen next.</a:t>
            </a:r>
            <a:endParaRPr lang="en-ZA" b="1" dirty="0">
              <a:solidFill>
                <a:srgbClr val="002060"/>
              </a:solidFill>
              <a:effectLst/>
              <a:latin typeface="Roboto" panose="02000000000000000000" pitchFamily="2" charset="0"/>
              <a:ea typeface="Roboto" panose="02000000000000000000" pitchFamily="2" charset="0"/>
            </a:endParaRPr>
          </a:p>
        </p:txBody>
      </p:sp>
      <p:pic>
        <p:nvPicPr>
          <p:cNvPr id="8" name="Picture 7" descr="A person sleeping on a table with books&#10;&#10;Description automatically generated">
            <a:extLst>
              <a:ext uri="{FF2B5EF4-FFF2-40B4-BE49-F238E27FC236}">
                <a16:creationId xmlns:a16="http://schemas.microsoft.com/office/drawing/2014/main" id="{912FF64F-646F-CEB3-DDC3-F25289C938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1958" y="2873427"/>
            <a:ext cx="3760083" cy="2027627"/>
          </a:xfrm>
          <a:prstGeom prst="rect">
            <a:avLst/>
          </a:prstGeom>
        </p:spPr>
      </p:pic>
      <p:sp>
        <p:nvSpPr>
          <p:cNvPr id="9" name="TextBox 8">
            <a:extLst>
              <a:ext uri="{FF2B5EF4-FFF2-40B4-BE49-F238E27FC236}">
                <a16:creationId xmlns:a16="http://schemas.microsoft.com/office/drawing/2014/main" id="{FDDC3151-0CFB-0AB4-FE72-68AF9EA363EB}"/>
              </a:ext>
            </a:extLst>
          </p:cNvPr>
          <p:cNvSpPr txBox="1"/>
          <p:nvPr/>
        </p:nvSpPr>
        <p:spPr>
          <a:xfrm>
            <a:off x="1370993" y="5250560"/>
            <a:ext cx="3918637" cy="369332"/>
          </a:xfrm>
          <a:prstGeom prst="rect">
            <a:avLst/>
          </a:prstGeom>
          <a:noFill/>
        </p:spPr>
        <p:txBody>
          <a:bodyPr wrap="square">
            <a:spAutoFit/>
          </a:bodyPr>
          <a:lstStyle/>
          <a:p>
            <a:pPr algn="ctr"/>
            <a:r>
              <a:rPr lang="en-ZA" dirty="0">
                <a:solidFill>
                  <a:srgbClr val="002060"/>
                </a:solidFill>
                <a:latin typeface="Roboto" panose="02000000000000000000" pitchFamily="2" charset="0"/>
                <a:ea typeface="Roboto" panose="02000000000000000000" pitchFamily="2" charset="0"/>
              </a:rPr>
              <a:t>If he doesn’t study for the test…</a:t>
            </a:r>
            <a:r>
              <a:rPr lang="en-ZA" sz="1800" b="0" i="0" u="none" strike="noStrike" dirty="0">
                <a:solidFill>
                  <a:srgbClr val="002060"/>
                </a:solidFill>
                <a:effectLst/>
                <a:latin typeface="Roboto" panose="02000000000000000000" pitchFamily="2" charset="0"/>
                <a:ea typeface="Roboto" panose="02000000000000000000" pitchFamily="2" charset="0"/>
              </a:rPr>
              <a:t> </a:t>
            </a:r>
            <a:endParaRPr lang="en-GB" dirty="0">
              <a:solidFill>
                <a:srgbClr val="002060"/>
              </a:solidFill>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B7F44FD2-C955-0250-7577-47B58AE08D74}"/>
              </a:ext>
            </a:extLst>
          </p:cNvPr>
          <p:cNvSpPr txBox="1"/>
          <p:nvPr/>
        </p:nvSpPr>
        <p:spPr>
          <a:xfrm>
            <a:off x="4693577" y="5243332"/>
            <a:ext cx="3073033" cy="369332"/>
          </a:xfrm>
          <a:prstGeom prst="rect">
            <a:avLst/>
          </a:prstGeom>
          <a:noFill/>
        </p:spPr>
        <p:txBody>
          <a:bodyPr wrap="square">
            <a:spAutoFit/>
          </a:bodyPr>
          <a:lstStyle/>
          <a:p>
            <a:pPr algn="ctr"/>
            <a:r>
              <a:rPr lang="en-ZA" sz="1800" b="0" i="0" u="none" strike="noStrike" dirty="0">
                <a:solidFill>
                  <a:srgbClr val="002060"/>
                </a:solidFill>
                <a:effectLst/>
                <a:latin typeface="Roboto" panose="02000000000000000000" pitchFamily="2" charset="0"/>
                <a:ea typeface="Roboto" panose="02000000000000000000" pitchFamily="2" charset="0"/>
              </a:rPr>
              <a:t> </a:t>
            </a:r>
            <a:r>
              <a:rPr lang="en-ZA" b="1" dirty="0">
                <a:solidFill>
                  <a:srgbClr val="002060"/>
                </a:solidFill>
                <a:latin typeface="Roboto" panose="02000000000000000000" pitchFamily="2" charset="0"/>
                <a:ea typeface="Roboto" panose="02000000000000000000" pitchFamily="2" charset="0"/>
              </a:rPr>
              <a:t>he won’t pass/he will fail.</a:t>
            </a:r>
            <a:endParaRPr lang="en-GB" dirty="0">
              <a:solidFill>
                <a:srgbClr val="00206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259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3F1D186-94ED-9257-310F-AA45B076E78F}"/>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2AD1B71E-29F8-7A58-DD82-835617561BF7}"/>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E475FE16-A8E9-E06D-009D-194565908BAB}"/>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Warm Up: What Happens Next?</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B6D6631C-91CB-7990-09C6-D263BF1EAD39}"/>
              </a:ext>
            </a:extLst>
          </p:cNvPr>
          <p:cNvSpPr txBox="1"/>
          <p:nvPr/>
        </p:nvSpPr>
        <p:spPr>
          <a:xfrm>
            <a:off x="2227521" y="1877590"/>
            <a:ext cx="4572000" cy="646331"/>
          </a:xfrm>
          <a:prstGeom prst="rect">
            <a:avLst/>
          </a:prstGeom>
          <a:noFill/>
        </p:spPr>
        <p:txBody>
          <a:bodyPr wrap="square">
            <a:spAutoFit/>
          </a:bodyPr>
          <a:lstStyle/>
          <a:p>
            <a:pPr algn="ctr" rtl="0">
              <a:spcAft>
                <a:spcPts val="1200"/>
              </a:spcAft>
            </a:pPr>
            <a:r>
              <a:rPr lang="en-ZA" sz="1800" b="1" i="0" u="none" strike="noStrike" dirty="0">
                <a:solidFill>
                  <a:srgbClr val="002060"/>
                </a:solidFill>
                <a:effectLst/>
                <a:latin typeface="Roboto" panose="02000000000000000000" pitchFamily="2" charset="0"/>
                <a:ea typeface="Roboto" panose="02000000000000000000" pitchFamily="2" charset="0"/>
              </a:rPr>
              <a:t>Look at the picture and try to imagine what will happen next.</a:t>
            </a:r>
            <a:endParaRPr lang="en-ZA" b="1" dirty="0">
              <a:solidFill>
                <a:srgbClr val="002060"/>
              </a:solidFill>
              <a:effectLst/>
              <a:latin typeface="Roboto" panose="02000000000000000000" pitchFamily="2" charset="0"/>
              <a:ea typeface="Roboto" panose="02000000000000000000" pitchFamily="2" charset="0"/>
            </a:endParaRPr>
          </a:p>
        </p:txBody>
      </p:sp>
      <p:pic>
        <p:nvPicPr>
          <p:cNvPr id="8" name="Picture 7" descr="A person and person using a computer&#10;&#10;Description automatically generated">
            <a:extLst>
              <a:ext uri="{FF2B5EF4-FFF2-40B4-BE49-F238E27FC236}">
                <a16:creationId xmlns:a16="http://schemas.microsoft.com/office/drawing/2014/main" id="{5D917BAC-4F16-8E8E-29D8-E60024399F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26590" y="2803084"/>
            <a:ext cx="2573862" cy="2038158"/>
          </a:xfrm>
          <a:prstGeom prst="rect">
            <a:avLst/>
          </a:prstGeom>
        </p:spPr>
      </p:pic>
      <p:sp>
        <p:nvSpPr>
          <p:cNvPr id="9" name="TextBox 8">
            <a:extLst>
              <a:ext uri="{FF2B5EF4-FFF2-40B4-BE49-F238E27FC236}">
                <a16:creationId xmlns:a16="http://schemas.microsoft.com/office/drawing/2014/main" id="{5F35BD7B-430E-0BE3-C9BE-4FDBA90B6148}"/>
              </a:ext>
            </a:extLst>
          </p:cNvPr>
          <p:cNvSpPr txBox="1"/>
          <p:nvPr/>
        </p:nvSpPr>
        <p:spPr>
          <a:xfrm>
            <a:off x="1521464" y="5250560"/>
            <a:ext cx="3918637" cy="369332"/>
          </a:xfrm>
          <a:prstGeom prst="rect">
            <a:avLst/>
          </a:prstGeom>
          <a:noFill/>
        </p:spPr>
        <p:txBody>
          <a:bodyPr wrap="square">
            <a:spAutoFit/>
          </a:bodyPr>
          <a:lstStyle/>
          <a:p>
            <a:pPr algn="ctr"/>
            <a:r>
              <a:rPr lang="en-ZA" dirty="0">
                <a:solidFill>
                  <a:srgbClr val="002060"/>
                </a:solidFill>
                <a:latin typeface="Roboto" panose="02000000000000000000" pitchFamily="2" charset="0"/>
                <a:ea typeface="Roboto" panose="02000000000000000000" pitchFamily="2" charset="0"/>
              </a:rPr>
              <a:t>If the student needs help…</a:t>
            </a:r>
            <a:endParaRPr lang="en-GB" dirty="0">
              <a:solidFill>
                <a:srgbClr val="002060"/>
              </a:solidFill>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D3E09EE2-17E4-BFBD-3968-4BED9AECBBC8}"/>
              </a:ext>
            </a:extLst>
          </p:cNvPr>
          <p:cNvSpPr txBox="1"/>
          <p:nvPr/>
        </p:nvSpPr>
        <p:spPr>
          <a:xfrm>
            <a:off x="4508379" y="5243332"/>
            <a:ext cx="3073033" cy="369332"/>
          </a:xfrm>
          <a:prstGeom prst="rect">
            <a:avLst/>
          </a:prstGeom>
          <a:noFill/>
        </p:spPr>
        <p:txBody>
          <a:bodyPr wrap="square">
            <a:spAutoFit/>
          </a:bodyPr>
          <a:lstStyle/>
          <a:p>
            <a:pPr algn="ctr"/>
            <a:r>
              <a:rPr lang="en-ZA" sz="1800" b="0" i="0" u="none" strike="noStrike" dirty="0">
                <a:solidFill>
                  <a:srgbClr val="002060"/>
                </a:solidFill>
                <a:effectLst/>
                <a:latin typeface="Roboto" panose="02000000000000000000" pitchFamily="2" charset="0"/>
                <a:ea typeface="Roboto" panose="02000000000000000000" pitchFamily="2" charset="0"/>
              </a:rPr>
              <a:t> </a:t>
            </a:r>
            <a:r>
              <a:rPr lang="en-ZA" b="1" dirty="0">
                <a:solidFill>
                  <a:srgbClr val="002060"/>
                </a:solidFill>
                <a:latin typeface="Roboto" panose="02000000000000000000" pitchFamily="2" charset="0"/>
                <a:ea typeface="Roboto" panose="02000000000000000000" pitchFamily="2" charset="0"/>
              </a:rPr>
              <a:t>the teacher helps them.</a:t>
            </a:r>
            <a:endParaRPr lang="en-GB" dirty="0">
              <a:solidFill>
                <a:srgbClr val="00206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06388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02AE789-D519-CC38-E3F1-161702284F72}"/>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1DACC578-57CA-7B9D-DFB3-965BDCC10520}"/>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FA1040A3-8659-4BF7-88C6-9814EA52BE5B}"/>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Warm Up: What Happens Next?</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18C98B56-2EC5-4BE4-929D-25EAF7C84B3C}"/>
              </a:ext>
            </a:extLst>
          </p:cNvPr>
          <p:cNvSpPr txBox="1"/>
          <p:nvPr/>
        </p:nvSpPr>
        <p:spPr>
          <a:xfrm>
            <a:off x="2227521" y="1877590"/>
            <a:ext cx="4572000" cy="646331"/>
          </a:xfrm>
          <a:prstGeom prst="rect">
            <a:avLst/>
          </a:prstGeom>
          <a:noFill/>
        </p:spPr>
        <p:txBody>
          <a:bodyPr wrap="square">
            <a:spAutoFit/>
          </a:bodyPr>
          <a:lstStyle/>
          <a:p>
            <a:pPr algn="ctr" rtl="0">
              <a:spcAft>
                <a:spcPts val="1200"/>
              </a:spcAft>
            </a:pPr>
            <a:r>
              <a:rPr lang="en-ZA" sz="1800" b="1" i="0" u="none" strike="noStrike" dirty="0">
                <a:solidFill>
                  <a:srgbClr val="002060"/>
                </a:solidFill>
                <a:effectLst/>
                <a:latin typeface="Roboto" panose="02000000000000000000" pitchFamily="2" charset="0"/>
                <a:ea typeface="Roboto" panose="02000000000000000000" pitchFamily="2" charset="0"/>
              </a:rPr>
              <a:t>Look at the picture and try to imagine what will happen next.</a:t>
            </a:r>
            <a:endParaRPr lang="en-ZA" b="1" dirty="0">
              <a:solidFill>
                <a:srgbClr val="002060"/>
              </a:solidFill>
              <a:effectLst/>
              <a:latin typeface="Roboto" panose="02000000000000000000" pitchFamily="2" charset="0"/>
              <a:ea typeface="Roboto" panose="02000000000000000000" pitchFamily="2" charset="0"/>
            </a:endParaRPr>
          </a:p>
        </p:txBody>
      </p:sp>
      <p:pic>
        <p:nvPicPr>
          <p:cNvPr id="8" name="Picture 7" descr="A cartoon of a castle bounce house&#10;&#10;Description automatically generated">
            <a:extLst>
              <a:ext uri="{FF2B5EF4-FFF2-40B4-BE49-F238E27FC236}">
                <a16:creationId xmlns:a16="http://schemas.microsoft.com/office/drawing/2014/main" id="{AC2144D6-3127-D405-148D-726F0DE2BA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8677" y="2803084"/>
            <a:ext cx="3347696" cy="2417098"/>
          </a:xfrm>
          <a:prstGeom prst="rect">
            <a:avLst/>
          </a:prstGeom>
        </p:spPr>
      </p:pic>
      <p:sp>
        <p:nvSpPr>
          <p:cNvPr id="9" name="TextBox 8">
            <a:extLst>
              <a:ext uri="{FF2B5EF4-FFF2-40B4-BE49-F238E27FC236}">
                <a16:creationId xmlns:a16="http://schemas.microsoft.com/office/drawing/2014/main" id="{41AFB3DA-CD5F-EC69-4D83-10DA4300A94A}"/>
              </a:ext>
            </a:extLst>
          </p:cNvPr>
          <p:cNvSpPr txBox="1"/>
          <p:nvPr/>
        </p:nvSpPr>
        <p:spPr>
          <a:xfrm>
            <a:off x="1266822" y="5250560"/>
            <a:ext cx="3918637" cy="369332"/>
          </a:xfrm>
          <a:prstGeom prst="rect">
            <a:avLst/>
          </a:prstGeom>
          <a:noFill/>
        </p:spPr>
        <p:txBody>
          <a:bodyPr wrap="square">
            <a:spAutoFit/>
          </a:bodyPr>
          <a:lstStyle/>
          <a:p>
            <a:pPr algn="ctr"/>
            <a:r>
              <a:rPr lang="en-ZA" dirty="0">
                <a:solidFill>
                  <a:srgbClr val="002060"/>
                </a:solidFill>
                <a:latin typeface="Roboto" panose="02000000000000000000" pitchFamily="2" charset="0"/>
                <a:ea typeface="Roboto" panose="02000000000000000000" pitchFamily="2" charset="0"/>
              </a:rPr>
              <a:t>If it rains in the party…</a:t>
            </a:r>
            <a:endParaRPr lang="en-GB" dirty="0">
              <a:solidFill>
                <a:srgbClr val="002060"/>
              </a:solidFill>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AE10DABC-DF3F-7660-56ED-F8245173A00D}"/>
              </a:ext>
            </a:extLst>
          </p:cNvPr>
          <p:cNvSpPr txBox="1"/>
          <p:nvPr/>
        </p:nvSpPr>
        <p:spPr>
          <a:xfrm>
            <a:off x="4300037" y="5243332"/>
            <a:ext cx="3347696" cy="369332"/>
          </a:xfrm>
          <a:prstGeom prst="rect">
            <a:avLst/>
          </a:prstGeom>
          <a:noFill/>
        </p:spPr>
        <p:txBody>
          <a:bodyPr wrap="square">
            <a:spAutoFit/>
          </a:bodyPr>
          <a:lstStyle/>
          <a:p>
            <a:pPr algn="ctr"/>
            <a:r>
              <a:rPr lang="en-ZA" sz="1800" b="0" i="0" u="none" strike="noStrike" dirty="0">
                <a:solidFill>
                  <a:srgbClr val="002060"/>
                </a:solidFill>
                <a:effectLst/>
                <a:latin typeface="Roboto" panose="02000000000000000000" pitchFamily="2" charset="0"/>
                <a:ea typeface="Roboto" panose="02000000000000000000" pitchFamily="2" charset="0"/>
              </a:rPr>
              <a:t> </a:t>
            </a:r>
            <a:r>
              <a:rPr lang="en-ZA" b="1" dirty="0">
                <a:solidFill>
                  <a:srgbClr val="002060"/>
                </a:solidFill>
                <a:latin typeface="Roboto" panose="02000000000000000000" pitchFamily="2" charset="0"/>
                <a:ea typeface="Roboto" panose="02000000000000000000" pitchFamily="2" charset="0"/>
              </a:rPr>
              <a:t>they won’t play in the castle.</a:t>
            </a:r>
            <a:endParaRPr lang="en-GB" dirty="0">
              <a:solidFill>
                <a:srgbClr val="00206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52520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5B21409-A5FF-8CB8-CCB3-35D759DEF596}"/>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B1DB9319-D7CB-B8A1-F675-CD931B53FE0D}"/>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80AA4405-5C81-8176-AE23-141B67845D9F}"/>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Conditional Sentences</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8CCCEB3A-5B58-ADDA-25F4-E70FC90DA421}"/>
              </a:ext>
            </a:extLst>
          </p:cNvPr>
          <p:cNvSpPr txBox="1"/>
          <p:nvPr/>
        </p:nvSpPr>
        <p:spPr>
          <a:xfrm>
            <a:off x="1968369" y="1888701"/>
            <a:ext cx="5207261" cy="646331"/>
          </a:xfrm>
          <a:prstGeom prst="rect">
            <a:avLst/>
          </a:prstGeom>
          <a:noFill/>
        </p:spPr>
        <p:txBody>
          <a:bodyPr wrap="square">
            <a:spAutoFit/>
          </a:bodyPr>
          <a:lstStyle/>
          <a:p>
            <a:pPr algn="ctr">
              <a:spcAft>
                <a:spcPts val="1200"/>
              </a:spcAft>
            </a:pPr>
            <a:r>
              <a:rPr lang="en-ZA" dirty="0">
                <a:solidFill>
                  <a:srgbClr val="002060"/>
                </a:solidFill>
                <a:latin typeface="Roboto" panose="02000000000000000000" pitchFamily="2" charset="0"/>
                <a:ea typeface="Roboto" panose="02000000000000000000" pitchFamily="2" charset="0"/>
              </a:rPr>
              <a:t>All these sentences are called </a:t>
            </a:r>
            <a:r>
              <a:rPr lang="en-ZA" b="1" dirty="0">
                <a:solidFill>
                  <a:srgbClr val="002060"/>
                </a:solidFill>
                <a:latin typeface="Roboto" panose="02000000000000000000" pitchFamily="2" charset="0"/>
                <a:ea typeface="Roboto" panose="02000000000000000000" pitchFamily="2" charset="0"/>
              </a:rPr>
              <a:t>conditionals</a:t>
            </a:r>
            <a:r>
              <a:rPr lang="en-ZA" dirty="0">
                <a:solidFill>
                  <a:srgbClr val="002060"/>
                </a:solidFill>
                <a:latin typeface="Roboto" panose="02000000000000000000" pitchFamily="2" charset="0"/>
                <a:ea typeface="Roboto" panose="02000000000000000000" pitchFamily="2" charset="0"/>
              </a:rPr>
              <a:t>. All conditional sentences have two parts:</a:t>
            </a:r>
            <a:endParaRPr lang="en-ZA" b="1" dirty="0">
              <a:solidFill>
                <a:srgbClr val="002060"/>
              </a:solidFill>
              <a:effectLst/>
              <a:latin typeface="Roboto" panose="02000000000000000000" pitchFamily="2" charset="0"/>
              <a:ea typeface="Roboto" panose="02000000000000000000" pitchFamily="2" charset="0"/>
            </a:endParaRPr>
          </a:p>
        </p:txBody>
      </p:sp>
      <p:sp>
        <p:nvSpPr>
          <p:cNvPr id="8" name="TextBox 7">
            <a:extLst>
              <a:ext uri="{FF2B5EF4-FFF2-40B4-BE49-F238E27FC236}">
                <a16:creationId xmlns:a16="http://schemas.microsoft.com/office/drawing/2014/main" id="{06134A28-2673-DB8F-9A87-16AF637A3FDE}"/>
              </a:ext>
            </a:extLst>
          </p:cNvPr>
          <p:cNvSpPr txBox="1"/>
          <p:nvPr/>
        </p:nvSpPr>
        <p:spPr>
          <a:xfrm>
            <a:off x="899325" y="3400424"/>
            <a:ext cx="7228389" cy="461665"/>
          </a:xfrm>
          <a:prstGeom prst="rect">
            <a:avLst/>
          </a:prstGeom>
          <a:noFill/>
        </p:spPr>
        <p:txBody>
          <a:bodyPr wrap="square">
            <a:spAutoFit/>
          </a:bodyPr>
          <a:lstStyle/>
          <a:p>
            <a:pPr algn="ctr" rtl="0"/>
            <a:r>
              <a:rPr lang="en-ZA" sz="2400" b="0" i="0" u="none" strike="noStrike" dirty="0">
                <a:solidFill>
                  <a:srgbClr val="002060"/>
                </a:solidFill>
                <a:effectLst/>
                <a:latin typeface="Roboto" panose="02000000000000000000" pitchFamily="2" charset="0"/>
                <a:ea typeface="Roboto" panose="02000000000000000000" pitchFamily="2" charset="0"/>
              </a:rPr>
              <a:t>If I drink too much coffee, I can’t sleep at night. </a:t>
            </a:r>
            <a:endParaRPr lang="en-ZA" sz="2400" b="0" dirty="0">
              <a:solidFill>
                <a:srgbClr val="002060"/>
              </a:solidFill>
              <a:effectLst/>
              <a:latin typeface="Roboto" panose="02000000000000000000" pitchFamily="2" charset="0"/>
              <a:ea typeface="Roboto" panose="02000000000000000000" pitchFamily="2" charset="0"/>
            </a:endParaRPr>
          </a:p>
        </p:txBody>
      </p:sp>
      <p:cxnSp>
        <p:nvCxnSpPr>
          <p:cNvPr id="10" name="Straight Connector 9">
            <a:extLst>
              <a:ext uri="{FF2B5EF4-FFF2-40B4-BE49-F238E27FC236}">
                <a16:creationId xmlns:a16="http://schemas.microsoft.com/office/drawing/2014/main" id="{CC7C11E8-492C-A59F-4702-B129F19FFB2E}"/>
              </a:ext>
            </a:extLst>
          </p:cNvPr>
          <p:cNvCxnSpPr/>
          <p:nvPr/>
        </p:nvCxnSpPr>
        <p:spPr>
          <a:xfrm>
            <a:off x="1319513" y="3890665"/>
            <a:ext cx="3379808" cy="0"/>
          </a:xfrm>
          <a:prstGeom prst="line">
            <a:avLst/>
          </a:prstGeom>
          <a:ln w="254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E6A96454-5E98-3040-AA29-BEEC82392167}"/>
              </a:ext>
            </a:extLst>
          </p:cNvPr>
          <p:cNvCxnSpPr>
            <a:cxnSpLocks/>
          </p:cNvCxnSpPr>
          <p:nvPr/>
        </p:nvCxnSpPr>
        <p:spPr>
          <a:xfrm>
            <a:off x="4839345" y="3890665"/>
            <a:ext cx="2924741" cy="0"/>
          </a:xfrm>
          <a:prstGeom prst="line">
            <a:avLst/>
          </a:prstGeom>
          <a:ln w="25400"/>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981203A3-77A1-1241-6AB5-368233D2D3F3}"/>
              </a:ext>
            </a:extLst>
          </p:cNvPr>
          <p:cNvSpPr txBox="1"/>
          <p:nvPr/>
        </p:nvSpPr>
        <p:spPr>
          <a:xfrm>
            <a:off x="2214143" y="3986077"/>
            <a:ext cx="1590548" cy="369332"/>
          </a:xfrm>
          <a:prstGeom prst="rect">
            <a:avLst/>
          </a:prstGeom>
          <a:noFill/>
        </p:spPr>
        <p:txBody>
          <a:bodyPr wrap="square">
            <a:spAutoFit/>
          </a:bodyPr>
          <a:lstStyle/>
          <a:p>
            <a:pPr algn="ctr"/>
            <a:r>
              <a:rPr lang="en-ZA" sz="1800" b="1" i="0" u="none" strike="noStrike" dirty="0">
                <a:solidFill>
                  <a:srgbClr val="002060"/>
                </a:solidFill>
                <a:effectLst/>
                <a:latin typeface="Roboto" panose="02000000000000000000" pitchFamily="2" charset="0"/>
                <a:ea typeface="Roboto" panose="02000000000000000000" pitchFamily="2" charset="0"/>
              </a:rPr>
              <a:t>Condition</a:t>
            </a:r>
            <a:endParaRPr lang="en-GB" b="1" dirty="0">
              <a:solidFill>
                <a:srgbClr val="002060"/>
              </a:solidFill>
              <a:latin typeface="Roboto" panose="02000000000000000000" pitchFamily="2" charset="0"/>
              <a:ea typeface="Roboto" panose="02000000000000000000" pitchFamily="2" charset="0"/>
            </a:endParaRPr>
          </a:p>
        </p:txBody>
      </p:sp>
      <p:sp>
        <p:nvSpPr>
          <p:cNvPr id="15" name="TextBox 14">
            <a:extLst>
              <a:ext uri="{FF2B5EF4-FFF2-40B4-BE49-F238E27FC236}">
                <a16:creationId xmlns:a16="http://schemas.microsoft.com/office/drawing/2014/main" id="{A41FCBA0-CFF5-6F6C-2E9F-B54B1CA28038}"/>
              </a:ext>
            </a:extLst>
          </p:cNvPr>
          <p:cNvSpPr txBox="1"/>
          <p:nvPr/>
        </p:nvSpPr>
        <p:spPr>
          <a:xfrm>
            <a:off x="5526603" y="3984872"/>
            <a:ext cx="1590548" cy="369332"/>
          </a:xfrm>
          <a:prstGeom prst="rect">
            <a:avLst/>
          </a:prstGeom>
          <a:noFill/>
        </p:spPr>
        <p:txBody>
          <a:bodyPr wrap="square">
            <a:spAutoFit/>
          </a:bodyPr>
          <a:lstStyle/>
          <a:p>
            <a:pPr algn="ctr" rtl="0"/>
            <a:r>
              <a:rPr lang="en-ZA" sz="1800" b="1" i="0" u="none" strike="noStrike" dirty="0">
                <a:solidFill>
                  <a:srgbClr val="002060"/>
                </a:solidFill>
                <a:effectLst/>
                <a:latin typeface="Arial" panose="020B0604020202020204" pitchFamily="34" charset="0"/>
              </a:rPr>
              <a:t>Result</a:t>
            </a:r>
            <a:endParaRPr lang="en-ZA" b="1" dirty="0">
              <a:solidFill>
                <a:srgbClr val="002060"/>
              </a:solidFill>
              <a:effectLst/>
            </a:endParaRPr>
          </a:p>
        </p:txBody>
      </p:sp>
      <p:sp>
        <p:nvSpPr>
          <p:cNvPr id="18" name="TextBox 17">
            <a:extLst>
              <a:ext uri="{FF2B5EF4-FFF2-40B4-BE49-F238E27FC236}">
                <a16:creationId xmlns:a16="http://schemas.microsoft.com/office/drawing/2014/main" id="{69378DDB-202C-7B8B-C915-46600BC25246}"/>
              </a:ext>
            </a:extLst>
          </p:cNvPr>
          <p:cNvSpPr txBox="1"/>
          <p:nvPr/>
        </p:nvSpPr>
        <p:spPr>
          <a:xfrm>
            <a:off x="2286000" y="5294754"/>
            <a:ext cx="4572000" cy="369332"/>
          </a:xfrm>
          <a:prstGeom prst="rect">
            <a:avLst/>
          </a:prstGeom>
          <a:noFill/>
        </p:spPr>
        <p:txBody>
          <a:bodyPr wrap="square">
            <a:spAutoFit/>
          </a:bodyP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This sentence is called a </a:t>
            </a: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zero conditional</a:t>
            </a:r>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a:t>
            </a:r>
            <a:endParaRPr lang="en-ZA" b="0" dirty="0">
              <a:solidFill>
                <a:schemeClr val="accent6">
                  <a:lumMod val="50000"/>
                </a:schemeClr>
              </a:solidFill>
              <a:effectLst/>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472701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dissolv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dissolve">
                                      <p:cBhvr>
                                        <p:cTn id="25" dur="500"/>
                                        <p:tgtEl>
                                          <p:spTgt spid="11"/>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dissolv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dissolve">
                                      <p:cBhvr>
                                        <p:cTn id="3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4" grpId="0"/>
      <p:bldP spid="15"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6F159F8-4598-CCEC-4284-7B08C465F4B5}"/>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7E1C806C-7C63-B74C-0041-203293154A4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6F1562A0-E731-EA79-E1AD-A0DC2C35BC8E}"/>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Zero Conditional</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B1206DFC-FD0D-F495-5B5C-39AC91490656}"/>
              </a:ext>
            </a:extLst>
          </p:cNvPr>
          <p:cNvSpPr txBox="1"/>
          <p:nvPr/>
        </p:nvSpPr>
        <p:spPr>
          <a:xfrm>
            <a:off x="2227521" y="1877590"/>
            <a:ext cx="4572000" cy="646331"/>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We use the </a:t>
            </a:r>
            <a:r>
              <a:rPr lang="en-ZA" b="1" dirty="0">
                <a:solidFill>
                  <a:schemeClr val="accent6">
                    <a:lumMod val="50000"/>
                  </a:schemeClr>
                </a:solidFill>
                <a:latin typeface="Roboto" panose="02000000000000000000" pitchFamily="2" charset="0"/>
                <a:ea typeface="Roboto" panose="02000000000000000000" pitchFamily="2" charset="0"/>
              </a:rPr>
              <a:t>zero conditional</a:t>
            </a:r>
            <a:r>
              <a:rPr lang="en-ZA" dirty="0">
                <a:solidFill>
                  <a:schemeClr val="accent6">
                    <a:lumMod val="50000"/>
                  </a:schemeClr>
                </a:solidFill>
                <a:latin typeface="Roboto" panose="02000000000000000000" pitchFamily="2" charset="0"/>
                <a:ea typeface="Roboto" panose="02000000000000000000" pitchFamily="2" charset="0"/>
              </a:rPr>
              <a:t> for facts or things that are always true. </a:t>
            </a:r>
          </a:p>
        </p:txBody>
      </p:sp>
      <p:sp>
        <p:nvSpPr>
          <p:cNvPr id="7" name="Rectangle 6">
            <a:extLst>
              <a:ext uri="{FF2B5EF4-FFF2-40B4-BE49-F238E27FC236}">
                <a16:creationId xmlns:a16="http://schemas.microsoft.com/office/drawing/2014/main" id="{992E5B3C-D0A8-1962-04CB-9DCEDC6717AD}"/>
              </a:ext>
            </a:extLst>
          </p:cNvPr>
          <p:cNvSpPr/>
          <p:nvPr/>
        </p:nvSpPr>
        <p:spPr>
          <a:xfrm>
            <a:off x="637953" y="2643187"/>
            <a:ext cx="7814931" cy="100012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0" i="0" u="none" strike="noStrike" dirty="0">
                <a:solidFill>
                  <a:schemeClr val="accent6">
                    <a:lumMod val="50000"/>
                  </a:schemeClr>
                </a:solidFill>
                <a:effectLst/>
                <a:latin typeface="Roboto" panose="02000000000000000000" pitchFamily="2" charset="0"/>
                <a:ea typeface="Roboto" panose="02000000000000000000" pitchFamily="2" charset="0"/>
              </a:rPr>
              <a:t>If/When + Present Simple + Present Simple</a:t>
            </a:r>
            <a:endParaRPr lang="en-GB" sz="2400" dirty="0">
              <a:solidFill>
                <a:schemeClr val="accent6">
                  <a:lumMod val="50000"/>
                </a:schemeClr>
              </a:solidFill>
              <a:latin typeface="Roboto" panose="02000000000000000000" pitchFamily="2" charset="0"/>
              <a:ea typeface="Roboto" panose="02000000000000000000" pitchFamily="2" charset="0"/>
            </a:endParaRPr>
          </a:p>
        </p:txBody>
      </p:sp>
      <p:pic>
        <p:nvPicPr>
          <p:cNvPr id="9" name="Picture 8" descr="A blue oval object with a black background&#10;&#10;Description automatically generated">
            <a:extLst>
              <a:ext uri="{FF2B5EF4-FFF2-40B4-BE49-F238E27FC236}">
                <a16:creationId xmlns:a16="http://schemas.microsoft.com/office/drawing/2014/main" id="{D4271C74-0725-DADA-E629-05EB76489E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0889" y="4314824"/>
            <a:ext cx="2675790" cy="1145231"/>
          </a:xfrm>
          <a:prstGeom prst="rect">
            <a:avLst/>
          </a:prstGeom>
        </p:spPr>
      </p:pic>
      <p:sp>
        <p:nvSpPr>
          <p:cNvPr id="11" name="TextBox 10">
            <a:extLst>
              <a:ext uri="{FF2B5EF4-FFF2-40B4-BE49-F238E27FC236}">
                <a16:creationId xmlns:a16="http://schemas.microsoft.com/office/drawing/2014/main" id="{47733D35-CBEB-C84B-D2E2-75A84A83A980}"/>
              </a:ext>
            </a:extLst>
          </p:cNvPr>
          <p:cNvSpPr txBox="1"/>
          <p:nvPr/>
        </p:nvSpPr>
        <p:spPr>
          <a:xfrm>
            <a:off x="637953" y="3862594"/>
            <a:ext cx="5362797" cy="2308324"/>
          </a:xfrm>
          <a:prstGeom prst="rect">
            <a:avLst/>
          </a:prstGeom>
          <a:noFill/>
        </p:spPr>
        <p:txBody>
          <a:bodyPr wrap="square">
            <a:spAutoFit/>
          </a:bodyPr>
          <a:lstStyle/>
          <a:p>
            <a:pP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If it rains, the floor gets wet.</a:t>
            </a:r>
            <a:endParaRPr lang="en-ZA" b="0" dirty="0">
              <a:solidFill>
                <a:schemeClr val="accent6">
                  <a:lumMod val="50000"/>
                </a:schemeClr>
              </a:solidFill>
              <a:effectLst/>
              <a:latin typeface="Roboto" panose="02000000000000000000" pitchFamily="2" charset="0"/>
              <a:ea typeface="Roboto" panose="02000000000000000000" pitchFamily="2" charset="0"/>
            </a:endParaRPr>
          </a:p>
          <a:p>
            <a:pPr rtl="0"/>
            <a:br>
              <a:rPr lang="en-ZA" b="0" dirty="0">
                <a:solidFill>
                  <a:schemeClr val="accent6">
                    <a:lumMod val="50000"/>
                  </a:schemeClr>
                </a:solidFill>
                <a:effectLst/>
                <a:latin typeface="Roboto" panose="02000000000000000000" pitchFamily="2" charset="0"/>
                <a:ea typeface="Roboto" panose="02000000000000000000" pitchFamily="2" charset="0"/>
              </a:rPr>
            </a:br>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When I work too much, I feel tired.</a:t>
            </a:r>
            <a:endParaRPr lang="en-ZA" b="0" dirty="0">
              <a:solidFill>
                <a:schemeClr val="accent6">
                  <a:lumMod val="50000"/>
                </a:schemeClr>
              </a:solidFill>
              <a:effectLst/>
              <a:latin typeface="Roboto" panose="02000000000000000000" pitchFamily="2" charset="0"/>
              <a:ea typeface="Roboto" panose="02000000000000000000" pitchFamily="2" charset="0"/>
            </a:endParaRPr>
          </a:p>
          <a:p>
            <a:pPr rtl="0"/>
            <a:br>
              <a:rPr lang="en-ZA" b="0" dirty="0">
                <a:solidFill>
                  <a:schemeClr val="accent6">
                    <a:lumMod val="50000"/>
                  </a:schemeClr>
                </a:solidFill>
                <a:effectLst/>
                <a:latin typeface="Roboto" panose="02000000000000000000" pitchFamily="2" charset="0"/>
                <a:ea typeface="Roboto" panose="02000000000000000000" pitchFamily="2" charset="0"/>
              </a:rPr>
            </a:br>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If we arrive late to the station, we can’t take the train. </a:t>
            </a:r>
            <a:endParaRPr lang="en-ZA" b="0" dirty="0">
              <a:solidFill>
                <a:schemeClr val="accent6">
                  <a:lumMod val="50000"/>
                </a:schemeClr>
              </a:solidFill>
              <a:effectLst/>
              <a:latin typeface="Roboto" panose="02000000000000000000" pitchFamily="2" charset="0"/>
              <a:ea typeface="Roboto" panose="02000000000000000000" pitchFamily="2" charset="0"/>
            </a:endParaRPr>
          </a:p>
          <a:p>
            <a:pPr rtl="0"/>
            <a:br>
              <a:rPr lang="en-ZA" b="0" dirty="0">
                <a:solidFill>
                  <a:schemeClr val="accent6">
                    <a:lumMod val="50000"/>
                  </a:schemeClr>
                </a:solidFill>
                <a:effectLst/>
                <a:latin typeface="Roboto" panose="02000000000000000000" pitchFamily="2" charset="0"/>
                <a:ea typeface="Roboto" panose="02000000000000000000" pitchFamily="2" charset="0"/>
              </a:rPr>
            </a:br>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If you mix yellow and blue, you get green.</a:t>
            </a:r>
            <a:endParaRPr lang="en-ZA" b="0" dirty="0">
              <a:solidFill>
                <a:schemeClr val="accent6">
                  <a:lumMod val="50000"/>
                </a:schemeClr>
              </a:solidFill>
              <a:effectLst/>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4648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up)">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par>
                                <p:cTn id="19" presetID="1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p:tgtEl>
                                          <p:spTgt spid="9"/>
                                        </p:tgtEl>
                                        <p:attrNameLst>
                                          <p:attrName>ppt_y</p:attrName>
                                        </p:attrNameLst>
                                      </p:cBhvr>
                                      <p:tavLst>
                                        <p:tav tm="0">
                                          <p:val>
                                            <p:strVal val="#ppt_y+#ppt_h*1.125000"/>
                                          </p:val>
                                        </p:tav>
                                        <p:tav tm="100000">
                                          <p:val>
                                            <p:strVal val="#ppt_y"/>
                                          </p:val>
                                        </p:tav>
                                      </p:tavLst>
                                    </p:anim>
                                    <p:animEffect transition="in" filter="wipe(up)">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46CFFCA-E203-0462-D270-DE334ECFFA83}"/>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3133C698-CF53-7C9F-8874-504B8978BA27}"/>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38C0ACBA-F0F2-D2D1-2867-0F29FB2C5E9E}"/>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662FF667-8D9D-5702-8F3B-F20598ABF363}"/>
              </a:ext>
            </a:extLst>
          </p:cNvPr>
          <p:cNvSpPr txBox="1"/>
          <p:nvPr/>
        </p:nvSpPr>
        <p:spPr>
          <a:xfrm>
            <a:off x="2227521" y="1820438"/>
            <a:ext cx="4844792"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Match the halves to complete the sentences.</a:t>
            </a:r>
          </a:p>
        </p:txBody>
      </p:sp>
      <p:grpSp>
        <p:nvGrpSpPr>
          <p:cNvPr id="7" name="Group 6">
            <a:extLst>
              <a:ext uri="{FF2B5EF4-FFF2-40B4-BE49-F238E27FC236}">
                <a16:creationId xmlns:a16="http://schemas.microsoft.com/office/drawing/2014/main" id="{763F6EBE-E4A3-17F4-3D55-C582B7AFCDFB}"/>
              </a:ext>
            </a:extLst>
          </p:cNvPr>
          <p:cNvGrpSpPr/>
          <p:nvPr/>
        </p:nvGrpSpPr>
        <p:grpSpPr>
          <a:xfrm>
            <a:off x="578558" y="2375929"/>
            <a:ext cx="2197617" cy="659936"/>
            <a:chOff x="574158" y="648586"/>
            <a:chExt cx="7942521" cy="949841"/>
          </a:xfrm>
        </p:grpSpPr>
        <p:sp>
          <p:nvSpPr>
            <p:cNvPr id="8" name="Rectangle 7">
              <a:extLst>
                <a:ext uri="{FF2B5EF4-FFF2-40B4-BE49-F238E27FC236}">
                  <a16:creationId xmlns:a16="http://schemas.microsoft.com/office/drawing/2014/main" id="{1933F785-813B-AF77-38C7-2B44F2AB1EE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9" name="Rectangle 8">
              <a:extLst>
                <a:ext uri="{FF2B5EF4-FFF2-40B4-BE49-F238E27FC236}">
                  <a16:creationId xmlns:a16="http://schemas.microsoft.com/office/drawing/2014/main" id="{D6C2D723-9F3B-5666-C59A-3DAC2370923C}"/>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When the sun sets,</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3" name="Group 12">
            <a:extLst>
              <a:ext uri="{FF2B5EF4-FFF2-40B4-BE49-F238E27FC236}">
                <a16:creationId xmlns:a16="http://schemas.microsoft.com/office/drawing/2014/main" id="{197FFB0E-F1E3-3594-2ECD-DDBFBB160DF4}"/>
              </a:ext>
            </a:extLst>
          </p:cNvPr>
          <p:cNvGrpSpPr/>
          <p:nvPr/>
        </p:nvGrpSpPr>
        <p:grpSpPr>
          <a:xfrm>
            <a:off x="578558" y="3125880"/>
            <a:ext cx="2197617" cy="659936"/>
            <a:chOff x="574158" y="648586"/>
            <a:chExt cx="7942521" cy="949841"/>
          </a:xfrm>
        </p:grpSpPr>
        <p:sp>
          <p:nvSpPr>
            <p:cNvPr id="14" name="Rectangle 13">
              <a:extLst>
                <a:ext uri="{FF2B5EF4-FFF2-40B4-BE49-F238E27FC236}">
                  <a16:creationId xmlns:a16="http://schemas.microsoft.com/office/drawing/2014/main" id="{4B3BC85C-284F-03D2-EDFE-24595268BAFB}"/>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5" name="Rectangle 14">
              <a:extLst>
                <a:ext uri="{FF2B5EF4-FFF2-40B4-BE49-F238E27FC236}">
                  <a16:creationId xmlns:a16="http://schemas.microsoft.com/office/drawing/2014/main" id="{194541BB-FF38-2910-80DE-9E988EAC078F}"/>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If you don’t eat,</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6" name="Group 15">
            <a:extLst>
              <a:ext uri="{FF2B5EF4-FFF2-40B4-BE49-F238E27FC236}">
                <a16:creationId xmlns:a16="http://schemas.microsoft.com/office/drawing/2014/main" id="{B10E4A6D-C059-6F5A-3903-DC91C66C057F}"/>
              </a:ext>
            </a:extLst>
          </p:cNvPr>
          <p:cNvGrpSpPr/>
          <p:nvPr/>
        </p:nvGrpSpPr>
        <p:grpSpPr>
          <a:xfrm>
            <a:off x="569733" y="3864404"/>
            <a:ext cx="2197617" cy="813354"/>
            <a:chOff x="574158" y="648586"/>
            <a:chExt cx="7942521" cy="949841"/>
          </a:xfrm>
        </p:grpSpPr>
        <p:sp>
          <p:nvSpPr>
            <p:cNvPr id="17" name="Rectangle 16">
              <a:extLst>
                <a:ext uri="{FF2B5EF4-FFF2-40B4-BE49-F238E27FC236}">
                  <a16:creationId xmlns:a16="http://schemas.microsoft.com/office/drawing/2014/main" id="{3992D610-6ADF-8F89-FA1D-AFBB8AF7BDA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8" name="Rectangle 17">
              <a:extLst>
                <a:ext uri="{FF2B5EF4-FFF2-40B4-BE49-F238E27FC236}">
                  <a16:creationId xmlns:a16="http://schemas.microsoft.com/office/drawing/2014/main" id="{990CF20C-1F2B-B913-F851-813B308B5034}"/>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If you disconnect the battery,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9" name="Group 18">
            <a:extLst>
              <a:ext uri="{FF2B5EF4-FFF2-40B4-BE49-F238E27FC236}">
                <a16:creationId xmlns:a16="http://schemas.microsoft.com/office/drawing/2014/main" id="{A711940F-60C6-D389-4856-97CC844A6EDC}"/>
              </a:ext>
            </a:extLst>
          </p:cNvPr>
          <p:cNvGrpSpPr/>
          <p:nvPr/>
        </p:nvGrpSpPr>
        <p:grpSpPr>
          <a:xfrm>
            <a:off x="569733" y="4780884"/>
            <a:ext cx="2197617" cy="659936"/>
            <a:chOff x="574158" y="648586"/>
            <a:chExt cx="7942521" cy="949841"/>
          </a:xfrm>
        </p:grpSpPr>
        <p:sp>
          <p:nvSpPr>
            <p:cNvPr id="20" name="Rectangle 19">
              <a:extLst>
                <a:ext uri="{FF2B5EF4-FFF2-40B4-BE49-F238E27FC236}">
                  <a16:creationId xmlns:a16="http://schemas.microsoft.com/office/drawing/2014/main" id="{A45E59AC-38E3-7F29-6B5D-7EBC720AF20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1" name="Rectangle 20">
              <a:extLst>
                <a:ext uri="{FF2B5EF4-FFF2-40B4-BE49-F238E27FC236}">
                  <a16:creationId xmlns:a16="http://schemas.microsoft.com/office/drawing/2014/main" id="{08608926-8B47-8031-CE08-B170AB7B0B67}"/>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The birds fly south</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2" name="Group 21">
            <a:extLst>
              <a:ext uri="{FF2B5EF4-FFF2-40B4-BE49-F238E27FC236}">
                <a16:creationId xmlns:a16="http://schemas.microsoft.com/office/drawing/2014/main" id="{87CF5A58-C87A-98A7-6F4C-266AA1A51A1F}"/>
              </a:ext>
            </a:extLst>
          </p:cNvPr>
          <p:cNvGrpSpPr/>
          <p:nvPr/>
        </p:nvGrpSpPr>
        <p:grpSpPr>
          <a:xfrm>
            <a:off x="569733" y="5531664"/>
            <a:ext cx="2197617" cy="659936"/>
            <a:chOff x="574158" y="648586"/>
            <a:chExt cx="7942521" cy="949841"/>
          </a:xfrm>
        </p:grpSpPr>
        <p:sp>
          <p:nvSpPr>
            <p:cNvPr id="23" name="Rectangle 22">
              <a:extLst>
                <a:ext uri="{FF2B5EF4-FFF2-40B4-BE49-F238E27FC236}">
                  <a16:creationId xmlns:a16="http://schemas.microsoft.com/office/drawing/2014/main" id="{142A0DD1-3190-ADDA-AF9E-7955530F559B}"/>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4" name="Rectangle 23">
              <a:extLst>
                <a:ext uri="{FF2B5EF4-FFF2-40B4-BE49-F238E27FC236}">
                  <a16:creationId xmlns:a16="http://schemas.microsoft.com/office/drawing/2014/main" id="{04EC954C-99FB-FD90-4544-DCF7F55F9BEF}"/>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You need a pen</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5" name="Group 24">
            <a:extLst>
              <a:ext uri="{FF2B5EF4-FFF2-40B4-BE49-F238E27FC236}">
                <a16:creationId xmlns:a16="http://schemas.microsoft.com/office/drawing/2014/main" id="{0AC41EF2-DEA8-695B-0B5A-C570CB775A7E}"/>
              </a:ext>
            </a:extLst>
          </p:cNvPr>
          <p:cNvGrpSpPr/>
          <p:nvPr/>
        </p:nvGrpSpPr>
        <p:grpSpPr>
          <a:xfrm>
            <a:off x="6316258" y="2324343"/>
            <a:ext cx="2197617" cy="659936"/>
            <a:chOff x="574158" y="648586"/>
            <a:chExt cx="7942521" cy="949841"/>
          </a:xfrm>
        </p:grpSpPr>
        <p:sp>
          <p:nvSpPr>
            <p:cNvPr id="26" name="Rectangle 25">
              <a:extLst>
                <a:ext uri="{FF2B5EF4-FFF2-40B4-BE49-F238E27FC236}">
                  <a16:creationId xmlns:a16="http://schemas.microsoft.com/office/drawing/2014/main" id="{DC708706-4696-CE5D-35DE-221B4FB6A1BC}"/>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7" name="Rectangle 26">
              <a:extLst>
                <a:ext uri="{FF2B5EF4-FFF2-40B4-BE49-F238E27FC236}">
                  <a16:creationId xmlns:a16="http://schemas.microsoft.com/office/drawing/2014/main" id="{805D76F3-B116-9A85-B228-A8236A263908}"/>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when it’s winter.</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8" name="Group 27">
            <a:extLst>
              <a:ext uri="{FF2B5EF4-FFF2-40B4-BE49-F238E27FC236}">
                <a16:creationId xmlns:a16="http://schemas.microsoft.com/office/drawing/2014/main" id="{A7583D95-158C-D7E9-73A6-D45D0856D8C8}"/>
              </a:ext>
            </a:extLst>
          </p:cNvPr>
          <p:cNvGrpSpPr/>
          <p:nvPr/>
        </p:nvGrpSpPr>
        <p:grpSpPr>
          <a:xfrm>
            <a:off x="6316258" y="3074294"/>
            <a:ext cx="2197617" cy="659936"/>
            <a:chOff x="574158" y="648586"/>
            <a:chExt cx="7942521" cy="949841"/>
          </a:xfrm>
        </p:grpSpPr>
        <p:sp>
          <p:nvSpPr>
            <p:cNvPr id="29" name="Rectangle 28">
              <a:extLst>
                <a:ext uri="{FF2B5EF4-FFF2-40B4-BE49-F238E27FC236}">
                  <a16:creationId xmlns:a16="http://schemas.microsoft.com/office/drawing/2014/main" id="{17ED474A-9D57-097E-B759-14CDE9BF1CEA}"/>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0" name="Rectangle 29">
              <a:extLst>
                <a:ext uri="{FF2B5EF4-FFF2-40B4-BE49-F238E27FC236}">
                  <a16:creationId xmlns:a16="http://schemas.microsoft.com/office/drawing/2014/main" id="{D5769F74-749C-1606-56A9-A451BC9274A5}"/>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it gets dark.</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1" name="Group 30">
            <a:extLst>
              <a:ext uri="{FF2B5EF4-FFF2-40B4-BE49-F238E27FC236}">
                <a16:creationId xmlns:a16="http://schemas.microsoft.com/office/drawing/2014/main" id="{3E75CA6D-15E8-61B5-3C6E-FD2FBD36D7D9}"/>
              </a:ext>
            </a:extLst>
          </p:cNvPr>
          <p:cNvGrpSpPr/>
          <p:nvPr/>
        </p:nvGrpSpPr>
        <p:grpSpPr>
          <a:xfrm>
            <a:off x="6307433" y="3812818"/>
            <a:ext cx="2197617" cy="813354"/>
            <a:chOff x="574158" y="648586"/>
            <a:chExt cx="7942521" cy="949841"/>
          </a:xfrm>
        </p:grpSpPr>
        <p:sp>
          <p:nvSpPr>
            <p:cNvPr id="32" name="Rectangle 31">
              <a:extLst>
                <a:ext uri="{FF2B5EF4-FFF2-40B4-BE49-F238E27FC236}">
                  <a16:creationId xmlns:a16="http://schemas.microsoft.com/office/drawing/2014/main" id="{5F310395-139D-F91C-1A42-2EC443858845}"/>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3" name="Rectangle 32">
              <a:extLst>
                <a:ext uri="{FF2B5EF4-FFF2-40B4-BE49-F238E27FC236}">
                  <a16:creationId xmlns:a16="http://schemas.microsoft.com/office/drawing/2014/main" id="{898E15F9-82A6-85A0-F1B5-204F17E5302D}"/>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when you take an exam.</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4" name="Group 33">
            <a:extLst>
              <a:ext uri="{FF2B5EF4-FFF2-40B4-BE49-F238E27FC236}">
                <a16:creationId xmlns:a16="http://schemas.microsoft.com/office/drawing/2014/main" id="{9FACA8CE-910C-2C4B-6E9C-B1EC75D72C81}"/>
              </a:ext>
            </a:extLst>
          </p:cNvPr>
          <p:cNvGrpSpPr/>
          <p:nvPr/>
        </p:nvGrpSpPr>
        <p:grpSpPr>
          <a:xfrm>
            <a:off x="6307433" y="4729298"/>
            <a:ext cx="2197617" cy="659936"/>
            <a:chOff x="574158" y="648586"/>
            <a:chExt cx="7942521" cy="949841"/>
          </a:xfrm>
        </p:grpSpPr>
        <p:sp>
          <p:nvSpPr>
            <p:cNvPr id="35" name="Rectangle 34">
              <a:extLst>
                <a:ext uri="{FF2B5EF4-FFF2-40B4-BE49-F238E27FC236}">
                  <a16:creationId xmlns:a16="http://schemas.microsoft.com/office/drawing/2014/main" id="{34F117D5-F300-E787-EEC6-D4C811B629F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6" name="Rectangle 35">
              <a:extLst>
                <a:ext uri="{FF2B5EF4-FFF2-40B4-BE49-F238E27FC236}">
                  <a16:creationId xmlns:a16="http://schemas.microsoft.com/office/drawing/2014/main" id="{517080FD-B8B1-3FB7-D57A-FEAB7BF78D9E}"/>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the computer turns off.</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7" name="Group 36">
            <a:extLst>
              <a:ext uri="{FF2B5EF4-FFF2-40B4-BE49-F238E27FC236}">
                <a16:creationId xmlns:a16="http://schemas.microsoft.com/office/drawing/2014/main" id="{20566974-8D0E-4C97-9B93-E591B1C80ACE}"/>
              </a:ext>
            </a:extLst>
          </p:cNvPr>
          <p:cNvGrpSpPr/>
          <p:nvPr/>
        </p:nvGrpSpPr>
        <p:grpSpPr>
          <a:xfrm>
            <a:off x="6307433" y="5480078"/>
            <a:ext cx="2197617" cy="659936"/>
            <a:chOff x="574158" y="648586"/>
            <a:chExt cx="7942521" cy="949841"/>
          </a:xfrm>
        </p:grpSpPr>
        <p:sp>
          <p:nvSpPr>
            <p:cNvPr id="38" name="Rectangle 37">
              <a:extLst>
                <a:ext uri="{FF2B5EF4-FFF2-40B4-BE49-F238E27FC236}">
                  <a16:creationId xmlns:a16="http://schemas.microsoft.com/office/drawing/2014/main" id="{73CE4A14-EB9D-AAF6-58E8-AE98A25F70B7}"/>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9" name="Rectangle 38">
              <a:extLst>
                <a:ext uri="{FF2B5EF4-FFF2-40B4-BE49-F238E27FC236}">
                  <a16:creationId xmlns:a16="http://schemas.microsoft.com/office/drawing/2014/main" id="{D1904F53-A51D-883D-7170-05A8A051EBB4}"/>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you get hungry.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cxnSp>
        <p:nvCxnSpPr>
          <p:cNvPr id="41" name="Straight Connector 40">
            <a:extLst>
              <a:ext uri="{FF2B5EF4-FFF2-40B4-BE49-F238E27FC236}">
                <a16:creationId xmlns:a16="http://schemas.microsoft.com/office/drawing/2014/main" id="{67CA32FB-01AD-056E-2E74-0C452E484351}"/>
              </a:ext>
            </a:extLst>
          </p:cNvPr>
          <p:cNvCxnSpPr>
            <a:stCxn id="9" idx="3"/>
            <a:endCxn id="30" idx="1"/>
          </p:cNvCxnSpPr>
          <p:nvPr/>
        </p:nvCxnSpPr>
        <p:spPr>
          <a:xfrm>
            <a:off x="2776175" y="2675117"/>
            <a:ext cx="3557734" cy="698365"/>
          </a:xfrm>
          <a:prstGeom prst="line">
            <a:avLst/>
          </a:prstGeom>
          <a:ln w="25400"/>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EF861323-1FDD-6DF7-2B31-F4A00943331F}"/>
              </a:ext>
            </a:extLst>
          </p:cNvPr>
          <p:cNvCxnSpPr>
            <a:stCxn id="15" idx="3"/>
            <a:endCxn id="39" idx="1"/>
          </p:cNvCxnSpPr>
          <p:nvPr/>
        </p:nvCxnSpPr>
        <p:spPr>
          <a:xfrm>
            <a:off x="2776175" y="3425068"/>
            <a:ext cx="3548909" cy="2354198"/>
          </a:xfrm>
          <a:prstGeom prst="line">
            <a:avLst/>
          </a:prstGeom>
          <a:ln w="25400"/>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40E3A49B-4551-E2BC-2A44-2FF454386569}"/>
              </a:ext>
            </a:extLst>
          </p:cNvPr>
          <p:cNvCxnSpPr>
            <a:stCxn id="18" idx="3"/>
            <a:endCxn id="36" idx="1"/>
          </p:cNvCxnSpPr>
          <p:nvPr/>
        </p:nvCxnSpPr>
        <p:spPr>
          <a:xfrm>
            <a:off x="2767350" y="4233145"/>
            <a:ext cx="3557734" cy="795341"/>
          </a:xfrm>
          <a:prstGeom prst="line">
            <a:avLst/>
          </a:prstGeom>
          <a:ln w="25400"/>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F5ABCFB7-599B-2F2B-6E00-7CF25B03D99B}"/>
              </a:ext>
            </a:extLst>
          </p:cNvPr>
          <p:cNvCxnSpPr>
            <a:stCxn id="21" idx="3"/>
            <a:endCxn id="27" idx="1"/>
          </p:cNvCxnSpPr>
          <p:nvPr/>
        </p:nvCxnSpPr>
        <p:spPr>
          <a:xfrm flipV="1">
            <a:off x="2767350" y="2623531"/>
            <a:ext cx="3566559" cy="2456541"/>
          </a:xfrm>
          <a:prstGeom prst="line">
            <a:avLst/>
          </a:prstGeom>
          <a:ln w="25400"/>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93BAAD99-124D-73FE-FBBB-1544FFEAE085}"/>
              </a:ext>
            </a:extLst>
          </p:cNvPr>
          <p:cNvCxnSpPr>
            <a:stCxn id="24" idx="3"/>
            <a:endCxn id="32" idx="1"/>
          </p:cNvCxnSpPr>
          <p:nvPr/>
        </p:nvCxnSpPr>
        <p:spPr>
          <a:xfrm flipV="1">
            <a:off x="2767350" y="4257431"/>
            <a:ext cx="3540083" cy="1573421"/>
          </a:xfrm>
          <a:prstGeom prst="line">
            <a:avLst/>
          </a:prstGeom>
          <a:ln w="254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76466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up)">
                                      <p:cBhvr>
                                        <p:cTn id="13" dur="500"/>
                                        <p:tgtEl>
                                          <p:spTgt spid="7"/>
                                        </p:tgtEl>
                                      </p:cBhvr>
                                    </p:animEffect>
                                  </p:childTnLst>
                                </p:cTn>
                              </p:par>
                              <p:par>
                                <p:cTn id="14" presetID="12" presetClass="entr" presetSubtype="4"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p:tgtEl>
                                          <p:spTgt spid="13"/>
                                        </p:tgtEl>
                                        <p:attrNameLst>
                                          <p:attrName>ppt_y</p:attrName>
                                        </p:attrNameLst>
                                      </p:cBhvr>
                                      <p:tavLst>
                                        <p:tav tm="0">
                                          <p:val>
                                            <p:strVal val="#ppt_y+#ppt_h*1.125000"/>
                                          </p:val>
                                        </p:tav>
                                        <p:tav tm="100000">
                                          <p:val>
                                            <p:strVal val="#ppt_y"/>
                                          </p:val>
                                        </p:tav>
                                      </p:tavLst>
                                    </p:anim>
                                    <p:animEffect transition="in" filter="wipe(up)">
                                      <p:cBhvr>
                                        <p:cTn id="17" dur="500"/>
                                        <p:tgtEl>
                                          <p:spTgt spid="13"/>
                                        </p:tgtEl>
                                      </p:cBhvr>
                                    </p:animEffect>
                                  </p:childTnLst>
                                </p:cTn>
                              </p:par>
                              <p:par>
                                <p:cTn id="18" presetID="12" presetClass="entr" presetSubtype="4"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p:tgtEl>
                                          <p:spTgt spid="16"/>
                                        </p:tgtEl>
                                        <p:attrNameLst>
                                          <p:attrName>ppt_y</p:attrName>
                                        </p:attrNameLst>
                                      </p:cBhvr>
                                      <p:tavLst>
                                        <p:tav tm="0">
                                          <p:val>
                                            <p:strVal val="#ppt_y+#ppt_h*1.125000"/>
                                          </p:val>
                                        </p:tav>
                                        <p:tav tm="100000">
                                          <p:val>
                                            <p:strVal val="#ppt_y"/>
                                          </p:val>
                                        </p:tav>
                                      </p:tavLst>
                                    </p:anim>
                                    <p:animEffect transition="in" filter="wipe(up)">
                                      <p:cBhvr>
                                        <p:cTn id="21" dur="500"/>
                                        <p:tgtEl>
                                          <p:spTgt spid="16"/>
                                        </p:tgtEl>
                                      </p:cBhvr>
                                    </p:animEffect>
                                  </p:childTnLst>
                                </p:cTn>
                              </p:par>
                              <p:par>
                                <p:cTn id="22" presetID="12" presetClass="entr" presetSubtype="4"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p:tgtEl>
                                          <p:spTgt spid="19"/>
                                        </p:tgtEl>
                                        <p:attrNameLst>
                                          <p:attrName>ppt_y</p:attrName>
                                        </p:attrNameLst>
                                      </p:cBhvr>
                                      <p:tavLst>
                                        <p:tav tm="0">
                                          <p:val>
                                            <p:strVal val="#ppt_y+#ppt_h*1.125000"/>
                                          </p:val>
                                        </p:tav>
                                        <p:tav tm="100000">
                                          <p:val>
                                            <p:strVal val="#ppt_y"/>
                                          </p:val>
                                        </p:tav>
                                      </p:tavLst>
                                    </p:anim>
                                    <p:animEffect transition="in" filter="wipe(up)">
                                      <p:cBhvr>
                                        <p:cTn id="25" dur="500"/>
                                        <p:tgtEl>
                                          <p:spTgt spid="19"/>
                                        </p:tgtEl>
                                      </p:cBhvr>
                                    </p:animEffect>
                                  </p:childTnLst>
                                </p:cTn>
                              </p:par>
                              <p:par>
                                <p:cTn id="26" presetID="12" presetClass="entr" presetSubtype="4"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p:tgtEl>
                                          <p:spTgt spid="22"/>
                                        </p:tgtEl>
                                        <p:attrNameLst>
                                          <p:attrName>ppt_y</p:attrName>
                                        </p:attrNameLst>
                                      </p:cBhvr>
                                      <p:tavLst>
                                        <p:tav tm="0">
                                          <p:val>
                                            <p:strVal val="#ppt_y+#ppt_h*1.125000"/>
                                          </p:val>
                                        </p:tav>
                                        <p:tav tm="100000">
                                          <p:val>
                                            <p:strVal val="#ppt_y"/>
                                          </p:val>
                                        </p:tav>
                                      </p:tavLst>
                                    </p:anim>
                                    <p:animEffect transition="in" filter="wipe(up)">
                                      <p:cBhvr>
                                        <p:cTn id="29" dur="500"/>
                                        <p:tgtEl>
                                          <p:spTgt spid="22"/>
                                        </p:tgtEl>
                                      </p:cBhvr>
                                    </p:animEffect>
                                  </p:childTnLst>
                                </p:cTn>
                              </p:par>
                              <p:par>
                                <p:cTn id="30" presetID="12" presetClass="entr" presetSubtype="4"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p:tgtEl>
                                          <p:spTgt spid="25"/>
                                        </p:tgtEl>
                                        <p:attrNameLst>
                                          <p:attrName>ppt_y</p:attrName>
                                        </p:attrNameLst>
                                      </p:cBhvr>
                                      <p:tavLst>
                                        <p:tav tm="0">
                                          <p:val>
                                            <p:strVal val="#ppt_y+#ppt_h*1.125000"/>
                                          </p:val>
                                        </p:tav>
                                        <p:tav tm="100000">
                                          <p:val>
                                            <p:strVal val="#ppt_y"/>
                                          </p:val>
                                        </p:tav>
                                      </p:tavLst>
                                    </p:anim>
                                    <p:animEffect transition="in" filter="wipe(up)">
                                      <p:cBhvr>
                                        <p:cTn id="33" dur="500"/>
                                        <p:tgtEl>
                                          <p:spTgt spid="25"/>
                                        </p:tgtEl>
                                      </p:cBhvr>
                                    </p:animEffect>
                                  </p:childTnLst>
                                </p:cTn>
                              </p:par>
                              <p:par>
                                <p:cTn id="34" presetID="12" presetClass="entr" presetSubtype="4"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p:tgtEl>
                                          <p:spTgt spid="28"/>
                                        </p:tgtEl>
                                        <p:attrNameLst>
                                          <p:attrName>ppt_y</p:attrName>
                                        </p:attrNameLst>
                                      </p:cBhvr>
                                      <p:tavLst>
                                        <p:tav tm="0">
                                          <p:val>
                                            <p:strVal val="#ppt_y+#ppt_h*1.125000"/>
                                          </p:val>
                                        </p:tav>
                                        <p:tav tm="100000">
                                          <p:val>
                                            <p:strVal val="#ppt_y"/>
                                          </p:val>
                                        </p:tav>
                                      </p:tavLst>
                                    </p:anim>
                                    <p:animEffect transition="in" filter="wipe(up)">
                                      <p:cBhvr>
                                        <p:cTn id="37" dur="500"/>
                                        <p:tgtEl>
                                          <p:spTgt spid="28"/>
                                        </p:tgtEl>
                                      </p:cBhvr>
                                    </p:animEffect>
                                  </p:childTnLst>
                                </p:cTn>
                              </p:par>
                              <p:par>
                                <p:cTn id="38" presetID="12" presetClass="entr" presetSubtype="4"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500"/>
                                        <p:tgtEl>
                                          <p:spTgt spid="31"/>
                                        </p:tgtEl>
                                        <p:attrNameLst>
                                          <p:attrName>ppt_y</p:attrName>
                                        </p:attrNameLst>
                                      </p:cBhvr>
                                      <p:tavLst>
                                        <p:tav tm="0">
                                          <p:val>
                                            <p:strVal val="#ppt_y+#ppt_h*1.125000"/>
                                          </p:val>
                                        </p:tav>
                                        <p:tav tm="100000">
                                          <p:val>
                                            <p:strVal val="#ppt_y"/>
                                          </p:val>
                                        </p:tav>
                                      </p:tavLst>
                                    </p:anim>
                                    <p:animEffect transition="in" filter="wipe(up)">
                                      <p:cBhvr>
                                        <p:cTn id="41" dur="500"/>
                                        <p:tgtEl>
                                          <p:spTgt spid="31"/>
                                        </p:tgtEl>
                                      </p:cBhvr>
                                    </p:animEffect>
                                  </p:childTnLst>
                                </p:cTn>
                              </p:par>
                              <p:par>
                                <p:cTn id="42" presetID="12" presetClass="entr" presetSubtype="4"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p:tgtEl>
                                          <p:spTgt spid="34"/>
                                        </p:tgtEl>
                                        <p:attrNameLst>
                                          <p:attrName>ppt_y</p:attrName>
                                        </p:attrNameLst>
                                      </p:cBhvr>
                                      <p:tavLst>
                                        <p:tav tm="0">
                                          <p:val>
                                            <p:strVal val="#ppt_y+#ppt_h*1.125000"/>
                                          </p:val>
                                        </p:tav>
                                        <p:tav tm="100000">
                                          <p:val>
                                            <p:strVal val="#ppt_y"/>
                                          </p:val>
                                        </p:tav>
                                      </p:tavLst>
                                    </p:anim>
                                    <p:animEffect transition="in" filter="wipe(up)">
                                      <p:cBhvr>
                                        <p:cTn id="45" dur="500"/>
                                        <p:tgtEl>
                                          <p:spTgt spid="34"/>
                                        </p:tgtEl>
                                      </p:cBhvr>
                                    </p:animEffect>
                                  </p:childTnLst>
                                </p:cTn>
                              </p:par>
                              <p:par>
                                <p:cTn id="46" presetID="12" presetClass="entr" presetSubtype="4"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ppt_y</p:attrName>
                                        </p:attrNameLst>
                                      </p:cBhvr>
                                      <p:tavLst>
                                        <p:tav tm="0">
                                          <p:val>
                                            <p:strVal val="#ppt_y+#ppt_h*1.125000"/>
                                          </p:val>
                                        </p:tav>
                                        <p:tav tm="100000">
                                          <p:val>
                                            <p:strVal val="#ppt_y"/>
                                          </p:val>
                                        </p:tav>
                                      </p:tavLst>
                                    </p:anim>
                                    <p:animEffect transition="in" filter="wipe(up)">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dissolve">
                                      <p:cBhvr>
                                        <p:cTn id="54" dur="500"/>
                                        <p:tgtEl>
                                          <p:spTgt spid="41"/>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dissolve">
                                      <p:cBhvr>
                                        <p:cTn id="59" dur="500"/>
                                        <p:tgtEl>
                                          <p:spTgt spid="43"/>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nodeType="click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dissolve">
                                      <p:cBhvr>
                                        <p:cTn id="64" dur="500"/>
                                        <p:tgtEl>
                                          <p:spTgt spid="45"/>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nodeType="click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dissolve">
                                      <p:cBhvr>
                                        <p:cTn id="69" dur="500"/>
                                        <p:tgtEl>
                                          <p:spTgt spid="47"/>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nodeType="click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dissolve">
                                      <p:cBhvr>
                                        <p:cTn id="7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988E9D5-26D9-9B4C-01B6-7A13C88359FF}"/>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683E4CEB-065C-EC54-BA64-0E2256CF7DC1}"/>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BD8D6AC2-866A-D24B-6ADE-7B95BB0A41C0}"/>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First Conditional</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26A9F7F5-B0BE-AFE6-53DA-00DA8F7F4DF8}"/>
              </a:ext>
            </a:extLst>
          </p:cNvPr>
          <p:cNvSpPr txBox="1"/>
          <p:nvPr/>
        </p:nvSpPr>
        <p:spPr>
          <a:xfrm>
            <a:off x="1833014" y="1844136"/>
            <a:ext cx="5477972" cy="646331"/>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We use the </a:t>
            </a:r>
            <a:r>
              <a:rPr lang="en-ZA" b="1" dirty="0">
                <a:solidFill>
                  <a:schemeClr val="accent6">
                    <a:lumMod val="50000"/>
                  </a:schemeClr>
                </a:solidFill>
                <a:latin typeface="Roboto" panose="02000000000000000000" pitchFamily="2" charset="0"/>
                <a:ea typeface="Roboto" panose="02000000000000000000" pitchFamily="2" charset="0"/>
              </a:rPr>
              <a:t>first conditional</a:t>
            </a:r>
            <a:r>
              <a:rPr lang="en-ZA" dirty="0">
                <a:solidFill>
                  <a:schemeClr val="accent6">
                    <a:lumMod val="50000"/>
                  </a:schemeClr>
                </a:solidFill>
                <a:latin typeface="Roboto" panose="02000000000000000000" pitchFamily="2" charset="0"/>
                <a:ea typeface="Roboto" panose="02000000000000000000" pitchFamily="2" charset="0"/>
              </a:rPr>
              <a:t> for things that are very possible to happen in the present of the future. </a:t>
            </a:r>
          </a:p>
        </p:txBody>
      </p:sp>
      <p:sp>
        <p:nvSpPr>
          <p:cNvPr id="7" name="Rectangle 6">
            <a:extLst>
              <a:ext uri="{FF2B5EF4-FFF2-40B4-BE49-F238E27FC236}">
                <a16:creationId xmlns:a16="http://schemas.microsoft.com/office/drawing/2014/main" id="{88E0DB19-F2F4-236E-182A-694623E01F93}"/>
              </a:ext>
            </a:extLst>
          </p:cNvPr>
          <p:cNvSpPr/>
          <p:nvPr/>
        </p:nvSpPr>
        <p:spPr>
          <a:xfrm>
            <a:off x="637953" y="2643187"/>
            <a:ext cx="7814931" cy="100012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solidFill>
                  <a:schemeClr val="accent6">
                    <a:lumMod val="50000"/>
                  </a:schemeClr>
                </a:solidFill>
                <a:latin typeface="Roboto" panose="02000000000000000000" pitchFamily="2" charset="0"/>
                <a:ea typeface="Roboto" panose="02000000000000000000" pitchFamily="2" charset="0"/>
              </a:rPr>
              <a:t>If + Present Simple + Future Will</a:t>
            </a:r>
          </a:p>
        </p:txBody>
      </p:sp>
      <p:sp>
        <p:nvSpPr>
          <p:cNvPr id="8" name="TextBox 7">
            <a:extLst>
              <a:ext uri="{FF2B5EF4-FFF2-40B4-BE49-F238E27FC236}">
                <a16:creationId xmlns:a16="http://schemas.microsoft.com/office/drawing/2014/main" id="{B683F0E6-095C-3885-DC4A-61025D9C5B50}"/>
              </a:ext>
            </a:extLst>
          </p:cNvPr>
          <p:cNvSpPr txBox="1"/>
          <p:nvPr/>
        </p:nvSpPr>
        <p:spPr>
          <a:xfrm>
            <a:off x="637953" y="3862594"/>
            <a:ext cx="5362797" cy="2308324"/>
          </a:xfrm>
          <a:prstGeom prst="rect">
            <a:avLst/>
          </a:prstGeom>
          <a:noFill/>
        </p:spPr>
        <p:txBody>
          <a:bodyPr wrap="square">
            <a:spAutoFit/>
          </a:bodyPr>
          <a:lstStyle/>
          <a:p>
            <a:r>
              <a:rPr lang="en-ZA" dirty="0">
                <a:solidFill>
                  <a:schemeClr val="accent6">
                    <a:lumMod val="50000"/>
                  </a:schemeClr>
                </a:solidFill>
                <a:latin typeface="Roboto" panose="02000000000000000000" pitchFamily="2" charset="0"/>
                <a:ea typeface="Roboto" panose="02000000000000000000" pitchFamily="2" charset="0"/>
              </a:rPr>
              <a:t>If my team wins the competition, they will celebrate it.</a:t>
            </a:r>
          </a:p>
          <a:p>
            <a:br>
              <a:rPr lang="en-ZA" dirty="0">
                <a:solidFill>
                  <a:schemeClr val="accent6">
                    <a:lumMod val="50000"/>
                  </a:schemeClr>
                </a:solidFill>
                <a:latin typeface="Roboto" panose="02000000000000000000" pitchFamily="2" charset="0"/>
                <a:ea typeface="Roboto" panose="02000000000000000000" pitchFamily="2" charset="0"/>
              </a:rPr>
            </a:br>
            <a:r>
              <a:rPr lang="en-ZA" dirty="0">
                <a:solidFill>
                  <a:schemeClr val="accent6">
                    <a:lumMod val="50000"/>
                  </a:schemeClr>
                </a:solidFill>
                <a:latin typeface="Roboto" panose="02000000000000000000" pitchFamily="2" charset="0"/>
                <a:ea typeface="Roboto" panose="02000000000000000000" pitchFamily="2" charset="0"/>
              </a:rPr>
              <a:t>She will be very happy if you come to see her.</a:t>
            </a:r>
          </a:p>
          <a:p>
            <a:br>
              <a:rPr lang="en-ZA" dirty="0">
                <a:solidFill>
                  <a:schemeClr val="accent6">
                    <a:lumMod val="50000"/>
                  </a:schemeClr>
                </a:solidFill>
                <a:latin typeface="Roboto" panose="02000000000000000000" pitchFamily="2" charset="0"/>
                <a:ea typeface="Roboto" panose="02000000000000000000" pitchFamily="2" charset="0"/>
              </a:rPr>
            </a:br>
            <a:r>
              <a:rPr lang="en-ZA" dirty="0">
                <a:solidFill>
                  <a:schemeClr val="accent6">
                    <a:lumMod val="50000"/>
                  </a:schemeClr>
                </a:solidFill>
                <a:latin typeface="Roboto" panose="02000000000000000000" pitchFamily="2" charset="0"/>
                <a:ea typeface="Roboto" panose="02000000000000000000" pitchFamily="2" charset="0"/>
              </a:rPr>
              <a:t>We will stay at home if the weather is bad. </a:t>
            </a:r>
          </a:p>
          <a:p>
            <a:br>
              <a:rPr lang="en-ZA" dirty="0">
                <a:solidFill>
                  <a:schemeClr val="accent6">
                    <a:lumMod val="50000"/>
                  </a:schemeClr>
                </a:solidFill>
                <a:latin typeface="Roboto" panose="02000000000000000000" pitchFamily="2" charset="0"/>
                <a:ea typeface="Roboto" panose="02000000000000000000" pitchFamily="2" charset="0"/>
              </a:rPr>
            </a:br>
            <a:r>
              <a:rPr lang="en-ZA" dirty="0">
                <a:solidFill>
                  <a:schemeClr val="accent6">
                    <a:lumMod val="50000"/>
                  </a:schemeClr>
                </a:solidFill>
                <a:latin typeface="Roboto" panose="02000000000000000000" pitchFamily="2" charset="0"/>
                <a:ea typeface="Roboto" panose="02000000000000000000" pitchFamily="2" charset="0"/>
              </a:rPr>
              <a:t>If you come home late, you will be in trouble.</a:t>
            </a:r>
          </a:p>
        </p:txBody>
      </p:sp>
      <p:pic>
        <p:nvPicPr>
          <p:cNvPr id="10" name="Picture 9" descr="A cartoon of two women talking&#10;&#10;Description automatically generated">
            <a:extLst>
              <a:ext uri="{FF2B5EF4-FFF2-40B4-BE49-F238E27FC236}">
                <a16:creationId xmlns:a16="http://schemas.microsoft.com/office/drawing/2014/main" id="{DAA766C4-EF65-3A9F-E4ED-9D9E97054D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0750" y="3947532"/>
            <a:ext cx="1918010" cy="1918010"/>
          </a:xfrm>
          <a:prstGeom prst="rect">
            <a:avLst/>
          </a:prstGeom>
        </p:spPr>
      </p:pic>
    </p:spTree>
    <p:extLst>
      <p:ext uri="{BB962C8B-B14F-4D97-AF65-F5344CB8AC3E}">
        <p14:creationId xmlns:p14="http://schemas.microsoft.com/office/powerpoint/2010/main" val="1105340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up)">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par>
                                <p:cTn id="19" presetID="1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p:tgtEl>
                                          <p:spTgt spid="10"/>
                                        </p:tgtEl>
                                        <p:attrNameLst>
                                          <p:attrName>ppt_y</p:attrName>
                                        </p:attrNameLst>
                                      </p:cBhvr>
                                      <p:tavLst>
                                        <p:tav tm="0">
                                          <p:val>
                                            <p:strVal val="#ppt_y+#ppt_h*1.125000"/>
                                          </p:val>
                                        </p:tav>
                                        <p:tav tm="100000">
                                          <p:val>
                                            <p:strVal val="#ppt_y"/>
                                          </p:val>
                                        </p:tav>
                                      </p:tavLst>
                                    </p:anim>
                                    <p:animEffect transition="in" filter="wipe(up)">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76010AE-FA42-2CCC-0922-5BFCCF710ACC}"/>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335A70B3-5BEA-41E5-4D53-2D61B896F10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C40CA44A-59D9-346E-5BB2-6BF3FDE62900}"/>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B38B7807-CBEA-3C75-7715-AFAFFE8040E3}"/>
              </a:ext>
            </a:extLst>
          </p:cNvPr>
          <p:cNvSpPr txBox="1"/>
          <p:nvPr/>
        </p:nvSpPr>
        <p:spPr>
          <a:xfrm>
            <a:off x="1980974" y="1820438"/>
            <a:ext cx="5065093"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Choose the best answer using first conditional. </a:t>
            </a:r>
          </a:p>
        </p:txBody>
      </p:sp>
      <p:sp>
        <p:nvSpPr>
          <p:cNvPr id="8" name="TextBox 7">
            <a:extLst>
              <a:ext uri="{FF2B5EF4-FFF2-40B4-BE49-F238E27FC236}">
                <a16:creationId xmlns:a16="http://schemas.microsoft.com/office/drawing/2014/main" id="{35D33D0B-5D04-2D47-3BF7-C5B01685F8E4}"/>
              </a:ext>
            </a:extLst>
          </p:cNvPr>
          <p:cNvSpPr txBox="1"/>
          <p:nvPr/>
        </p:nvSpPr>
        <p:spPr>
          <a:xfrm>
            <a:off x="1400838" y="2464388"/>
            <a:ext cx="6225364" cy="461665"/>
          </a:xfrm>
          <a:prstGeom prst="rect">
            <a:avLst/>
          </a:prstGeom>
          <a:noFill/>
        </p:spPr>
        <p:txBody>
          <a:bodyPr wrap="square">
            <a:spAutoFit/>
          </a:bodyPr>
          <a:lstStyle/>
          <a:p>
            <a:pPr algn="ctr"/>
            <a:r>
              <a:rPr lang="en-ZA" sz="2400" b="0" i="0" u="none" strike="noStrike" dirty="0">
                <a:solidFill>
                  <a:schemeClr val="accent6">
                    <a:lumMod val="50000"/>
                  </a:schemeClr>
                </a:solidFill>
                <a:effectLst/>
                <a:latin typeface="Roboto" panose="02000000000000000000" pitchFamily="2" charset="0"/>
                <a:ea typeface="Roboto" panose="02000000000000000000" pitchFamily="2" charset="0"/>
              </a:rPr>
              <a:t>If the lesson is cancelled…</a:t>
            </a:r>
            <a:endParaRPr lang="en-GB" sz="2400" dirty="0">
              <a:solidFill>
                <a:schemeClr val="accent6">
                  <a:lumMod val="50000"/>
                </a:schemeClr>
              </a:solidFill>
              <a:latin typeface="Roboto" panose="02000000000000000000" pitchFamily="2" charset="0"/>
              <a:ea typeface="Roboto" panose="02000000000000000000" pitchFamily="2" charset="0"/>
            </a:endParaRPr>
          </a:p>
        </p:txBody>
      </p:sp>
      <p:grpSp>
        <p:nvGrpSpPr>
          <p:cNvPr id="9" name="Group 8">
            <a:extLst>
              <a:ext uri="{FF2B5EF4-FFF2-40B4-BE49-F238E27FC236}">
                <a16:creationId xmlns:a16="http://schemas.microsoft.com/office/drawing/2014/main" id="{F17FC58B-6A89-7328-9A8D-9F18B9BF559D}"/>
              </a:ext>
            </a:extLst>
          </p:cNvPr>
          <p:cNvGrpSpPr/>
          <p:nvPr/>
        </p:nvGrpSpPr>
        <p:grpSpPr>
          <a:xfrm>
            <a:off x="4494481" y="3567382"/>
            <a:ext cx="3916124" cy="659936"/>
            <a:chOff x="574158" y="648586"/>
            <a:chExt cx="7942521" cy="949841"/>
          </a:xfrm>
        </p:grpSpPr>
        <p:sp>
          <p:nvSpPr>
            <p:cNvPr id="10" name="Rectangle 9">
              <a:extLst>
                <a:ext uri="{FF2B5EF4-FFF2-40B4-BE49-F238E27FC236}">
                  <a16:creationId xmlns:a16="http://schemas.microsoft.com/office/drawing/2014/main" id="{08414D6B-CC33-6B06-A321-96EFE5BB8A98}"/>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1" name="Rectangle 10">
              <a:extLst>
                <a:ext uri="{FF2B5EF4-FFF2-40B4-BE49-F238E27FC236}">
                  <a16:creationId xmlns:a16="http://schemas.microsoft.com/office/drawing/2014/main" id="{BBE32E19-71D9-BA72-234B-B1EFC0E440A6}"/>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A. I went to the party.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2" name="Group 11">
            <a:extLst>
              <a:ext uri="{FF2B5EF4-FFF2-40B4-BE49-F238E27FC236}">
                <a16:creationId xmlns:a16="http://schemas.microsoft.com/office/drawing/2014/main" id="{ED5DD90C-8CFC-AEDD-B52F-00D8CFC09E12}"/>
              </a:ext>
            </a:extLst>
          </p:cNvPr>
          <p:cNvGrpSpPr/>
          <p:nvPr/>
        </p:nvGrpSpPr>
        <p:grpSpPr>
          <a:xfrm>
            <a:off x="4494481" y="4317333"/>
            <a:ext cx="3916124" cy="659936"/>
            <a:chOff x="574158" y="648586"/>
            <a:chExt cx="7942521" cy="949841"/>
          </a:xfrm>
        </p:grpSpPr>
        <p:sp>
          <p:nvSpPr>
            <p:cNvPr id="13" name="Rectangle 12">
              <a:extLst>
                <a:ext uri="{FF2B5EF4-FFF2-40B4-BE49-F238E27FC236}">
                  <a16:creationId xmlns:a16="http://schemas.microsoft.com/office/drawing/2014/main" id="{64CEDFF0-6A32-E84B-5613-7D58162DD26D}"/>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4" name="Rectangle 13">
              <a:extLst>
                <a:ext uri="{FF2B5EF4-FFF2-40B4-BE49-F238E27FC236}">
                  <a16:creationId xmlns:a16="http://schemas.microsoft.com/office/drawing/2014/main" id="{8EF12072-99AA-3A52-AFA0-E29803DC3BBC}"/>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B. I will go to the party.</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5" name="Group 14">
            <a:extLst>
              <a:ext uri="{FF2B5EF4-FFF2-40B4-BE49-F238E27FC236}">
                <a16:creationId xmlns:a16="http://schemas.microsoft.com/office/drawing/2014/main" id="{93784FFA-C223-BDDF-0BEA-777D354A9D30}"/>
              </a:ext>
            </a:extLst>
          </p:cNvPr>
          <p:cNvGrpSpPr/>
          <p:nvPr/>
        </p:nvGrpSpPr>
        <p:grpSpPr>
          <a:xfrm>
            <a:off x="4503306" y="5072283"/>
            <a:ext cx="3916124" cy="659936"/>
            <a:chOff x="574158" y="648586"/>
            <a:chExt cx="7942521" cy="949841"/>
          </a:xfrm>
        </p:grpSpPr>
        <p:sp>
          <p:nvSpPr>
            <p:cNvPr id="16" name="Rectangle 15">
              <a:extLst>
                <a:ext uri="{FF2B5EF4-FFF2-40B4-BE49-F238E27FC236}">
                  <a16:creationId xmlns:a16="http://schemas.microsoft.com/office/drawing/2014/main" id="{A088DDF5-8596-D897-4B97-07266DA71254}"/>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7" name="Rectangle 16">
              <a:extLst>
                <a:ext uri="{FF2B5EF4-FFF2-40B4-BE49-F238E27FC236}">
                  <a16:creationId xmlns:a16="http://schemas.microsoft.com/office/drawing/2014/main" id="{8D0B188E-F63B-5A9E-BE27-FF774ABA13B0}"/>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C. I go to the party.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8" name="ANSWER">
            <a:extLst>
              <a:ext uri="{FF2B5EF4-FFF2-40B4-BE49-F238E27FC236}">
                <a16:creationId xmlns:a16="http://schemas.microsoft.com/office/drawing/2014/main" id="{24D03CFB-D6E3-4E55-CAB2-2E5E771197D1}"/>
              </a:ext>
            </a:extLst>
          </p:cNvPr>
          <p:cNvGrpSpPr/>
          <p:nvPr/>
        </p:nvGrpSpPr>
        <p:grpSpPr>
          <a:xfrm>
            <a:off x="4493941" y="4317332"/>
            <a:ext cx="3916124" cy="659936"/>
            <a:chOff x="574158" y="648586"/>
            <a:chExt cx="7942521" cy="949841"/>
          </a:xfrm>
        </p:grpSpPr>
        <p:sp>
          <p:nvSpPr>
            <p:cNvPr id="19" name="Rectangle 18">
              <a:extLst>
                <a:ext uri="{FF2B5EF4-FFF2-40B4-BE49-F238E27FC236}">
                  <a16:creationId xmlns:a16="http://schemas.microsoft.com/office/drawing/2014/main" id="{97EF4DC2-E28E-4DB5-FD2B-0B59ACA1157C}"/>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0" name="Rectangle 19">
              <a:extLst>
                <a:ext uri="{FF2B5EF4-FFF2-40B4-BE49-F238E27FC236}">
                  <a16:creationId xmlns:a16="http://schemas.microsoft.com/office/drawing/2014/main" id="{4E414126-8462-AE05-3DD2-E143AC666277}"/>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B. I will go to the party.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1" name="REVEAL ANSWER">
            <a:extLst>
              <a:ext uri="{FF2B5EF4-FFF2-40B4-BE49-F238E27FC236}">
                <a16:creationId xmlns:a16="http://schemas.microsoft.com/office/drawing/2014/main" id="{E07EBC7F-EF62-C04F-9A2E-A0D0F00AD7B7}"/>
              </a:ext>
            </a:extLst>
          </p:cNvPr>
          <p:cNvGrpSpPr/>
          <p:nvPr/>
        </p:nvGrpSpPr>
        <p:grpSpPr>
          <a:xfrm>
            <a:off x="962643" y="5470832"/>
            <a:ext cx="2843821" cy="659936"/>
            <a:chOff x="574158" y="648586"/>
            <a:chExt cx="7942521" cy="949841"/>
          </a:xfrm>
        </p:grpSpPr>
        <p:sp>
          <p:nvSpPr>
            <p:cNvPr id="22" name="Rectangle 21">
              <a:extLst>
                <a:ext uri="{FF2B5EF4-FFF2-40B4-BE49-F238E27FC236}">
                  <a16:creationId xmlns:a16="http://schemas.microsoft.com/office/drawing/2014/main" id="{127C1DBE-DD22-B3FD-1DC7-E4CCA22603D9}"/>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3" name="Rectangle 22">
              <a:extLst>
                <a:ext uri="{FF2B5EF4-FFF2-40B4-BE49-F238E27FC236}">
                  <a16:creationId xmlns:a16="http://schemas.microsoft.com/office/drawing/2014/main" id="{C9AFBD25-74CB-0BDB-23D3-7E60199C28D2}"/>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reveal answer</a:t>
              </a:r>
              <a:endParaRPr lang="en-ZA" sz="3200" b="1" dirty="0">
                <a:solidFill>
                  <a:schemeClr val="accent6">
                    <a:lumMod val="50000"/>
                  </a:schemeClr>
                </a:solidFill>
                <a:effectLst/>
                <a:latin typeface="Roboto" panose="02000000000000000000" pitchFamily="2" charset="0"/>
                <a:ea typeface="Roboto" panose="02000000000000000000" pitchFamily="2" charset="0"/>
              </a:endParaRPr>
            </a:p>
          </p:txBody>
        </p:sp>
      </p:grpSp>
      <p:pic>
        <p:nvPicPr>
          <p:cNvPr id="25" name="Picture 24" descr="A group of children at a birthday party&#10;&#10;Description automatically generated">
            <a:extLst>
              <a:ext uri="{FF2B5EF4-FFF2-40B4-BE49-F238E27FC236}">
                <a16:creationId xmlns:a16="http://schemas.microsoft.com/office/drawing/2014/main" id="{5578AE8F-7027-2A3A-8B7A-BF252F679F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2643" y="3296216"/>
            <a:ext cx="2856004" cy="2019931"/>
          </a:xfrm>
          <a:prstGeom prst="rect">
            <a:avLst/>
          </a:prstGeom>
        </p:spPr>
      </p:pic>
    </p:spTree>
    <p:extLst>
      <p:ext uri="{BB962C8B-B14F-4D97-AF65-F5344CB8AC3E}">
        <p14:creationId xmlns:p14="http://schemas.microsoft.com/office/powerpoint/2010/main" val="25982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par>
                                <p:cTn id="19" presetID="12" presetClass="entr" presetSubtype="4"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p:tgtEl>
                                          <p:spTgt spid="21"/>
                                        </p:tgtEl>
                                        <p:attrNameLst>
                                          <p:attrName>ppt_y</p:attrName>
                                        </p:attrNameLst>
                                      </p:cBhvr>
                                      <p:tavLst>
                                        <p:tav tm="0">
                                          <p:val>
                                            <p:strVal val="#ppt_y+#ppt_h*1.125000"/>
                                          </p:val>
                                        </p:tav>
                                        <p:tav tm="100000">
                                          <p:val>
                                            <p:strVal val="#ppt_y"/>
                                          </p:val>
                                        </p:tav>
                                      </p:tavLst>
                                    </p:anim>
                                    <p:animEffect transition="in" filter="wipe(up)">
                                      <p:cBhvr>
                                        <p:cTn id="22" dur="500"/>
                                        <p:tgtEl>
                                          <p:spTgt spid="21"/>
                                        </p:tgtEl>
                                      </p:cBhvr>
                                    </p:animEffect>
                                  </p:childTnLst>
                                </p:cTn>
                              </p:par>
                              <p:par>
                                <p:cTn id="23" presetID="12" presetClass="entr" presetSubtype="4"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p:tgtEl>
                                          <p:spTgt spid="9"/>
                                        </p:tgtEl>
                                        <p:attrNameLst>
                                          <p:attrName>ppt_y</p:attrName>
                                        </p:attrNameLst>
                                      </p:cBhvr>
                                      <p:tavLst>
                                        <p:tav tm="0">
                                          <p:val>
                                            <p:strVal val="#ppt_y+#ppt_h*1.125000"/>
                                          </p:val>
                                        </p:tav>
                                        <p:tav tm="100000">
                                          <p:val>
                                            <p:strVal val="#ppt_y"/>
                                          </p:val>
                                        </p:tav>
                                      </p:tavLst>
                                    </p:anim>
                                    <p:animEffect transition="in" filter="wipe(up)">
                                      <p:cBhvr>
                                        <p:cTn id="26" dur="500"/>
                                        <p:tgtEl>
                                          <p:spTgt spid="9"/>
                                        </p:tgtEl>
                                      </p:cBhvr>
                                    </p:animEffect>
                                  </p:childTnLst>
                                </p:cTn>
                              </p:par>
                              <p:par>
                                <p:cTn id="27" presetID="1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p:tgtEl>
                                          <p:spTgt spid="12"/>
                                        </p:tgtEl>
                                        <p:attrNameLst>
                                          <p:attrName>ppt_y</p:attrName>
                                        </p:attrNameLst>
                                      </p:cBhvr>
                                      <p:tavLst>
                                        <p:tav tm="0">
                                          <p:val>
                                            <p:strVal val="#ppt_y+#ppt_h*1.125000"/>
                                          </p:val>
                                        </p:tav>
                                        <p:tav tm="100000">
                                          <p:val>
                                            <p:strVal val="#ppt_y"/>
                                          </p:val>
                                        </p:tav>
                                      </p:tavLst>
                                    </p:anim>
                                    <p:animEffect transition="in" filter="wipe(up)">
                                      <p:cBhvr>
                                        <p:cTn id="30" dur="500"/>
                                        <p:tgtEl>
                                          <p:spTgt spid="12"/>
                                        </p:tgtEl>
                                      </p:cBhvr>
                                    </p:animEffect>
                                  </p:childTnLst>
                                </p:cTn>
                              </p:par>
                              <p:par>
                                <p:cTn id="31" presetID="12" presetClass="entr" presetSubtype="4"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p:tgtEl>
                                          <p:spTgt spid="15"/>
                                        </p:tgtEl>
                                        <p:attrNameLst>
                                          <p:attrName>ppt_y</p:attrName>
                                        </p:attrNameLst>
                                      </p:cBhvr>
                                      <p:tavLst>
                                        <p:tav tm="0">
                                          <p:val>
                                            <p:strVal val="#ppt_y+#ppt_h*1.125000"/>
                                          </p:val>
                                        </p:tav>
                                        <p:tav tm="100000">
                                          <p:val>
                                            <p:strVal val="#ppt_y"/>
                                          </p:val>
                                        </p:tav>
                                      </p:tavLst>
                                    </p:anim>
                                    <p:animEffect transition="in" filter="wipe(up)">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1"/>
                    </p:tgtEl>
                  </p:cond>
                </p:stCondLst>
                <p:endSync evt="end" delay="0">
                  <p:rtn val="all"/>
                </p:endSync>
                <p:childTnLst>
                  <p:par>
                    <p:cTn id="36" fill="hold">
                      <p:stCondLst>
                        <p:cond delay="0"/>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dissolve">
                                      <p:cBhvr>
                                        <p:cTn id="40" dur="500"/>
                                        <p:tgtEl>
                                          <p:spTgt spid="18"/>
                                        </p:tgtEl>
                                      </p:cBhvr>
                                    </p:animEffect>
                                  </p:childTnLst>
                                </p:cTn>
                              </p:par>
                            </p:childTnLst>
                          </p:cTn>
                        </p:par>
                      </p:childTnLst>
                    </p:cTn>
                  </p:par>
                </p:childTnLst>
              </p:cTn>
              <p:nextCondLst>
                <p:cond evt="onClick" delay="0">
                  <p:tgtEl>
                    <p:spTgt spid="21"/>
                  </p:tgtEl>
                </p:cond>
              </p:nextCondLst>
            </p:seq>
          </p:childTnLst>
        </p:cTn>
      </p:par>
    </p:tnLst>
    <p:bldLst>
      <p:bldP spid="6"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ABA4A9D-3D5B-37BE-493D-08DABA78FA5F}"/>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9241C4D2-BABA-504A-8A31-F01E8A52FF12}"/>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D5333750-623F-349A-38EF-C98F80FB8849}"/>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EC4F10A7-AE34-1ECB-2ACB-757F6779FBA3}"/>
              </a:ext>
            </a:extLst>
          </p:cNvPr>
          <p:cNvSpPr txBox="1"/>
          <p:nvPr/>
        </p:nvSpPr>
        <p:spPr>
          <a:xfrm>
            <a:off x="1980974" y="1820438"/>
            <a:ext cx="5065093"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Choose the best answer using first conditional. </a:t>
            </a:r>
          </a:p>
        </p:txBody>
      </p:sp>
      <p:sp>
        <p:nvSpPr>
          <p:cNvPr id="7" name="TextBox 6">
            <a:extLst>
              <a:ext uri="{FF2B5EF4-FFF2-40B4-BE49-F238E27FC236}">
                <a16:creationId xmlns:a16="http://schemas.microsoft.com/office/drawing/2014/main" id="{DCC3C103-BDB7-0532-C5B4-A7CB2FD76548}"/>
              </a:ext>
            </a:extLst>
          </p:cNvPr>
          <p:cNvSpPr txBox="1"/>
          <p:nvPr/>
        </p:nvSpPr>
        <p:spPr>
          <a:xfrm>
            <a:off x="1400838" y="2464388"/>
            <a:ext cx="6225364" cy="461665"/>
          </a:xfrm>
          <a:prstGeom prst="rect">
            <a:avLst/>
          </a:prstGeom>
          <a:noFill/>
        </p:spPr>
        <p:txBody>
          <a:bodyPr wrap="square">
            <a:spAutoFit/>
          </a:bodyPr>
          <a:lstStyle/>
          <a:p>
            <a:pPr algn="ctr"/>
            <a:r>
              <a:rPr lang="en-ZA" sz="2400" dirty="0">
                <a:solidFill>
                  <a:schemeClr val="accent6">
                    <a:lumMod val="50000"/>
                  </a:schemeClr>
                </a:solidFill>
                <a:latin typeface="Roboto" panose="02000000000000000000" pitchFamily="2" charset="0"/>
                <a:ea typeface="Roboto" panose="02000000000000000000" pitchFamily="2" charset="0"/>
              </a:rPr>
              <a:t>You won’t pass the driving test…</a:t>
            </a:r>
            <a:endParaRPr lang="en-GB" sz="2400" dirty="0">
              <a:solidFill>
                <a:schemeClr val="accent6">
                  <a:lumMod val="50000"/>
                </a:schemeClr>
              </a:solidFill>
              <a:latin typeface="Roboto" panose="02000000000000000000" pitchFamily="2" charset="0"/>
              <a:ea typeface="Roboto" panose="02000000000000000000" pitchFamily="2" charset="0"/>
            </a:endParaRPr>
          </a:p>
        </p:txBody>
      </p:sp>
      <p:grpSp>
        <p:nvGrpSpPr>
          <p:cNvPr id="8" name="Group 7">
            <a:extLst>
              <a:ext uri="{FF2B5EF4-FFF2-40B4-BE49-F238E27FC236}">
                <a16:creationId xmlns:a16="http://schemas.microsoft.com/office/drawing/2014/main" id="{395E41E5-3BC7-A1E7-70E1-CDBBFBA30DD8}"/>
              </a:ext>
            </a:extLst>
          </p:cNvPr>
          <p:cNvGrpSpPr/>
          <p:nvPr/>
        </p:nvGrpSpPr>
        <p:grpSpPr>
          <a:xfrm>
            <a:off x="4418209" y="3556231"/>
            <a:ext cx="4034676" cy="659936"/>
            <a:chOff x="574158" y="648586"/>
            <a:chExt cx="7942521" cy="949841"/>
          </a:xfrm>
        </p:grpSpPr>
        <p:sp>
          <p:nvSpPr>
            <p:cNvPr id="9" name="Rectangle 8">
              <a:extLst>
                <a:ext uri="{FF2B5EF4-FFF2-40B4-BE49-F238E27FC236}">
                  <a16:creationId xmlns:a16="http://schemas.microsoft.com/office/drawing/2014/main" id="{15A53B54-D7CF-1375-3C10-1C08902A2B94}"/>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0" name="Rectangle 9">
              <a:extLst>
                <a:ext uri="{FF2B5EF4-FFF2-40B4-BE49-F238E27FC236}">
                  <a16:creationId xmlns:a16="http://schemas.microsoft.com/office/drawing/2014/main" id="{E94FBFD3-052F-7B3F-2A54-D054A31524DD}"/>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A. if you won’t practise every day.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1" name="Group 10">
            <a:extLst>
              <a:ext uri="{FF2B5EF4-FFF2-40B4-BE49-F238E27FC236}">
                <a16:creationId xmlns:a16="http://schemas.microsoft.com/office/drawing/2014/main" id="{CB376FC2-1597-F0FE-1136-D8CB9E5A2323}"/>
              </a:ext>
            </a:extLst>
          </p:cNvPr>
          <p:cNvGrpSpPr/>
          <p:nvPr/>
        </p:nvGrpSpPr>
        <p:grpSpPr>
          <a:xfrm>
            <a:off x="4418209" y="4306182"/>
            <a:ext cx="4034676" cy="659936"/>
            <a:chOff x="574158" y="648586"/>
            <a:chExt cx="7942521" cy="949841"/>
          </a:xfrm>
        </p:grpSpPr>
        <p:sp>
          <p:nvSpPr>
            <p:cNvPr id="12" name="Rectangle 11">
              <a:extLst>
                <a:ext uri="{FF2B5EF4-FFF2-40B4-BE49-F238E27FC236}">
                  <a16:creationId xmlns:a16="http://schemas.microsoft.com/office/drawing/2014/main" id="{F4C0974D-BC5F-3C25-7AAC-F82DE0D579EE}"/>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3" name="Rectangle 12">
              <a:extLst>
                <a:ext uri="{FF2B5EF4-FFF2-40B4-BE49-F238E27FC236}">
                  <a16:creationId xmlns:a16="http://schemas.microsoft.com/office/drawing/2014/main" id="{14A2F46A-754A-D105-26E3-0E4117FFDD64}"/>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B. you don’t practise every day.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4" name="Group 13">
            <a:extLst>
              <a:ext uri="{FF2B5EF4-FFF2-40B4-BE49-F238E27FC236}">
                <a16:creationId xmlns:a16="http://schemas.microsoft.com/office/drawing/2014/main" id="{5DBF124A-910D-A9AB-3C41-CFAD84EBD2AF}"/>
              </a:ext>
            </a:extLst>
          </p:cNvPr>
          <p:cNvGrpSpPr/>
          <p:nvPr/>
        </p:nvGrpSpPr>
        <p:grpSpPr>
          <a:xfrm>
            <a:off x="4427034" y="5061132"/>
            <a:ext cx="4034676" cy="659936"/>
            <a:chOff x="574158" y="648586"/>
            <a:chExt cx="7942521" cy="949841"/>
          </a:xfrm>
        </p:grpSpPr>
        <p:sp>
          <p:nvSpPr>
            <p:cNvPr id="15" name="Rectangle 14">
              <a:extLst>
                <a:ext uri="{FF2B5EF4-FFF2-40B4-BE49-F238E27FC236}">
                  <a16:creationId xmlns:a16="http://schemas.microsoft.com/office/drawing/2014/main" id="{0B619067-F823-AF1F-AC71-34CA10F0E670}"/>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6" name="Rectangle 15">
              <a:extLst>
                <a:ext uri="{FF2B5EF4-FFF2-40B4-BE49-F238E27FC236}">
                  <a16:creationId xmlns:a16="http://schemas.microsoft.com/office/drawing/2014/main" id="{5C43310D-B416-ABCC-23A3-3EF116AB2183}"/>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C. if you don’t practise every day.</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7" name="ANSWER">
            <a:extLst>
              <a:ext uri="{FF2B5EF4-FFF2-40B4-BE49-F238E27FC236}">
                <a16:creationId xmlns:a16="http://schemas.microsoft.com/office/drawing/2014/main" id="{35E79BBA-42E4-5737-7C43-1EA6EA9B9541}"/>
              </a:ext>
            </a:extLst>
          </p:cNvPr>
          <p:cNvGrpSpPr/>
          <p:nvPr/>
        </p:nvGrpSpPr>
        <p:grpSpPr>
          <a:xfrm>
            <a:off x="4434412" y="5056133"/>
            <a:ext cx="4034676" cy="659936"/>
            <a:chOff x="574158" y="648586"/>
            <a:chExt cx="7942521" cy="949841"/>
          </a:xfrm>
        </p:grpSpPr>
        <p:sp>
          <p:nvSpPr>
            <p:cNvPr id="18" name="Rectangle 17">
              <a:extLst>
                <a:ext uri="{FF2B5EF4-FFF2-40B4-BE49-F238E27FC236}">
                  <a16:creationId xmlns:a16="http://schemas.microsoft.com/office/drawing/2014/main" id="{93B6AE90-18DC-3CD2-D68E-F3EC4482278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9" name="Rectangle 18">
              <a:extLst>
                <a:ext uri="{FF2B5EF4-FFF2-40B4-BE49-F238E27FC236}">
                  <a16:creationId xmlns:a16="http://schemas.microsoft.com/office/drawing/2014/main" id="{BD5955D2-F48A-CC6F-27C6-D7D8B50646A9}"/>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C. if you don’t practise every day.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0" name="REVEAL ANSWER">
            <a:extLst>
              <a:ext uri="{FF2B5EF4-FFF2-40B4-BE49-F238E27FC236}">
                <a16:creationId xmlns:a16="http://schemas.microsoft.com/office/drawing/2014/main" id="{56CDC57F-640E-BEC3-785A-7A458EF8CB74}"/>
              </a:ext>
            </a:extLst>
          </p:cNvPr>
          <p:cNvGrpSpPr/>
          <p:nvPr/>
        </p:nvGrpSpPr>
        <p:grpSpPr>
          <a:xfrm>
            <a:off x="962643" y="5470832"/>
            <a:ext cx="2843821" cy="659936"/>
            <a:chOff x="574158" y="648586"/>
            <a:chExt cx="7942521" cy="949841"/>
          </a:xfrm>
        </p:grpSpPr>
        <p:sp>
          <p:nvSpPr>
            <p:cNvPr id="21" name="Rectangle 20">
              <a:extLst>
                <a:ext uri="{FF2B5EF4-FFF2-40B4-BE49-F238E27FC236}">
                  <a16:creationId xmlns:a16="http://schemas.microsoft.com/office/drawing/2014/main" id="{46EB14F3-9611-5A80-E3AD-DBE4110B100B}"/>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2" name="Rectangle 21">
              <a:extLst>
                <a:ext uri="{FF2B5EF4-FFF2-40B4-BE49-F238E27FC236}">
                  <a16:creationId xmlns:a16="http://schemas.microsoft.com/office/drawing/2014/main" id="{5678449F-FE26-7E09-1C07-19569D081F4B}"/>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reveal answer</a:t>
              </a:r>
              <a:endParaRPr lang="en-ZA" sz="3200" b="1" dirty="0">
                <a:solidFill>
                  <a:schemeClr val="accent6">
                    <a:lumMod val="50000"/>
                  </a:schemeClr>
                </a:solidFill>
                <a:effectLst/>
                <a:latin typeface="Roboto" panose="02000000000000000000" pitchFamily="2" charset="0"/>
                <a:ea typeface="Roboto" panose="02000000000000000000" pitchFamily="2" charset="0"/>
              </a:endParaRPr>
            </a:p>
          </p:txBody>
        </p:sp>
      </p:grpSp>
      <p:pic>
        <p:nvPicPr>
          <p:cNvPr id="27" name="Picture 26" descr="A person driving a car&#10;&#10;Description automatically generated">
            <a:extLst>
              <a:ext uri="{FF2B5EF4-FFF2-40B4-BE49-F238E27FC236}">
                <a16:creationId xmlns:a16="http://schemas.microsoft.com/office/drawing/2014/main" id="{A1864AD9-6476-EDFE-E1E0-2396E286D5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8711" y="3293793"/>
            <a:ext cx="3200399" cy="2024775"/>
          </a:xfrm>
          <a:prstGeom prst="rect">
            <a:avLst/>
          </a:prstGeom>
        </p:spPr>
      </p:pic>
    </p:spTree>
    <p:extLst>
      <p:ext uri="{BB962C8B-B14F-4D97-AF65-F5344CB8AC3E}">
        <p14:creationId xmlns:p14="http://schemas.microsoft.com/office/powerpoint/2010/main" val="341739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p:tgtEl>
                                          <p:spTgt spid="27"/>
                                        </p:tgtEl>
                                        <p:attrNameLst>
                                          <p:attrName>ppt_y</p:attrName>
                                        </p:attrNameLst>
                                      </p:cBhvr>
                                      <p:tavLst>
                                        <p:tav tm="0">
                                          <p:val>
                                            <p:strVal val="#ppt_y+#ppt_h*1.125000"/>
                                          </p:val>
                                        </p:tav>
                                        <p:tav tm="100000">
                                          <p:val>
                                            <p:strVal val="#ppt_y"/>
                                          </p:val>
                                        </p:tav>
                                      </p:tavLst>
                                    </p:anim>
                                    <p:animEffect transition="in" filter="wipe(up)">
                                      <p:cBhvr>
                                        <p:cTn id="18" dur="500"/>
                                        <p:tgtEl>
                                          <p:spTgt spid="27"/>
                                        </p:tgtEl>
                                      </p:cBhvr>
                                    </p:animEffect>
                                  </p:childTnLst>
                                </p:cTn>
                              </p:par>
                              <p:par>
                                <p:cTn id="19" presetID="12" presetClass="entr" presetSubtype="4"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p:tgtEl>
                                          <p:spTgt spid="20"/>
                                        </p:tgtEl>
                                        <p:attrNameLst>
                                          <p:attrName>ppt_y</p:attrName>
                                        </p:attrNameLst>
                                      </p:cBhvr>
                                      <p:tavLst>
                                        <p:tav tm="0">
                                          <p:val>
                                            <p:strVal val="#ppt_y+#ppt_h*1.125000"/>
                                          </p:val>
                                        </p:tav>
                                        <p:tav tm="100000">
                                          <p:val>
                                            <p:strVal val="#ppt_y"/>
                                          </p:val>
                                        </p:tav>
                                      </p:tavLst>
                                    </p:anim>
                                    <p:animEffect transition="in" filter="wipe(up)">
                                      <p:cBhvr>
                                        <p:cTn id="22" dur="500"/>
                                        <p:tgtEl>
                                          <p:spTgt spid="20"/>
                                        </p:tgtEl>
                                      </p:cBhvr>
                                    </p:animEffect>
                                  </p:childTnLst>
                                </p:cTn>
                              </p:par>
                              <p:par>
                                <p:cTn id="23" presetID="1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par>
                                <p:cTn id="27" presetID="12" presetClass="entr" presetSubtype="4"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p:tgtEl>
                                          <p:spTgt spid="11"/>
                                        </p:tgtEl>
                                        <p:attrNameLst>
                                          <p:attrName>ppt_y</p:attrName>
                                        </p:attrNameLst>
                                      </p:cBhvr>
                                      <p:tavLst>
                                        <p:tav tm="0">
                                          <p:val>
                                            <p:strVal val="#ppt_y+#ppt_h*1.125000"/>
                                          </p:val>
                                        </p:tav>
                                        <p:tav tm="100000">
                                          <p:val>
                                            <p:strVal val="#ppt_y"/>
                                          </p:val>
                                        </p:tav>
                                      </p:tavLst>
                                    </p:anim>
                                    <p:animEffect transition="in" filter="wipe(up)">
                                      <p:cBhvr>
                                        <p:cTn id="30" dur="500"/>
                                        <p:tgtEl>
                                          <p:spTgt spid="11"/>
                                        </p:tgtEl>
                                      </p:cBhvr>
                                    </p:animEffect>
                                  </p:childTnLst>
                                </p:cTn>
                              </p:par>
                              <p:par>
                                <p:cTn id="31" presetID="12" presetClass="entr" presetSubtype="4"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ppt_y</p:attrName>
                                        </p:attrNameLst>
                                      </p:cBhvr>
                                      <p:tavLst>
                                        <p:tav tm="0">
                                          <p:val>
                                            <p:strVal val="#ppt_y+#ppt_h*1.125000"/>
                                          </p:val>
                                        </p:tav>
                                        <p:tav tm="100000">
                                          <p:val>
                                            <p:strVal val="#ppt_y"/>
                                          </p:val>
                                        </p:tav>
                                      </p:tavLst>
                                    </p:anim>
                                    <p:animEffect transition="in" filter="wipe(up)">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0"/>
                    </p:tgtEl>
                  </p:cond>
                </p:stCondLst>
                <p:endSync evt="end" delay="0">
                  <p:rtn val="all"/>
                </p:endSync>
                <p:childTnLst>
                  <p:par>
                    <p:cTn id="36" fill="hold">
                      <p:stCondLst>
                        <p:cond delay="0"/>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dissolve">
                                      <p:cBhvr>
                                        <p:cTn id="40" dur="500"/>
                                        <p:tgtEl>
                                          <p:spTgt spid="17"/>
                                        </p:tgtEl>
                                      </p:cBhvr>
                                    </p:animEffect>
                                  </p:childTnLst>
                                </p:cTn>
                              </p:par>
                            </p:childTnLst>
                          </p:cTn>
                        </p:par>
                      </p:childTnLst>
                    </p:cTn>
                  </p:par>
                </p:childTnLst>
              </p:cTn>
              <p:nextCondLst>
                <p:cond evt="onClick" delay="0">
                  <p:tgtEl>
                    <p:spTgt spid="20"/>
                  </p:tgtEl>
                </p:cond>
              </p:nextCondLst>
            </p:seq>
          </p:childTnLst>
        </p:cTn>
      </p:par>
    </p:tnLst>
    <p:bldLst>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AFDF67-27BC-94E7-D29E-5630351EAC21}"/>
              </a:ext>
            </a:extLst>
          </p:cNvPr>
          <p:cNvSpPr txBox="1"/>
          <p:nvPr/>
        </p:nvSpPr>
        <p:spPr>
          <a:xfrm>
            <a:off x="1980974" y="1820438"/>
            <a:ext cx="5065093"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Choose the best answer using first conditional. </a:t>
            </a:r>
          </a:p>
        </p:txBody>
      </p:sp>
      <p:sp>
        <p:nvSpPr>
          <p:cNvPr id="4" name="TextBox 3">
            <a:extLst>
              <a:ext uri="{FF2B5EF4-FFF2-40B4-BE49-F238E27FC236}">
                <a16:creationId xmlns:a16="http://schemas.microsoft.com/office/drawing/2014/main" id="{659F128A-CE14-38B1-CA5C-B1A4EF1E5CA6}"/>
              </a:ext>
            </a:extLst>
          </p:cNvPr>
          <p:cNvSpPr txBox="1"/>
          <p:nvPr/>
        </p:nvSpPr>
        <p:spPr>
          <a:xfrm>
            <a:off x="1400838" y="2464388"/>
            <a:ext cx="6225364" cy="461665"/>
          </a:xfrm>
          <a:prstGeom prst="rect">
            <a:avLst/>
          </a:prstGeom>
          <a:noFill/>
        </p:spPr>
        <p:txBody>
          <a:bodyPr wrap="square">
            <a:spAutoFit/>
          </a:bodyPr>
          <a:lstStyle/>
          <a:p>
            <a:pPr algn="ctr"/>
            <a:r>
              <a:rPr lang="en-ZA" sz="2400" dirty="0">
                <a:solidFill>
                  <a:schemeClr val="accent6">
                    <a:lumMod val="50000"/>
                  </a:schemeClr>
                </a:solidFill>
                <a:latin typeface="Roboto" panose="02000000000000000000" pitchFamily="2" charset="0"/>
                <a:ea typeface="Roboto" panose="02000000000000000000" pitchFamily="2" charset="0"/>
              </a:rPr>
              <a:t>If I see Peter at the event…</a:t>
            </a:r>
          </a:p>
        </p:txBody>
      </p:sp>
      <p:grpSp>
        <p:nvGrpSpPr>
          <p:cNvPr id="5" name="Group 4">
            <a:extLst>
              <a:ext uri="{FF2B5EF4-FFF2-40B4-BE49-F238E27FC236}">
                <a16:creationId xmlns:a16="http://schemas.microsoft.com/office/drawing/2014/main" id="{0BA55B7F-C44E-3A85-B11A-7D688A2DBBDA}"/>
              </a:ext>
            </a:extLst>
          </p:cNvPr>
          <p:cNvGrpSpPr/>
          <p:nvPr/>
        </p:nvGrpSpPr>
        <p:grpSpPr>
          <a:xfrm>
            <a:off x="4418209" y="3556231"/>
            <a:ext cx="4034676" cy="659936"/>
            <a:chOff x="574158" y="648586"/>
            <a:chExt cx="7942521" cy="949841"/>
          </a:xfrm>
        </p:grpSpPr>
        <p:sp>
          <p:nvSpPr>
            <p:cNvPr id="6" name="Rectangle 5">
              <a:extLst>
                <a:ext uri="{FF2B5EF4-FFF2-40B4-BE49-F238E27FC236}">
                  <a16:creationId xmlns:a16="http://schemas.microsoft.com/office/drawing/2014/main" id="{8992FCF4-1BB9-455D-4CCB-27AB53FD2E37}"/>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7" name="Rectangle 6">
              <a:extLst>
                <a:ext uri="{FF2B5EF4-FFF2-40B4-BE49-F238E27FC236}">
                  <a16:creationId xmlns:a16="http://schemas.microsoft.com/office/drawing/2014/main" id="{B8423C6A-710E-8D02-A218-DD97862C80F7}"/>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A. I tell him I’m sorry.</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8" name="Group 7">
            <a:extLst>
              <a:ext uri="{FF2B5EF4-FFF2-40B4-BE49-F238E27FC236}">
                <a16:creationId xmlns:a16="http://schemas.microsoft.com/office/drawing/2014/main" id="{03344BCC-1B69-8C92-2209-1C9984533F19}"/>
              </a:ext>
            </a:extLst>
          </p:cNvPr>
          <p:cNvGrpSpPr/>
          <p:nvPr/>
        </p:nvGrpSpPr>
        <p:grpSpPr>
          <a:xfrm>
            <a:off x="4418209" y="4306182"/>
            <a:ext cx="4034676" cy="659936"/>
            <a:chOff x="574158" y="648586"/>
            <a:chExt cx="7942521" cy="949841"/>
          </a:xfrm>
        </p:grpSpPr>
        <p:sp>
          <p:nvSpPr>
            <p:cNvPr id="9" name="Rectangle 8">
              <a:extLst>
                <a:ext uri="{FF2B5EF4-FFF2-40B4-BE49-F238E27FC236}">
                  <a16:creationId xmlns:a16="http://schemas.microsoft.com/office/drawing/2014/main" id="{3C3A84E8-44D6-605B-AC97-59EBD6AAE5BE}"/>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0" name="Rectangle 9">
              <a:extLst>
                <a:ext uri="{FF2B5EF4-FFF2-40B4-BE49-F238E27FC236}">
                  <a16:creationId xmlns:a16="http://schemas.microsoft.com/office/drawing/2014/main" id="{ADED78A9-8BE2-0824-10DC-74CB0569DF61}"/>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B. I will tell him I’m sorry.</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1" name="Group 10">
            <a:extLst>
              <a:ext uri="{FF2B5EF4-FFF2-40B4-BE49-F238E27FC236}">
                <a16:creationId xmlns:a16="http://schemas.microsoft.com/office/drawing/2014/main" id="{BC8FE44F-BC8E-53C1-A900-C6C0836D0664}"/>
              </a:ext>
            </a:extLst>
          </p:cNvPr>
          <p:cNvGrpSpPr/>
          <p:nvPr/>
        </p:nvGrpSpPr>
        <p:grpSpPr>
          <a:xfrm>
            <a:off x="4427034" y="5061132"/>
            <a:ext cx="4034676" cy="659936"/>
            <a:chOff x="574158" y="648586"/>
            <a:chExt cx="7942521" cy="949841"/>
          </a:xfrm>
        </p:grpSpPr>
        <p:sp>
          <p:nvSpPr>
            <p:cNvPr id="12" name="Rectangle 11">
              <a:extLst>
                <a:ext uri="{FF2B5EF4-FFF2-40B4-BE49-F238E27FC236}">
                  <a16:creationId xmlns:a16="http://schemas.microsoft.com/office/drawing/2014/main" id="{0F57028F-65A8-BC43-7523-2C5CB3718726}"/>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3" name="Rectangle 12">
              <a:extLst>
                <a:ext uri="{FF2B5EF4-FFF2-40B4-BE49-F238E27FC236}">
                  <a16:creationId xmlns:a16="http://schemas.microsoft.com/office/drawing/2014/main" id="{79C9901A-DED4-1242-E276-BE5A2391FAB6}"/>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C. if I will tell him I’m sorry.</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4" name="ANSWER">
            <a:extLst>
              <a:ext uri="{FF2B5EF4-FFF2-40B4-BE49-F238E27FC236}">
                <a16:creationId xmlns:a16="http://schemas.microsoft.com/office/drawing/2014/main" id="{A527A210-7CC4-B6B6-09AE-A6DDF0B46B0B}"/>
              </a:ext>
            </a:extLst>
          </p:cNvPr>
          <p:cNvGrpSpPr/>
          <p:nvPr/>
        </p:nvGrpSpPr>
        <p:grpSpPr>
          <a:xfrm>
            <a:off x="4418209" y="4322909"/>
            <a:ext cx="4034676" cy="659936"/>
            <a:chOff x="574158" y="648586"/>
            <a:chExt cx="7942521" cy="949841"/>
          </a:xfrm>
        </p:grpSpPr>
        <p:sp>
          <p:nvSpPr>
            <p:cNvPr id="15" name="Rectangle 14">
              <a:extLst>
                <a:ext uri="{FF2B5EF4-FFF2-40B4-BE49-F238E27FC236}">
                  <a16:creationId xmlns:a16="http://schemas.microsoft.com/office/drawing/2014/main" id="{19036689-02D2-95A9-1307-26F9FA61E42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6" name="Rectangle 15">
              <a:extLst>
                <a:ext uri="{FF2B5EF4-FFF2-40B4-BE49-F238E27FC236}">
                  <a16:creationId xmlns:a16="http://schemas.microsoft.com/office/drawing/2014/main" id="{B9772BA2-06F4-8769-BAE3-38ED69876C6E}"/>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B. I will tell him I’m sorry.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7" name="REVEAL ANSWER">
            <a:extLst>
              <a:ext uri="{FF2B5EF4-FFF2-40B4-BE49-F238E27FC236}">
                <a16:creationId xmlns:a16="http://schemas.microsoft.com/office/drawing/2014/main" id="{621B6EDC-903E-B248-EA44-926053571094}"/>
              </a:ext>
            </a:extLst>
          </p:cNvPr>
          <p:cNvGrpSpPr/>
          <p:nvPr/>
        </p:nvGrpSpPr>
        <p:grpSpPr>
          <a:xfrm>
            <a:off x="962643" y="5470832"/>
            <a:ext cx="2843821" cy="659936"/>
            <a:chOff x="574158" y="648586"/>
            <a:chExt cx="7942521" cy="949841"/>
          </a:xfrm>
        </p:grpSpPr>
        <p:sp>
          <p:nvSpPr>
            <p:cNvPr id="18" name="Rectangle 17">
              <a:extLst>
                <a:ext uri="{FF2B5EF4-FFF2-40B4-BE49-F238E27FC236}">
                  <a16:creationId xmlns:a16="http://schemas.microsoft.com/office/drawing/2014/main" id="{086FE3CB-F55A-DDE8-C326-E33AA36337A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9" name="Rectangle 18">
              <a:extLst>
                <a:ext uri="{FF2B5EF4-FFF2-40B4-BE49-F238E27FC236}">
                  <a16:creationId xmlns:a16="http://schemas.microsoft.com/office/drawing/2014/main" id="{0549CC23-67AC-E836-0E49-F61EFADEE490}"/>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reveal answer</a:t>
              </a:r>
              <a:endParaRPr lang="en-ZA" sz="3200" b="1"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1" name="Group 20">
            <a:extLst>
              <a:ext uri="{FF2B5EF4-FFF2-40B4-BE49-F238E27FC236}">
                <a16:creationId xmlns:a16="http://schemas.microsoft.com/office/drawing/2014/main" id="{2C2B0595-6D87-1CF9-A60B-4991763D4CEB}"/>
              </a:ext>
            </a:extLst>
          </p:cNvPr>
          <p:cNvGrpSpPr/>
          <p:nvPr/>
        </p:nvGrpSpPr>
        <p:grpSpPr>
          <a:xfrm>
            <a:off x="574158" y="648586"/>
            <a:ext cx="7942521" cy="949841"/>
            <a:chOff x="574158" y="648586"/>
            <a:chExt cx="7942521" cy="949841"/>
          </a:xfrm>
        </p:grpSpPr>
        <p:sp>
          <p:nvSpPr>
            <p:cNvPr id="22" name="Rectangle 21">
              <a:extLst>
                <a:ext uri="{FF2B5EF4-FFF2-40B4-BE49-F238E27FC236}">
                  <a16:creationId xmlns:a16="http://schemas.microsoft.com/office/drawing/2014/main" id="{C722DAD7-1BBD-4331-1CA4-CACDA71FA87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23" name="Rectangle 22">
              <a:extLst>
                <a:ext uri="{FF2B5EF4-FFF2-40B4-BE49-F238E27FC236}">
                  <a16:creationId xmlns:a16="http://schemas.microsoft.com/office/drawing/2014/main" id="{6754A13B-5378-1B80-3101-9F3B8B9C8E38}"/>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pic>
        <p:nvPicPr>
          <p:cNvPr id="25" name="Picture 24" descr="A couple of people hugging&#10;&#10;Description automatically generated">
            <a:extLst>
              <a:ext uri="{FF2B5EF4-FFF2-40B4-BE49-F238E27FC236}">
                <a16:creationId xmlns:a16="http://schemas.microsoft.com/office/drawing/2014/main" id="{B048B219-FD6A-9CB7-620C-113720D242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6449" y="3396092"/>
            <a:ext cx="1471285" cy="2058847"/>
          </a:xfrm>
          <a:prstGeom prst="rect">
            <a:avLst/>
          </a:prstGeom>
        </p:spPr>
      </p:pic>
    </p:spTree>
    <p:extLst>
      <p:ext uri="{BB962C8B-B14F-4D97-AF65-F5344CB8AC3E}">
        <p14:creationId xmlns:p14="http://schemas.microsoft.com/office/powerpoint/2010/main" val="166720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par>
                                <p:cTn id="19" presetID="1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p:tgtEl>
                                          <p:spTgt spid="17"/>
                                        </p:tgtEl>
                                        <p:attrNameLst>
                                          <p:attrName>ppt_y</p:attrName>
                                        </p:attrNameLst>
                                      </p:cBhvr>
                                      <p:tavLst>
                                        <p:tav tm="0">
                                          <p:val>
                                            <p:strVal val="#ppt_y+#ppt_h*1.125000"/>
                                          </p:val>
                                        </p:tav>
                                        <p:tav tm="100000">
                                          <p:val>
                                            <p:strVal val="#ppt_y"/>
                                          </p:val>
                                        </p:tav>
                                      </p:tavLst>
                                    </p:anim>
                                    <p:animEffect transition="in" filter="wipe(up)">
                                      <p:cBhvr>
                                        <p:cTn id="22" dur="500"/>
                                        <p:tgtEl>
                                          <p:spTgt spid="17"/>
                                        </p:tgtEl>
                                      </p:cBhvr>
                                    </p:animEffect>
                                  </p:childTnLst>
                                </p:cTn>
                              </p:par>
                              <p:par>
                                <p:cTn id="23" presetID="12" presetClass="entr" presetSubtype="4"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ppt_y</p:attrName>
                                        </p:attrNameLst>
                                      </p:cBhvr>
                                      <p:tavLst>
                                        <p:tav tm="0">
                                          <p:val>
                                            <p:strVal val="#ppt_y+#ppt_h*1.125000"/>
                                          </p:val>
                                        </p:tav>
                                        <p:tav tm="100000">
                                          <p:val>
                                            <p:strVal val="#ppt_y"/>
                                          </p:val>
                                        </p:tav>
                                      </p:tavLst>
                                    </p:anim>
                                    <p:animEffect transition="in" filter="wipe(up)">
                                      <p:cBhvr>
                                        <p:cTn id="26" dur="500"/>
                                        <p:tgtEl>
                                          <p:spTgt spid="5"/>
                                        </p:tgtEl>
                                      </p:cBhvr>
                                    </p:animEffect>
                                  </p:childTnLst>
                                </p:cTn>
                              </p:par>
                              <p:par>
                                <p:cTn id="27" presetID="12" presetClass="entr" presetSubtype="4"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ppt_y</p:attrName>
                                        </p:attrNameLst>
                                      </p:cBhvr>
                                      <p:tavLst>
                                        <p:tav tm="0">
                                          <p:val>
                                            <p:strVal val="#ppt_y+#ppt_h*1.125000"/>
                                          </p:val>
                                        </p:tav>
                                        <p:tav tm="100000">
                                          <p:val>
                                            <p:strVal val="#ppt_y"/>
                                          </p:val>
                                        </p:tav>
                                      </p:tavLst>
                                    </p:anim>
                                    <p:animEffect transition="in" filter="wipe(up)">
                                      <p:cBhvr>
                                        <p:cTn id="30" dur="500"/>
                                        <p:tgtEl>
                                          <p:spTgt spid="8"/>
                                        </p:tgtEl>
                                      </p:cBhvr>
                                    </p:animEffect>
                                  </p:childTnLst>
                                </p:cTn>
                              </p:par>
                              <p:par>
                                <p:cTn id="31" presetID="12" presetClass="entr" presetSubtype="4"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p:tgtEl>
                                          <p:spTgt spid="11"/>
                                        </p:tgtEl>
                                        <p:attrNameLst>
                                          <p:attrName>ppt_y</p:attrName>
                                        </p:attrNameLst>
                                      </p:cBhvr>
                                      <p:tavLst>
                                        <p:tav tm="0">
                                          <p:val>
                                            <p:strVal val="#ppt_y+#ppt_h*1.125000"/>
                                          </p:val>
                                        </p:tav>
                                        <p:tav tm="100000">
                                          <p:val>
                                            <p:strVal val="#ppt_y"/>
                                          </p:val>
                                        </p:tav>
                                      </p:tavLst>
                                    </p:anim>
                                    <p:animEffect transition="in" filter="wipe(up)">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7"/>
                    </p:tgtEl>
                  </p:cond>
                </p:stCondLst>
                <p:endSync evt="end" delay="0">
                  <p:rtn val="all"/>
                </p:endSync>
                <p:childTnLst>
                  <p:par>
                    <p:cTn id="36" fill="hold">
                      <p:stCondLst>
                        <p:cond delay="0"/>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dissolve">
                                      <p:cBhvr>
                                        <p:cTn id="40" dur="500"/>
                                        <p:tgtEl>
                                          <p:spTgt spid="14"/>
                                        </p:tgtEl>
                                      </p:cBhvr>
                                    </p:animEffect>
                                  </p:childTnLst>
                                </p:cTn>
                              </p:par>
                            </p:childTnLst>
                          </p:cTn>
                        </p:par>
                      </p:childTnLst>
                    </p:cTn>
                  </p:par>
                </p:childTnLst>
              </p:cTn>
              <p:nextCondLst>
                <p:cond evt="onClick" delay="0">
                  <p:tgtEl>
                    <p:spTgt spid="17"/>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8A9A8F-943A-92A3-FE56-9E7C749F3B9C}"/>
              </a:ext>
            </a:extLst>
          </p:cNvPr>
          <p:cNvSpPr txBox="1"/>
          <p:nvPr/>
        </p:nvSpPr>
        <p:spPr>
          <a:xfrm>
            <a:off x="1980974" y="1820438"/>
            <a:ext cx="5065093"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Choose the best answer using first conditional. </a:t>
            </a:r>
          </a:p>
        </p:txBody>
      </p:sp>
      <p:sp>
        <p:nvSpPr>
          <p:cNvPr id="4" name="TextBox 3">
            <a:extLst>
              <a:ext uri="{FF2B5EF4-FFF2-40B4-BE49-F238E27FC236}">
                <a16:creationId xmlns:a16="http://schemas.microsoft.com/office/drawing/2014/main" id="{E517D8BE-0814-96BA-9D5C-07258F5D7308}"/>
              </a:ext>
            </a:extLst>
          </p:cNvPr>
          <p:cNvSpPr txBox="1"/>
          <p:nvPr/>
        </p:nvSpPr>
        <p:spPr>
          <a:xfrm>
            <a:off x="1400838" y="2464388"/>
            <a:ext cx="6225364" cy="461665"/>
          </a:xfrm>
          <a:prstGeom prst="rect">
            <a:avLst/>
          </a:prstGeom>
          <a:noFill/>
        </p:spPr>
        <p:txBody>
          <a:bodyPr wrap="square">
            <a:spAutoFit/>
          </a:bodyPr>
          <a:lstStyle/>
          <a:p>
            <a:pPr algn="ctr"/>
            <a:r>
              <a:rPr lang="en-ZA" sz="2400" dirty="0">
                <a:solidFill>
                  <a:schemeClr val="accent6">
                    <a:lumMod val="50000"/>
                  </a:schemeClr>
                </a:solidFill>
                <a:latin typeface="Roboto" panose="02000000000000000000" pitchFamily="2" charset="0"/>
                <a:ea typeface="Roboto" panose="02000000000000000000" pitchFamily="2" charset="0"/>
              </a:rPr>
              <a:t>Alex will buy a new house…</a:t>
            </a:r>
          </a:p>
        </p:txBody>
      </p:sp>
      <p:grpSp>
        <p:nvGrpSpPr>
          <p:cNvPr id="5" name="Group 4">
            <a:extLst>
              <a:ext uri="{FF2B5EF4-FFF2-40B4-BE49-F238E27FC236}">
                <a16:creationId xmlns:a16="http://schemas.microsoft.com/office/drawing/2014/main" id="{96DA039B-4757-E48D-3F69-93DAAF4F0B4E}"/>
              </a:ext>
            </a:extLst>
          </p:cNvPr>
          <p:cNvGrpSpPr/>
          <p:nvPr/>
        </p:nvGrpSpPr>
        <p:grpSpPr>
          <a:xfrm>
            <a:off x="574158" y="648586"/>
            <a:ext cx="7942521" cy="949841"/>
            <a:chOff x="574158" y="648586"/>
            <a:chExt cx="7942521" cy="949841"/>
          </a:xfrm>
        </p:grpSpPr>
        <p:sp>
          <p:nvSpPr>
            <p:cNvPr id="6" name="Rectangle 5">
              <a:extLst>
                <a:ext uri="{FF2B5EF4-FFF2-40B4-BE49-F238E27FC236}">
                  <a16:creationId xmlns:a16="http://schemas.microsoft.com/office/drawing/2014/main" id="{E59C3BA2-1730-4849-6EB1-DCB1688D1F69}"/>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7" name="Rectangle 6">
              <a:extLst>
                <a:ext uri="{FF2B5EF4-FFF2-40B4-BE49-F238E27FC236}">
                  <a16:creationId xmlns:a16="http://schemas.microsoft.com/office/drawing/2014/main" id="{76981161-788D-01EF-D5C3-E9AAA3184D01}"/>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grpSp>
        <p:nvGrpSpPr>
          <p:cNvPr id="8" name="Group 7">
            <a:extLst>
              <a:ext uri="{FF2B5EF4-FFF2-40B4-BE49-F238E27FC236}">
                <a16:creationId xmlns:a16="http://schemas.microsoft.com/office/drawing/2014/main" id="{0006D1CF-62A0-143F-1653-255D2CA4EB2A}"/>
              </a:ext>
            </a:extLst>
          </p:cNvPr>
          <p:cNvGrpSpPr/>
          <p:nvPr/>
        </p:nvGrpSpPr>
        <p:grpSpPr>
          <a:xfrm>
            <a:off x="4418209" y="3556231"/>
            <a:ext cx="4034676" cy="659936"/>
            <a:chOff x="574158" y="648586"/>
            <a:chExt cx="7942521" cy="949841"/>
          </a:xfrm>
        </p:grpSpPr>
        <p:sp>
          <p:nvSpPr>
            <p:cNvPr id="9" name="Rectangle 8">
              <a:extLst>
                <a:ext uri="{FF2B5EF4-FFF2-40B4-BE49-F238E27FC236}">
                  <a16:creationId xmlns:a16="http://schemas.microsoft.com/office/drawing/2014/main" id="{DA6A6E55-EC50-152B-1436-1689F876637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0" name="Rectangle 9">
              <a:extLst>
                <a:ext uri="{FF2B5EF4-FFF2-40B4-BE49-F238E27FC236}">
                  <a16:creationId xmlns:a16="http://schemas.microsoft.com/office/drawing/2014/main" id="{E4812354-2F51-B992-5533-440C2EDABD73}"/>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A. if she gets the job.</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1" name="Group 10">
            <a:extLst>
              <a:ext uri="{FF2B5EF4-FFF2-40B4-BE49-F238E27FC236}">
                <a16:creationId xmlns:a16="http://schemas.microsoft.com/office/drawing/2014/main" id="{3D03C0EA-DEC4-D7DA-726E-FB22F99264D1}"/>
              </a:ext>
            </a:extLst>
          </p:cNvPr>
          <p:cNvGrpSpPr/>
          <p:nvPr/>
        </p:nvGrpSpPr>
        <p:grpSpPr>
          <a:xfrm>
            <a:off x="4418209" y="4306182"/>
            <a:ext cx="4034676" cy="659936"/>
            <a:chOff x="574158" y="648586"/>
            <a:chExt cx="7942521" cy="949841"/>
          </a:xfrm>
        </p:grpSpPr>
        <p:sp>
          <p:nvSpPr>
            <p:cNvPr id="12" name="Rectangle 11">
              <a:extLst>
                <a:ext uri="{FF2B5EF4-FFF2-40B4-BE49-F238E27FC236}">
                  <a16:creationId xmlns:a16="http://schemas.microsoft.com/office/drawing/2014/main" id="{88FF3CDA-B4DD-52CA-3F9C-ADC149E0A432}"/>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3" name="Rectangle 12">
              <a:extLst>
                <a:ext uri="{FF2B5EF4-FFF2-40B4-BE49-F238E27FC236}">
                  <a16:creationId xmlns:a16="http://schemas.microsoft.com/office/drawing/2014/main" id="{727735FB-6710-E7F2-E4F9-EA0C5F2C56BC}"/>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B. if she will get the job.</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4" name="Group 13">
            <a:extLst>
              <a:ext uri="{FF2B5EF4-FFF2-40B4-BE49-F238E27FC236}">
                <a16:creationId xmlns:a16="http://schemas.microsoft.com/office/drawing/2014/main" id="{59711E00-FDC9-6E28-BDFE-06A406A6C870}"/>
              </a:ext>
            </a:extLst>
          </p:cNvPr>
          <p:cNvGrpSpPr/>
          <p:nvPr/>
        </p:nvGrpSpPr>
        <p:grpSpPr>
          <a:xfrm>
            <a:off x="4427034" y="5061132"/>
            <a:ext cx="4034676" cy="659936"/>
            <a:chOff x="574158" y="648586"/>
            <a:chExt cx="7942521" cy="949841"/>
          </a:xfrm>
        </p:grpSpPr>
        <p:sp>
          <p:nvSpPr>
            <p:cNvPr id="15" name="Rectangle 14">
              <a:extLst>
                <a:ext uri="{FF2B5EF4-FFF2-40B4-BE49-F238E27FC236}">
                  <a16:creationId xmlns:a16="http://schemas.microsoft.com/office/drawing/2014/main" id="{6A2007CF-7F53-5BE7-F9A9-27A8EDA72E8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6" name="Rectangle 15">
              <a:extLst>
                <a:ext uri="{FF2B5EF4-FFF2-40B4-BE49-F238E27FC236}">
                  <a16:creationId xmlns:a16="http://schemas.microsoft.com/office/drawing/2014/main" id="{B07B209C-50AB-F6BE-46DF-F36D3FDB016C}"/>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C. if she get the job.</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7" name="ANSWER">
            <a:extLst>
              <a:ext uri="{FF2B5EF4-FFF2-40B4-BE49-F238E27FC236}">
                <a16:creationId xmlns:a16="http://schemas.microsoft.com/office/drawing/2014/main" id="{75162D0B-66AB-BEB0-3EBC-764B7A1DF966}"/>
              </a:ext>
            </a:extLst>
          </p:cNvPr>
          <p:cNvGrpSpPr/>
          <p:nvPr/>
        </p:nvGrpSpPr>
        <p:grpSpPr>
          <a:xfrm>
            <a:off x="4418209" y="3567959"/>
            <a:ext cx="4034676" cy="659936"/>
            <a:chOff x="574158" y="648586"/>
            <a:chExt cx="7942521" cy="949841"/>
          </a:xfrm>
        </p:grpSpPr>
        <p:sp>
          <p:nvSpPr>
            <p:cNvPr id="18" name="Rectangle 17">
              <a:extLst>
                <a:ext uri="{FF2B5EF4-FFF2-40B4-BE49-F238E27FC236}">
                  <a16:creationId xmlns:a16="http://schemas.microsoft.com/office/drawing/2014/main" id="{FEC74523-E778-DA02-1A04-AEC06CB754FC}"/>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9" name="Rectangle 18">
              <a:extLst>
                <a:ext uri="{FF2B5EF4-FFF2-40B4-BE49-F238E27FC236}">
                  <a16:creationId xmlns:a16="http://schemas.microsoft.com/office/drawing/2014/main" id="{0F3B1868-DCC0-56BC-C0AA-B716AF8D1D31}"/>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A. if she gets the job.</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0" name="REVEAL ANSWER">
            <a:extLst>
              <a:ext uri="{FF2B5EF4-FFF2-40B4-BE49-F238E27FC236}">
                <a16:creationId xmlns:a16="http://schemas.microsoft.com/office/drawing/2014/main" id="{E9952A87-0265-D406-F7DF-3F2F6DA8B695}"/>
              </a:ext>
            </a:extLst>
          </p:cNvPr>
          <p:cNvGrpSpPr/>
          <p:nvPr/>
        </p:nvGrpSpPr>
        <p:grpSpPr>
          <a:xfrm>
            <a:off x="962643" y="5470832"/>
            <a:ext cx="2843821" cy="659936"/>
            <a:chOff x="574158" y="648586"/>
            <a:chExt cx="7942521" cy="949841"/>
          </a:xfrm>
        </p:grpSpPr>
        <p:sp>
          <p:nvSpPr>
            <p:cNvPr id="21" name="Rectangle 20">
              <a:extLst>
                <a:ext uri="{FF2B5EF4-FFF2-40B4-BE49-F238E27FC236}">
                  <a16:creationId xmlns:a16="http://schemas.microsoft.com/office/drawing/2014/main" id="{5F6C3ABC-EFFD-140A-624A-750EEDA0B99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2" name="Rectangle 21">
              <a:extLst>
                <a:ext uri="{FF2B5EF4-FFF2-40B4-BE49-F238E27FC236}">
                  <a16:creationId xmlns:a16="http://schemas.microsoft.com/office/drawing/2014/main" id="{4801BE1C-8661-3F77-143D-75C7B0F001AF}"/>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reveal answer</a:t>
              </a:r>
              <a:endParaRPr lang="en-ZA" sz="3200" b="1" dirty="0">
                <a:solidFill>
                  <a:schemeClr val="accent6">
                    <a:lumMod val="50000"/>
                  </a:schemeClr>
                </a:solidFill>
                <a:effectLst/>
                <a:latin typeface="Roboto" panose="02000000000000000000" pitchFamily="2" charset="0"/>
                <a:ea typeface="Roboto" panose="02000000000000000000" pitchFamily="2" charset="0"/>
              </a:endParaRPr>
            </a:p>
          </p:txBody>
        </p:sp>
      </p:grpSp>
      <p:pic>
        <p:nvPicPr>
          <p:cNvPr id="25" name="Picture 24" descr="A person with a braided hair and a house&#10;&#10;Description automatically generated">
            <a:extLst>
              <a:ext uri="{FF2B5EF4-FFF2-40B4-BE49-F238E27FC236}">
                <a16:creationId xmlns:a16="http://schemas.microsoft.com/office/drawing/2014/main" id="{D1769317-22D7-2F04-A6A9-61384574C2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9505" y="3547764"/>
            <a:ext cx="2209155" cy="1914601"/>
          </a:xfrm>
          <a:prstGeom prst="rect">
            <a:avLst/>
          </a:prstGeom>
        </p:spPr>
      </p:pic>
    </p:spTree>
    <p:extLst>
      <p:ext uri="{BB962C8B-B14F-4D97-AF65-F5344CB8AC3E}">
        <p14:creationId xmlns:p14="http://schemas.microsoft.com/office/powerpoint/2010/main" val="1843198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par>
                                <p:cTn id="19" presetID="12" presetClass="entr" presetSubtype="4"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p:tgtEl>
                                          <p:spTgt spid="20"/>
                                        </p:tgtEl>
                                        <p:attrNameLst>
                                          <p:attrName>ppt_y</p:attrName>
                                        </p:attrNameLst>
                                      </p:cBhvr>
                                      <p:tavLst>
                                        <p:tav tm="0">
                                          <p:val>
                                            <p:strVal val="#ppt_y+#ppt_h*1.125000"/>
                                          </p:val>
                                        </p:tav>
                                        <p:tav tm="100000">
                                          <p:val>
                                            <p:strVal val="#ppt_y"/>
                                          </p:val>
                                        </p:tav>
                                      </p:tavLst>
                                    </p:anim>
                                    <p:animEffect transition="in" filter="wipe(up)">
                                      <p:cBhvr>
                                        <p:cTn id="22" dur="500"/>
                                        <p:tgtEl>
                                          <p:spTgt spid="20"/>
                                        </p:tgtEl>
                                      </p:cBhvr>
                                    </p:animEffect>
                                  </p:childTnLst>
                                </p:cTn>
                              </p:par>
                              <p:par>
                                <p:cTn id="23" presetID="1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par>
                                <p:cTn id="27" presetID="12" presetClass="entr" presetSubtype="4"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p:tgtEl>
                                          <p:spTgt spid="11"/>
                                        </p:tgtEl>
                                        <p:attrNameLst>
                                          <p:attrName>ppt_y</p:attrName>
                                        </p:attrNameLst>
                                      </p:cBhvr>
                                      <p:tavLst>
                                        <p:tav tm="0">
                                          <p:val>
                                            <p:strVal val="#ppt_y+#ppt_h*1.125000"/>
                                          </p:val>
                                        </p:tav>
                                        <p:tav tm="100000">
                                          <p:val>
                                            <p:strVal val="#ppt_y"/>
                                          </p:val>
                                        </p:tav>
                                      </p:tavLst>
                                    </p:anim>
                                    <p:animEffect transition="in" filter="wipe(up)">
                                      <p:cBhvr>
                                        <p:cTn id="30" dur="500"/>
                                        <p:tgtEl>
                                          <p:spTgt spid="11"/>
                                        </p:tgtEl>
                                      </p:cBhvr>
                                    </p:animEffect>
                                  </p:childTnLst>
                                </p:cTn>
                              </p:par>
                              <p:par>
                                <p:cTn id="31" presetID="12" presetClass="entr" presetSubtype="4"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ppt_y</p:attrName>
                                        </p:attrNameLst>
                                      </p:cBhvr>
                                      <p:tavLst>
                                        <p:tav tm="0">
                                          <p:val>
                                            <p:strVal val="#ppt_y+#ppt_h*1.125000"/>
                                          </p:val>
                                        </p:tav>
                                        <p:tav tm="100000">
                                          <p:val>
                                            <p:strVal val="#ppt_y"/>
                                          </p:val>
                                        </p:tav>
                                      </p:tavLst>
                                    </p:anim>
                                    <p:animEffect transition="in" filter="wipe(up)">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0"/>
                    </p:tgtEl>
                  </p:cond>
                </p:stCondLst>
                <p:endSync evt="end" delay="0">
                  <p:rtn val="all"/>
                </p:endSync>
                <p:childTnLst>
                  <p:par>
                    <p:cTn id="36" fill="hold">
                      <p:stCondLst>
                        <p:cond delay="0"/>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dissolve">
                                      <p:cBhvr>
                                        <p:cTn id="40" dur="500"/>
                                        <p:tgtEl>
                                          <p:spTgt spid="17"/>
                                        </p:tgtEl>
                                      </p:cBhvr>
                                    </p:animEffect>
                                  </p:childTnLst>
                                </p:cTn>
                              </p:par>
                            </p:childTnLst>
                          </p:cTn>
                        </p:par>
                      </p:childTnLst>
                    </p:cTn>
                  </p:par>
                </p:childTnLst>
              </p:cTn>
              <p:nextCondLst>
                <p:cond evt="onClick" delay="0">
                  <p:tgtEl>
                    <p:spTgt spid="20"/>
                  </p:tgtEl>
                </p:cond>
              </p:nextCondLst>
            </p:seq>
          </p:childTnLst>
        </p:cTn>
      </p:par>
    </p:tnLst>
    <p:bldLst>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B31066-ED50-ABC8-CBB7-D3305BC11453}"/>
              </a:ext>
            </a:extLst>
          </p:cNvPr>
          <p:cNvSpPr txBox="1"/>
          <p:nvPr/>
        </p:nvSpPr>
        <p:spPr>
          <a:xfrm>
            <a:off x="1980974" y="1820438"/>
            <a:ext cx="5065093"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Choose the best answer using first conditional. </a:t>
            </a:r>
          </a:p>
        </p:txBody>
      </p:sp>
      <p:sp>
        <p:nvSpPr>
          <p:cNvPr id="4" name="TextBox 3">
            <a:extLst>
              <a:ext uri="{FF2B5EF4-FFF2-40B4-BE49-F238E27FC236}">
                <a16:creationId xmlns:a16="http://schemas.microsoft.com/office/drawing/2014/main" id="{E98FC1E1-4441-A3E6-3D96-F4A62DBEF4C1}"/>
              </a:ext>
            </a:extLst>
          </p:cNvPr>
          <p:cNvSpPr txBox="1"/>
          <p:nvPr/>
        </p:nvSpPr>
        <p:spPr>
          <a:xfrm>
            <a:off x="1400838" y="2464388"/>
            <a:ext cx="6225364" cy="461665"/>
          </a:xfrm>
          <a:prstGeom prst="rect">
            <a:avLst/>
          </a:prstGeom>
          <a:noFill/>
        </p:spPr>
        <p:txBody>
          <a:bodyPr wrap="square">
            <a:spAutoFit/>
          </a:bodyPr>
          <a:lstStyle/>
          <a:p>
            <a:pPr algn="ctr"/>
            <a:r>
              <a:rPr lang="en-ZA" sz="2400" dirty="0">
                <a:solidFill>
                  <a:schemeClr val="accent6">
                    <a:lumMod val="50000"/>
                  </a:schemeClr>
                </a:solidFill>
                <a:latin typeface="Roboto" panose="02000000000000000000" pitchFamily="2" charset="0"/>
                <a:ea typeface="Roboto" panose="02000000000000000000" pitchFamily="2" charset="0"/>
              </a:rPr>
              <a:t>Be careful! If you touch that…</a:t>
            </a:r>
          </a:p>
        </p:txBody>
      </p:sp>
      <p:grpSp>
        <p:nvGrpSpPr>
          <p:cNvPr id="5" name="Group 4">
            <a:extLst>
              <a:ext uri="{FF2B5EF4-FFF2-40B4-BE49-F238E27FC236}">
                <a16:creationId xmlns:a16="http://schemas.microsoft.com/office/drawing/2014/main" id="{D755D46E-9758-F5B0-F185-84998C680878}"/>
              </a:ext>
            </a:extLst>
          </p:cNvPr>
          <p:cNvGrpSpPr/>
          <p:nvPr/>
        </p:nvGrpSpPr>
        <p:grpSpPr>
          <a:xfrm>
            <a:off x="574158" y="648586"/>
            <a:ext cx="7942521" cy="949841"/>
            <a:chOff x="574158" y="648586"/>
            <a:chExt cx="7942521" cy="949841"/>
          </a:xfrm>
        </p:grpSpPr>
        <p:sp>
          <p:nvSpPr>
            <p:cNvPr id="6" name="Rectangle 5">
              <a:extLst>
                <a:ext uri="{FF2B5EF4-FFF2-40B4-BE49-F238E27FC236}">
                  <a16:creationId xmlns:a16="http://schemas.microsoft.com/office/drawing/2014/main" id="{B65C42C5-E4AE-2EB5-0923-AD5A68557BF1}"/>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7" name="Rectangle 6">
              <a:extLst>
                <a:ext uri="{FF2B5EF4-FFF2-40B4-BE49-F238E27FC236}">
                  <a16:creationId xmlns:a16="http://schemas.microsoft.com/office/drawing/2014/main" id="{F2B1D21E-8B2F-F939-9536-0B6CEEC26147}"/>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grpSp>
        <p:nvGrpSpPr>
          <p:cNvPr id="8" name="Group 7">
            <a:extLst>
              <a:ext uri="{FF2B5EF4-FFF2-40B4-BE49-F238E27FC236}">
                <a16:creationId xmlns:a16="http://schemas.microsoft.com/office/drawing/2014/main" id="{AC6F8170-7970-46AD-6538-15451B01422A}"/>
              </a:ext>
            </a:extLst>
          </p:cNvPr>
          <p:cNvGrpSpPr/>
          <p:nvPr/>
        </p:nvGrpSpPr>
        <p:grpSpPr>
          <a:xfrm>
            <a:off x="4418209" y="3556231"/>
            <a:ext cx="4034676" cy="659936"/>
            <a:chOff x="574158" y="648586"/>
            <a:chExt cx="7942521" cy="949841"/>
          </a:xfrm>
        </p:grpSpPr>
        <p:sp>
          <p:nvSpPr>
            <p:cNvPr id="9" name="Rectangle 8">
              <a:extLst>
                <a:ext uri="{FF2B5EF4-FFF2-40B4-BE49-F238E27FC236}">
                  <a16:creationId xmlns:a16="http://schemas.microsoft.com/office/drawing/2014/main" id="{7686CB3C-4E76-5527-3B72-D447491C801E}"/>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0" name="Rectangle 9">
              <a:extLst>
                <a:ext uri="{FF2B5EF4-FFF2-40B4-BE49-F238E27FC236}">
                  <a16:creationId xmlns:a16="http://schemas.microsoft.com/office/drawing/2014/main" id="{E8E1AC99-B662-5F3C-4CAA-9E2B6E4250D3}"/>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A. you will get burnt!</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1" name="Group 10">
            <a:extLst>
              <a:ext uri="{FF2B5EF4-FFF2-40B4-BE49-F238E27FC236}">
                <a16:creationId xmlns:a16="http://schemas.microsoft.com/office/drawing/2014/main" id="{26ACB087-0421-8206-07F8-022985FA7606}"/>
              </a:ext>
            </a:extLst>
          </p:cNvPr>
          <p:cNvGrpSpPr/>
          <p:nvPr/>
        </p:nvGrpSpPr>
        <p:grpSpPr>
          <a:xfrm>
            <a:off x="4418209" y="4306182"/>
            <a:ext cx="4034676" cy="659936"/>
            <a:chOff x="574158" y="648586"/>
            <a:chExt cx="7942521" cy="949841"/>
          </a:xfrm>
        </p:grpSpPr>
        <p:sp>
          <p:nvSpPr>
            <p:cNvPr id="12" name="Rectangle 11">
              <a:extLst>
                <a:ext uri="{FF2B5EF4-FFF2-40B4-BE49-F238E27FC236}">
                  <a16:creationId xmlns:a16="http://schemas.microsoft.com/office/drawing/2014/main" id="{481C1BE0-D8FE-309E-AA42-466DD047F13B}"/>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3" name="Rectangle 12">
              <a:extLst>
                <a:ext uri="{FF2B5EF4-FFF2-40B4-BE49-F238E27FC236}">
                  <a16:creationId xmlns:a16="http://schemas.microsoft.com/office/drawing/2014/main" id="{0F29F69F-8D81-72C4-70DC-BF7FC7FAF536}"/>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B. you get burnt!</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4" name="Group 13">
            <a:extLst>
              <a:ext uri="{FF2B5EF4-FFF2-40B4-BE49-F238E27FC236}">
                <a16:creationId xmlns:a16="http://schemas.microsoft.com/office/drawing/2014/main" id="{AF67B962-3542-1BB0-8F48-856246AD5CCB}"/>
              </a:ext>
            </a:extLst>
          </p:cNvPr>
          <p:cNvGrpSpPr/>
          <p:nvPr/>
        </p:nvGrpSpPr>
        <p:grpSpPr>
          <a:xfrm>
            <a:off x="4427034" y="5061132"/>
            <a:ext cx="4034676" cy="659936"/>
            <a:chOff x="574158" y="648586"/>
            <a:chExt cx="7942521" cy="949841"/>
          </a:xfrm>
        </p:grpSpPr>
        <p:sp>
          <p:nvSpPr>
            <p:cNvPr id="15" name="Rectangle 14">
              <a:extLst>
                <a:ext uri="{FF2B5EF4-FFF2-40B4-BE49-F238E27FC236}">
                  <a16:creationId xmlns:a16="http://schemas.microsoft.com/office/drawing/2014/main" id="{5444AAF8-C657-AEA5-0D79-164DC2F0F2B2}"/>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16" name="Rectangle 15">
              <a:extLst>
                <a:ext uri="{FF2B5EF4-FFF2-40B4-BE49-F238E27FC236}">
                  <a16:creationId xmlns:a16="http://schemas.microsoft.com/office/drawing/2014/main" id="{ECCCC554-71EE-E1F7-458F-93ACD51C88AF}"/>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Roboto" panose="02000000000000000000" pitchFamily="2" charset="0"/>
                  <a:ea typeface="Roboto" panose="02000000000000000000" pitchFamily="2" charset="0"/>
                </a:rPr>
                <a:t>C. you will got burnt!</a:t>
              </a:r>
              <a:endParaRPr lang="en-ZA" sz="320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17" name="ANSWER">
            <a:extLst>
              <a:ext uri="{FF2B5EF4-FFF2-40B4-BE49-F238E27FC236}">
                <a16:creationId xmlns:a16="http://schemas.microsoft.com/office/drawing/2014/main" id="{9A48CEB2-5052-7F89-6F8D-73247CBE9D0C}"/>
              </a:ext>
            </a:extLst>
          </p:cNvPr>
          <p:cNvGrpSpPr/>
          <p:nvPr/>
        </p:nvGrpSpPr>
        <p:grpSpPr>
          <a:xfrm>
            <a:off x="4427034" y="3556231"/>
            <a:ext cx="4034676" cy="659936"/>
            <a:chOff x="574158" y="648586"/>
            <a:chExt cx="7942521" cy="949841"/>
          </a:xfrm>
        </p:grpSpPr>
        <p:sp>
          <p:nvSpPr>
            <p:cNvPr id="18" name="Rectangle 17">
              <a:extLst>
                <a:ext uri="{FF2B5EF4-FFF2-40B4-BE49-F238E27FC236}">
                  <a16:creationId xmlns:a16="http://schemas.microsoft.com/office/drawing/2014/main" id="{6ECCAFB2-A342-7C70-6F94-555E213EF498}"/>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9" name="Rectangle 18">
              <a:extLst>
                <a:ext uri="{FF2B5EF4-FFF2-40B4-BE49-F238E27FC236}">
                  <a16:creationId xmlns:a16="http://schemas.microsoft.com/office/drawing/2014/main" id="{86E0F71E-E15A-7AE8-BEDF-A0776507BE99}"/>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A. you will get burnt!</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0" name="REVEAL ANSWER">
            <a:extLst>
              <a:ext uri="{FF2B5EF4-FFF2-40B4-BE49-F238E27FC236}">
                <a16:creationId xmlns:a16="http://schemas.microsoft.com/office/drawing/2014/main" id="{74C989DD-EDC1-F3C5-9D23-1D8EE883BA47}"/>
              </a:ext>
            </a:extLst>
          </p:cNvPr>
          <p:cNvGrpSpPr/>
          <p:nvPr/>
        </p:nvGrpSpPr>
        <p:grpSpPr>
          <a:xfrm>
            <a:off x="962643" y="5470832"/>
            <a:ext cx="2843821" cy="659936"/>
            <a:chOff x="574158" y="648586"/>
            <a:chExt cx="7942521" cy="949841"/>
          </a:xfrm>
        </p:grpSpPr>
        <p:sp>
          <p:nvSpPr>
            <p:cNvPr id="21" name="Rectangle 20">
              <a:extLst>
                <a:ext uri="{FF2B5EF4-FFF2-40B4-BE49-F238E27FC236}">
                  <a16:creationId xmlns:a16="http://schemas.microsoft.com/office/drawing/2014/main" id="{6A986D82-45A4-94A0-0315-6932FAB8447F}"/>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2" name="Rectangle 21">
              <a:extLst>
                <a:ext uri="{FF2B5EF4-FFF2-40B4-BE49-F238E27FC236}">
                  <a16:creationId xmlns:a16="http://schemas.microsoft.com/office/drawing/2014/main" id="{93D5D087-E165-765F-5881-A5D3AD226283}"/>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reveal answer</a:t>
              </a:r>
              <a:endParaRPr lang="en-ZA" sz="3200" b="1" dirty="0">
                <a:solidFill>
                  <a:schemeClr val="accent6">
                    <a:lumMod val="50000"/>
                  </a:schemeClr>
                </a:solidFill>
                <a:effectLst/>
                <a:latin typeface="Roboto" panose="02000000000000000000" pitchFamily="2" charset="0"/>
                <a:ea typeface="Roboto" panose="02000000000000000000" pitchFamily="2" charset="0"/>
              </a:endParaRPr>
            </a:p>
          </p:txBody>
        </p:sp>
      </p:grpSp>
      <p:pic>
        <p:nvPicPr>
          <p:cNvPr id="25" name="Picture 24" descr="A close up of a person's arm&#10;&#10;Description automatically generated">
            <a:extLst>
              <a:ext uri="{FF2B5EF4-FFF2-40B4-BE49-F238E27FC236}">
                <a16:creationId xmlns:a16="http://schemas.microsoft.com/office/drawing/2014/main" id="{4E460E09-3B89-8555-9C35-797360DFB6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3747" y="3792014"/>
            <a:ext cx="3479180" cy="1105864"/>
          </a:xfrm>
          <a:prstGeom prst="rect">
            <a:avLst/>
          </a:prstGeom>
        </p:spPr>
      </p:pic>
    </p:spTree>
    <p:extLst>
      <p:ext uri="{BB962C8B-B14F-4D97-AF65-F5344CB8AC3E}">
        <p14:creationId xmlns:p14="http://schemas.microsoft.com/office/powerpoint/2010/main" val="179663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par>
                                <p:cTn id="19" presetID="12" presetClass="entr" presetSubtype="4"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p:tgtEl>
                                          <p:spTgt spid="20"/>
                                        </p:tgtEl>
                                        <p:attrNameLst>
                                          <p:attrName>ppt_y</p:attrName>
                                        </p:attrNameLst>
                                      </p:cBhvr>
                                      <p:tavLst>
                                        <p:tav tm="0">
                                          <p:val>
                                            <p:strVal val="#ppt_y+#ppt_h*1.125000"/>
                                          </p:val>
                                        </p:tav>
                                        <p:tav tm="100000">
                                          <p:val>
                                            <p:strVal val="#ppt_y"/>
                                          </p:val>
                                        </p:tav>
                                      </p:tavLst>
                                    </p:anim>
                                    <p:animEffect transition="in" filter="wipe(up)">
                                      <p:cBhvr>
                                        <p:cTn id="22" dur="500"/>
                                        <p:tgtEl>
                                          <p:spTgt spid="20"/>
                                        </p:tgtEl>
                                      </p:cBhvr>
                                    </p:animEffect>
                                  </p:childTnLst>
                                </p:cTn>
                              </p:par>
                              <p:par>
                                <p:cTn id="23" presetID="1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par>
                                <p:cTn id="27" presetID="12" presetClass="entr" presetSubtype="4"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p:tgtEl>
                                          <p:spTgt spid="11"/>
                                        </p:tgtEl>
                                        <p:attrNameLst>
                                          <p:attrName>ppt_y</p:attrName>
                                        </p:attrNameLst>
                                      </p:cBhvr>
                                      <p:tavLst>
                                        <p:tav tm="0">
                                          <p:val>
                                            <p:strVal val="#ppt_y+#ppt_h*1.125000"/>
                                          </p:val>
                                        </p:tav>
                                        <p:tav tm="100000">
                                          <p:val>
                                            <p:strVal val="#ppt_y"/>
                                          </p:val>
                                        </p:tav>
                                      </p:tavLst>
                                    </p:anim>
                                    <p:animEffect transition="in" filter="wipe(up)">
                                      <p:cBhvr>
                                        <p:cTn id="30" dur="500"/>
                                        <p:tgtEl>
                                          <p:spTgt spid="11"/>
                                        </p:tgtEl>
                                      </p:cBhvr>
                                    </p:animEffect>
                                  </p:childTnLst>
                                </p:cTn>
                              </p:par>
                              <p:par>
                                <p:cTn id="31" presetID="12" presetClass="entr" presetSubtype="4"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ppt_y</p:attrName>
                                        </p:attrNameLst>
                                      </p:cBhvr>
                                      <p:tavLst>
                                        <p:tav tm="0">
                                          <p:val>
                                            <p:strVal val="#ppt_y+#ppt_h*1.125000"/>
                                          </p:val>
                                        </p:tav>
                                        <p:tav tm="100000">
                                          <p:val>
                                            <p:strVal val="#ppt_y"/>
                                          </p:val>
                                        </p:tav>
                                      </p:tavLst>
                                    </p:anim>
                                    <p:animEffect transition="in" filter="wipe(up)">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0"/>
                    </p:tgtEl>
                  </p:cond>
                </p:stCondLst>
                <p:endSync evt="end" delay="0">
                  <p:rtn val="all"/>
                </p:endSync>
                <p:childTnLst>
                  <p:par>
                    <p:cTn id="36" fill="hold">
                      <p:stCondLst>
                        <p:cond delay="0"/>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dissolve">
                                      <p:cBhvr>
                                        <p:cTn id="40" dur="500"/>
                                        <p:tgtEl>
                                          <p:spTgt spid="17"/>
                                        </p:tgtEl>
                                      </p:cBhvr>
                                    </p:animEffect>
                                  </p:childTnLst>
                                </p:cTn>
                              </p:par>
                            </p:childTnLst>
                          </p:cTn>
                        </p:par>
                      </p:childTnLst>
                    </p:cTn>
                  </p:par>
                </p:childTnLst>
              </p:cTn>
              <p:nextCondLst>
                <p:cond evt="onClick" delay="0">
                  <p:tgtEl>
                    <p:spTgt spid="20"/>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C53D61-11E4-4C82-0A62-1A045171E70A}"/>
              </a:ext>
            </a:extLst>
          </p:cNvPr>
          <p:cNvGrpSpPr/>
          <p:nvPr/>
        </p:nvGrpSpPr>
        <p:grpSpPr>
          <a:xfrm>
            <a:off x="574158" y="648586"/>
            <a:ext cx="7942521" cy="949841"/>
            <a:chOff x="574158" y="648586"/>
            <a:chExt cx="7942521" cy="949841"/>
          </a:xfrm>
        </p:grpSpPr>
        <p:sp>
          <p:nvSpPr>
            <p:cNvPr id="6" name="Rectangle 5">
              <a:extLst>
                <a:ext uri="{FF2B5EF4-FFF2-40B4-BE49-F238E27FC236}">
                  <a16:creationId xmlns:a16="http://schemas.microsoft.com/office/drawing/2014/main" id="{5F9CD112-5269-6A45-704F-03A9D55D3F05}"/>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7" name="Rectangle 6">
              <a:extLst>
                <a:ext uri="{FF2B5EF4-FFF2-40B4-BE49-F238E27FC236}">
                  <a16:creationId xmlns:a16="http://schemas.microsoft.com/office/drawing/2014/main" id="{542FB80C-C827-0648-A837-EA0CF9606108}"/>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sp>
        <p:nvSpPr>
          <p:cNvPr id="26" name="TextBox 25">
            <a:extLst>
              <a:ext uri="{FF2B5EF4-FFF2-40B4-BE49-F238E27FC236}">
                <a16:creationId xmlns:a16="http://schemas.microsoft.com/office/drawing/2014/main" id="{BEF7F7DE-928E-860B-E0B2-D6B45CE54E66}"/>
              </a:ext>
            </a:extLst>
          </p:cNvPr>
          <p:cNvSpPr txBox="1"/>
          <p:nvPr/>
        </p:nvSpPr>
        <p:spPr>
          <a:xfrm>
            <a:off x="1980974" y="1820438"/>
            <a:ext cx="5065093" cy="369332"/>
          </a:xfrm>
          <a:prstGeom prst="rect">
            <a:avLst/>
          </a:prstGeom>
          <a:noFill/>
        </p:spPr>
        <p:txBody>
          <a:bodyPr wrap="square">
            <a:spAutoFit/>
          </a:bodyPr>
          <a:lstStyle/>
          <a:p>
            <a:pPr algn="ctr"/>
            <a:r>
              <a:rPr lang="en-ZA" b="1" dirty="0">
                <a:solidFill>
                  <a:schemeClr val="accent6">
                    <a:lumMod val="50000"/>
                  </a:schemeClr>
                </a:solidFill>
                <a:latin typeface="Roboto" panose="02000000000000000000" pitchFamily="2" charset="0"/>
                <a:ea typeface="Roboto" panose="02000000000000000000" pitchFamily="2" charset="0"/>
              </a:rPr>
              <a:t>Choose the best answer using first conditional. </a:t>
            </a:r>
          </a:p>
        </p:txBody>
      </p:sp>
      <p:sp>
        <p:nvSpPr>
          <p:cNvPr id="27" name="TextBox 26">
            <a:extLst>
              <a:ext uri="{FF2B5EF4-FFF2-40B4-BE49-F238E27FC236}">
                <a16:creationId xmlns:a16="http://schemas.microsoft.com/office/drawing/2014/main" id="{9333B8C7-28A7-758B-02E8-27C1549C43E7}"/>
              </a:ext>
            </a:extLst>
          </p:cNvPr>
          <p:cNvSpPr txBox="1"/>
          <p:nvPr/>
        </p:nvSpPr>
        <p:spPr>
          <a:xfrm>
            <a:off x="1400838" y="2464388"/>
            <a:ext cx="6225364" cy="461665"/>
          </a:xfrm>
          <a:prstGeom prst="rect">
            <a:avLst/>
          </a:prstGeom>
          <a:noFill/>
        </p:spPr>
        <p:txBody>
          <a:bodyPr wrap="square">
            <a:spAutoFit/>
          </a:bodyPr>
          <a:lstStyle/>
          <a:p>
            <a:pPr algn="ctr"/>
            <a:r>
              <a:rPr lang="en-ZA" sz="2400" dirty="0">
                <a:solidFill>
                  <a:schemeClr val="accent6">
                    <a:lumMod val="50000"/>
                  </a:schemeClr>
                </a:solidFill>
                <a:latin typeface="Roboto" panose="02000000000000000000" pitchFamily="2" charset="0"/>
                <a:ea typeface="Roboto" panose="02000000000000000000" pitchFamily="2" charset="0"/>
              </a:rPr>
              <a:t>We won’t take the bus…</a:t>
            </a:r>
          </a:p>
        </p:txBody>
      </p:sp>
      <p:grpSp>
        <p:nvGrpSpPr>
          <p:cNvPr id="28" name="Group 27">
            <a:extLst>
              <a:ext uri="{FF2B5EF4-FFF2-40B4-BE49-F238E27FC236}">
                <a16:creationId xmlns:a16="http://schemas.microsoft.com/office/drawing/2014/main" id="{4FF3012E-3ABF-BA11-DF58-DA3D04B3E2CC}"/>
              </a:ext>
            </a:extLst>
          </p:cNvPr>
          <p:cNvGrpSpPr/>
          <p:nvPr/>
        </p:nvGrpSpPr>
        <p:grpSpPr>
          <a:xfrm>
            <a:off x="574158" y="648586"/>
            <a:ext cx="7942521" cy="949841"/>
            <a:chOff x="574158" y="648586"/>
            <a:chExt cx="7942521" cy="949841"/>
          </a:xfrm>
        </p:grpSpPr>
        <p:sp>
          <p:nvSpPr>
            <p:cNvPr id="29" name="Rectangle 28">
              <a:extLst>
                <a:ext uri="{FF2B5EF4-FFF2-40B4-BE49-F238E27FC236}">
                  <a16:creationId xmlns:a16="http://schemas.microsoft.com/office/drawing/2014/main" id="{0C4CF2D1-FD79-C91B-3BB4-1A0DFC05A884}"/>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30" name="Rectangle 29">
              <a:extLst>
                <a:ext uri="{FF2B5EF4-FFF2-40B4-BE49-F238E27FC236}">
                  <a16:creationId xmlns:a16="http://schemas.microsoft.com/office/drawing/2014/main" id="{AE5215CC-4E3F-BC2F-1F12-37DFD85BF5D3}"/>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Grammar Challenge!</a:t>
              </a:r>
              <a:endParaRPr lang="en-ZA" sz="3200" b="1" dirty="0">
                <a:effectLst/>
                <a:latin typeface="Roboto" panose="02000000000000000000" pitchFamily="2" charset="0"/>
                <a:ea typeface="Roboto" panose="02000000000000000000" pitchFamily="2" charset="0"/>
              </a:endParaRPr>
            </a:p>
          </p:txBody>
        </p:sp>
      </p:grpSp>
      <p:grpSp>
        <p:nvGrpSpPr>
          <p:cNvPr id="31" name="Group 30">
            <a:extLst>
              <a:ext uri="{FF2B5EF4-FFF2-40B4-BE49-F238E27FC236}">
                <a16:creationId xmlns:a16="http://schemas.microsoft.com/office/drawing/2014/main" id="{543A620F-3562-F343-1C29-C6DC85039B7D}"/>
              </a:ext>
            </a:extLst>
          </p:cNvPr>
          <p:cNvGrpSpPr/>
          <p:nvPr/>
        </p:nvGrpSpPr>
        <p:grpSpPr>
          <a:xfrm>
            <a:off x="4563175" y="3556231"/>
            <a:ext cx="3889710" cy="659936"/>
            <a:chOff x="574158" y="648586"/>
            <a:chExt cx="7942521" cy="949841"/>
          </a:xfrm>
        </p:grpSpPr>
        <p:sp>
          <p:nvSpPr>
            <p:cNvPr id="32" name="Rectangle 31">
              <a:extLst>
                <a:ext uri="{FF2B5EF4-FFF2-40B4-BE49-F238E27FC236}">
                  <a16:creationId xmlns:a16="http://schemas.microsoft.com/office/drawing/2014/main" id="{B847BED3-DEC2-341B-C359-28F719CBCA72}"/>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33" name="Rectangle 32">
              <a:extLst>
                <a:ext uri="{FF2B5EF4-FFF2-40B4-BE49-F238E27FC236}">
                  <a16:creationId xmlns:a16="http://schemas.microsoft.com/office/drawing/2014/main" id="{59410708-1501-F170-B68C-DF2616712AF7}"/>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Arial" panose="020B0604020202020204" pitchFamily="34" charset="0"/>
                </a:rPr>
                <a:t>A. if you stopped taking pictures.</a:t>
              </a:r>
              <a:endParaRPr lang="en-ZA" sz="3200" dirty="0">
                <a:solidFill>
                  <a:schemeClr val="accent6">
                    <a:lumMod val="50000"/>
                  </a:schemeClr>
                </a:solidFill>
                <a:effectLst/>
              </a:endParaRPr>
            </a:p>
          </p:txBody>
        </p:sp>
      </p:grpSp>
      <p:grpSp>
        <p:nvGrpSpPr>
          <p:cNvPr id="34" name="Group 33">
            <a:extLst>
              <a:ext uri="{FF2B5EF4-FFF2-40B4-BE49-F238E27FC236}">
                <a16:creationId xmlns:a16="http://schemas.microsoft.com/office/drawing/2014/main" id="{F8960A20-907D-7472-8E2C-D9632AFD4F69}"/>
              </a:ext>
            </a:extLst>
          </p:cNvPr>
          <p:cNvGrpSpPr/>
          <p:nvPr/>
        </p:nvGrpSpPr>
        <p:grpSpPr>
          <a:xfrm>
            <a:off x="4563175" y="4306182"/>
            <a:ext cx="3889710" cy="659936"/>
            <a:chOff x="574158" y="648586"/>
            <a:chExt cx="7942521" cy="949841"/>
          </a:xfrm>
        </p:grpSpPr>
        <p:sp>
          <p:nvSpPr>
            <p:cNvPr id="35" name="Rectangle 34">
              <a:extLst>
                <a:ext uri="{FF2B5EF4-FFF2-40B4-BE49-F238E27FC236}">
                  <a16:creationId xmlns:a16="http://schemas.microsoft.com/office/drawing/2014/main" id="{F92FAA47-D88F-CADD-8E5D-762077EB516E}"/>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36" name="Rectangle 35">
              <a:extLst>
                <a:ext uri="{FF2B5EF4-FFF2-40B4-BE49-F238E27FC236}">
                  <a16:creationId xmlns:a16="http://schemas.microsoft.com/office/drawing/2014/main" id="{5FBAB4DA-00C2-178E-C813-225B542D4898}"/>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Arial" panose="020B0604020202020204" pitchFamily="34" charset="0"/>
                </a:rPr>
                <a:t>B. if you won’t stop taking pictures.</a:t>
              </a:r>
              <a:endParaRPr lang="en-ZA" sz="3200" dirty="0">
                <a:solidFill>
                  <a:schemeClr val="accent6">
                    <a:lumMod val="50000"/>
                  </a:schemeClr>
                </a:solidFill>
                <a:effectLst/>
              </a:endParaRPr>
            </a:p>
          </p:txBody>
        </p:sp>
      </p:grpSp>
      <p:grpSp>
        <p:nvGrpSpPr>
          <p:cNvPr id="37" name="Group 36">
            <a:extLst>
              <a:ext uri="{FF2B5EF4-FFF2-40B4-BE49-F238E27FC236}">
                <a16:creationId xmlns:a16="http://schemas.microsoft.com/office/drawing/2014/main" id="{00EBC13F-B3B0-B35C-5B86-0ABF223A79DD}"/>
              </a:ext>
            </a:extLst>
          </p:cNvPr>
          <p:cNvGrpSpPr/>
          <p:nvPr/>
        </p:nvGrpSpPr>
        <p:grpSpPr>
          <a:xfrm>
            <a:off x="4572000" y="5061132"/>
            <a:ext cx="3889710" cy="659936"/>
            <a:chOff x="574158" y="648586"/>
            <a:chExt cx="7942521" cy="949841"/>
          </a:xfrm>
        </p:grpSpPr>
        <p:sp>
          <p:nvSpPr>
            <p:cNvPr id="38" name="Rectangle 37">
              <a:extLst>
                <a:ext uri="{FF2B5EF4-FFF2-40B4-BE49-F238E27FC236}">
                  <a16:creationId xmlns:a16="http://schemas.microsoft.com/office/drawing/2014/main" id="{1A9288A2-25E0-3026-D3CF-E574F30FE2C0}"/>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solidFill>
                  <a:schemeClr val="accent6">
                    <a:lumMod val="50000"/>
                  </a:schemeClr>
                </a:solidFill>
                <a:latin typeface="Roboto" panose="02000000000000000000" pitchFamily="2" charset="0"/>
                <a:ea typeface="Roboto" panose="02000000000000000000" pitchFamily="2" charset="0"/>
              </a:endParaRPr>
            </a:p>
          </p:txBody>
        </p:sp>
        <p:sp>
          <p:nvSpPr>
            <p:cNvPr id="39" name="Rectangle 38">
              <a:extLst>
                <a:ext uri="{FF2B5EF4-FFF2-40B4-BE49-F238E27FC236}">
                  <a16:creationId xmlns:a16="http://schemas.microsoft.com/office/drawing/2014/main" id="{CF2126F8-DCA9-4916-7662-F428B43AC8C0}"/>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i="0" u="none" strike="noStrike" dirty="0">
                  <a:solidFill>
                    <a:schemeClr val="accent6">
                      <a:lumMod val="50000"/>
                    </a:schemeClr>
                  </a:solidFill>
                  <a:effectLst/>
                  <a:latin typeface="Arial" panose="020B0604020202020204" pitchFamily="34" charset="0"/>
                </a:rPr>
                <a:t>C. if you don’t stop taking pictures.</a:t>
              </a:r>
              <a:endParaRPr lang="en-ZA" sz="3200" dirty="0">
                <a:solidFill>
                  <a:schemeClr val="accent6">
                    <a:lumMod val="50000"/>
                  </a:schemeClr>
                </a:solidFill>
                <a:effectLst/>
              </a:endParaRPr>
            </a:p>
          </p:txBody>
        </p:sp>
      </p:grpSp>
      <p:grpSp>
        <p:nvGrpSpPr>
          <p:cNvPr id="40" name="ANSWER">
            <a:extLst>
              <a:ext uri="{FF2B5EF4-FFF2-40B4-BE49-F238E27FC236}">
                <a16:creationId xmlns:a16="http://schemas.microsoft.com/office/drawing/2014/main" id="{6425B838-B384-6EDB-31B2-59AF4ED01379}"/>
              </a:ext>
            </a:extLst>
          </p:cNvPr>
          <p:cNvGrpSpPr/>
          <p:nvPr/>
        </p:nvGrpSpPr>
        <p:grpSpPr>
          <a:xfrm>
            <a:off x="4583412" y="5061132"/>
            <a:ext cx="3889710" cy="659936"/>
            <a:chOff x="574158" y="648586"/>
            <a:chExt cx="7942521" cy="949841"/>
          </a:xfrm>
        </p:grpSpPr>
        <p:sp>
          <p:nvSpPr>
            <p:cNvPr id="41" name="Rectangle 40">
              <a:extLst>
                <a:ext uri="{FF2B5EF4-FFF2-40B4-BE49-F238E27FC236}">
                  <a16:creationId xmlns:a16="http://schemas.microsoft.com/office/drawing/2014/main" id="{B08A1659-B7D7-B614-A51C-2CEE6E3F513A}"/>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42" name="Rectangle 41">
              <a:extLst>
                <a:ext uri="{FF2B5EF4-FFF2-40B4-BE49-F238E27FC236}">
                  <a16:creationId xmlns:a16="http://schemas.microsoft.com/office/drawing/2014/main" id="{9AB79BDD-2C93-AA8C-AC06-BFBE5D754D94}"/>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C. if you don’t stop taking pictures.</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43" name="REVEAL ANSWER">
            <a:extLst>
              <a:ext uri="{FF2B5EF4-FFF2-40B4-BE49-F238E27FC236}">
                <a16:creationId xmlns:a16="http://schemas.microsoft.com/office/drawing/2014/main" id="{4956B570-9107-E507-AE93-C82066490E88}"/>
              </a:ext>
            </a:extLst>
          </p:cNvPr>
          <p:cNvGrpSpPr/>
          <p:nvPr/>
        </p:nvGrpSpPr>
        <p:grpSpPr>
          <a:xfrm>
            <a:off x="962643" y="5470832"/>
            <a:ext cx="2843821" cy="659936"/>
            <a:chOff x="574158" y="648586"/>
            <a:chExt cx="7942521" cy="949841"/>
          </a:xfrm>
        </p:grpSpPr>
        <p:sp>
          <p:nvSpPr>
            <p:cNvPr id="44" name="Rectangle 43">
              <a:extLst>
                <a:ext uri="{FF2B5EF4-FFF2-40B4-BE49-F238E27FC236}">
                  <a16:creationId xmlns:a16="http://schemas.microsoft.com/office/drawing/2014/main" id="{959BF7D7-5129-F737-CFD3-8FE960DDC53E}"/>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45" name="Rectangle 44">
              <a:extLst>
                <a:ext uri="{FF2B5EF4-FFF2-40B4-BE49-F238E27FC236}">
                  <a16:creationId xmlns:a16="http://schemas.microsoft.com/office/drawing/2014/main" id="{85FF43BE-071E-1F6F-0832-7C34401F79A5}"/>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reveal answer</a:t>
              </a:r>
              <a:endParaRPr lang="en-ZA" sz="3200" b="1" dirty="0">
                <a:solidFill>
                  <a:schemeClr val="accent6">
                    <a:lumMod val="50000"/>
                  </a:schemeClr>
                </a:solidFill>
                <a:effectLst/>
                <a:latin typeface="Roboto" panose="02000000000000000000" pitchFamily="2" charset="0"/>
                <a:ea typeface="Roboto" panose="02000000000000000000" pitchFamily="2" charset="0"/>
              </a:endParaRPr>
            </a:p>
          </p:txBody>
        </p:sp>
      </p:grpSp>
      <p:pic>
        <p:nvPicPr>
          <p:cNvPr id="48" name="Picture 47" descr="A group of people with cameras&#10;&#10;Description automatically generated">
            <a:extLst>
              <a:ext uri="{FF2B5EF4-FFF2-40B4-BE49-F238E27FC236}">
                <a16:creationId xmlns:a16="http://schemas.microsoft.com/office/drawing/2014/main" id="{45ACF411-D25A-F5A6-B638-3B4A0D3353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115" y="3155542"/>
            <a:ext cx="3233854" cy="2301279"/>
          </a:xfrm>
          <a:prstGeom prst="rect">
            <a:avLst/>
          </a:prstGeom>
        </p:spPr>
      </p:pic>
    </p:spTree>
    <p:extLst>
      <p:ext uri="{BB962C8B-B14F-4D97-AF65-F5344CB8AC3E}">
        <p14:creationId xmlns:p14="http://schemas.microsoft.com/office/powerpoint/2010/main" val="2865562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p:tgtEl>
                                          <p:spTgt spid="48"/>
                                        </p:tgtEl>
                                        <p:attrNameLst>
                                          <p:attrName>ppt_y</p:attrName>
                                        </p:attrNameLst>
                                      </p:cBhvr>
                                      <p:tavLst>
                                        <p:tav tm="0">
                                          <p:val>
                                            <p:strVal val="#ppt_y+#ppt_h*1.125000"/>
                                          </p:val>
                                        </p:tav>
                                        <p:tav tm="100000">
                                          <p:val>
                                            <p:strVal val="#ppt_y"/>
                                          </p:val>
                                        </p:tav>
                                      </p:tavLst>
                                    </p:anim>
                                    <p:animEffect transition="in" filter="wipe(up)">
                                      <p:cBhvr>
                                        <p:cTn id="18" dur="500"/>
                                        <p:tgtEl>
                                          <p:spTgt spid="48"/>
                                        </p:tgtEl>
                                      </p:cBhvr>
                                    </p:animEffect>
                                  </p:childTnLst>
                                </p:cTn>
                              </p:par>
                              <p:par>
                                <p:cTn id="19" presetID="12" presetClass="entr" presetSubtype="4" fill="hold" nodeType="with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additive="base">
                                        <p:cTn id="21" dur="500"/>
                                        <p:tgtEl>
                                          <p:spTgt spid="43"/>
                                        </p:tgtEl>
                                        <p:attrNameLst>
                                          <p:attrName>ppt_y</p:attrName>
                                        </p:attrNameLst>
                                      </p:cBhvr>
                                      <p:tavLst>
                                        <p:tav tm="0">
                                          <p:val>
                                            <p:strVal val="#ppt_y+#ppt_h*1.125000"/>
                                          </p:val>
                                        </p:tav>
                                        <p:tav tm="100000">
                                          <p:val>
                                            <p:strVal val="#ppt_y"/>
                                          </p:val>
                                        </p:tav>
                                      </p:tavLst>
                                    </p:anim>
                                    <p:animEffect transition="in" filter="wipe(up)">
                                      <p:cBhvr>
                                        <p:cTn id="22" dur="500"/>
                                        <p:tgtEl>
                                          <p:spTgt spid="43"/>
                                        </p:tgtEl>
                                      </p:cBhvr>
                                    </p:animEffect>
                                  </p:childTnLst>
                                </p:cTn>
                              </p:par>
                              <p:par>
                                <p:cTn id="23" presetID="12" presetClass="entr" presetSubtype="4"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p:tgtEl>
                                          <p:spTgt spid="31"/>
                                        </p:tgtEl>
                                        <p:attrNameLst>
                                          <p:attrName>ppt_y</p:attrName>
                                        </p:attrNameLst>
                                      </p:cBhvr>
                                      <p:tavLst>
                                        <p:tav tm="0">
                                          <p:val>
                                            <p:strVal val="#ppt_y+#ppt_h*1.125000"/>
                                          </p:val>
                                        </p:tav>
                                        <p:tav tm="100000">
                                          <p:val>
                                            <p:strVal val="#ppt_y"/>
                                          </p:val>
                                        </p:tav>
                                      </p:tavLst>
                                    </p:anim>
                                    <p:animEffect transition="in" filter="wipe(up)">
                                      <p:cBhvr>
                                        <p:cTn id="26" dur="500"/>
                                        <p:tgtEl>
                                          <p:spTgt spid="31"/>
                                        </p:tgtEl>
                                      </p:cBhvr>
                                    </p:animEffect>
                                  </p:childTnLst>
                                </p:cTn>
                              </p:par>
                              <p:par>
                                <p:cTn id="27" presetID="12" presetClass="entr" presetSubtype="4"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p:tgtEl>
                                          <p:spTgt spid="34"/>
                                        </p:tgtEl>
                                        <p:attrNameLst>
                                          <p:attrName>ppt_y</p:attrName>
                                        </p:attrNameLst>
                                      </p:cBhvr>
                                      <p:tavLst>
                                        <p:tav tm="0">
                                          <p:val>
                                            <p:strVal val="#ppt_y+#ppt_h*1.125000"/>
                                          </p:val>
                                        </p:tav>
                                        <p:tav tm="100000">
                                          <p:val>
                                            <p:strVal val="#ppt_y"/>
                                          </p:val>
                                        </p:tav>
                                      </p:tavLst>
                                    </p:anim>
                                    <p:animEffect transition="in" filter="wipe(up)">
                                      <p:cBhvr>
                                        <p:cTn id="30" dur="500"/>
                                        <p:tgtEl>
                                          <p:spTgt spid="34"/>
                                        </p:tgtEl>
                                      </p:cBhvr>
                                    </p:animEffect>
                                  </p:childTnLst>
                                </p:cTn>
                              </p:par>
                              <p:par>
                                <p:cTn id="31" presetID="12" presetClass="entr" presetSubtype="4"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p:tgtEl>
                                          <p:spTgt spid="37"/>
                                        </p:tgtEl>
                                        <p:attrNameLst>
                                          <p:attrName>ppt_y</p:attrName>
                                        </p:attrNameLst>
                                      </p:cBhvr>
                                      <p:tavLst>
                                        <p:tav tm="0">
                                          <p:val>
                                            <p:strVal val="#ppt_y+#ppt_h*1.125000"/>
                                          </p:val>
                                        </p:tav>
                                        <p:tav tm="100000">
                                          <p:val>
                                            <p:strVal val="#ppt_y"/>
                                          </p:val>
                                        </p:tav>
                                      </p:tavLst>
                                    </p:anim>
                                    <p:animEffect transition="in" filter="wipe(up)">
                                      <p:cBhvr>
                                        <p:cTn id="3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43"/>
                    </p:tgtEl>
                  </p:cond>
                </p:stCondLst>
                <p:endSync evt="end" delay="0">
                  <p:rtn val="all"/>
                </p:endSync>
                <p:childTnLst>
                  <p:par>
                    <p:cTn id="36" fill="hold">
                      <p:stCondLst>
                        <p:cond delay="0"/>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dissolve">
                                      <p:cBhvr>
                                        <p:cTn id="40" dur="500"/>
                                        <p:tgtEl>
                                          <p:spTgt spid="40"/>
                                        </p:tgtEl>
                                      </p:cBhvr>
                                    </p:animEffect>
                                  </p:childTnLst>
                                </p:cTn>
                              </p:par>
                            </p:childTnLst>
                          </p:cTn>
                        </p:par>
                      </p:childTnLst>
                    </p:cTn>
                  </p:par>
                </p:childTnLst>
              </p:cTn>
              <p:nextCondLst>
                <p:cond evt="onClick" delay="0">
                  <p:tgtEl>
                    <p:spTgt spid="43"/>
                  </p:tgtEl>
                </p:cond>
              </p:nextCondLst>
            </p:seq>
          </p:childTnLst>
        </p:cTn>
      </p:par>
    </p:tnLst>
    <p:bldLst>
      <p:bldP spid="26"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42DA948-DB6E-586E-666B-6FE36886981B}"/>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5CC7EFD4-E551-0C58-210C-6A01B4395547}"/>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A32E482A-3E83-AAAF-B9B9-B2B5A3A81458}"/>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rgbClr val="000000"/>
                  </a:solidFill>
                  <a:effectLst/>
                  <a:latin typeface="Roboto" panose="02000000000000000000" pitchFamily="2" charset="0"/>
                  <a:ea typeface="Roboto" panose="02000000000000000000" pitchFamily="2" charset="0"/>
                </a:rPr>
                <a:t>Look at the picture. Make a sentence using zero conditional.</a:t>
              </a:r>
              <a:endParaRPr lang="en-ZA" sz="3200" b="0" dirty="0">
                <a:effectLst/>
                <a:latin typeface="Roboto" panose="02000000000000000000" pitchFamily="2" charset="0"/>
                <a:ea typeface="Roboto" panose="02000000000000000000" pitchFamily="2" charset="0"/>
              </a:endParaRPr>
            </a:p>
          </p:txBody>
        </p:sp>
      </p:grpSp>
      <p:pic>
        <p:nvPicPr>
          <p:cNvPr id="7" name="Picture 6" descr="A person giving a child medicine&#10;&#10;Description automatically generated">
            <a:extLst>
              <a:ext uri="{FF2B5EF4-FFF2-40B4-BE49-F238E27FC236}">
                <a16:creationId xmlns:a16="http://schemas.microsoft.com/office/drawing/2014/main" id="{B0B16691-3940-EF89-76DC-4D323D31BF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8968" y="1921081"/>
            <a:ext cx="4466063" cy="3015837"/>
          </a:xfrm>
          <a:prstGeom prst="rect">
            <a:avLst/>
          </a:prstGeom>
        </p:spPr>
      </p:pic>
      <p:sp>
        <p:nvSpPr>
          <p:cNvPr id="9" name="TextBox 8">
            <a:extLst>
              <a:ext uri="{FF2B5EF4-FFF2-40B4-BE49-F238E27FC236}">
                <a16:creationId xmlns:a16="http://schemas.microsoft.com/office/drawing/2014/main" id="{1B594B2C-FB1B-EC0B-E83D-B796A4E19946}"/>
              </a:ext>
            </a:extLst>
          </p:cNvPr>
          <p:cNvSpPr txBox="1"/>
          <p:nvPr/>
        </p:nvSpPr>
        <p:spPr>
          <a:xfrm>
            <a:off x="1516565" y="5259572"/>
            <a:ext cx="6110868" cy="369332"/>
          </a:xfrm>
          <a:prstGeom prst="rect">
            <a:avLst/>
          </a:prstGeom>
          <a:noFill/>
        </p:spPr>
        <p:txBody>
          <a:bodyPr wrap="square">
            <a:spAutoFit/>
          </a:bodyPr>
          <a:lstStyle/>
          <a:p>
            <a:pPr algn="ctr" rtl="0">
              <a:spcAft>
                <a:spcPts val="1200"/>
              </a:spcAft>
            </a:pPr>
            <a:r>
              <a:rPr lang="en-ZA" sz="1800" b="0" i="0" u="none" strike="noStrike" dirty="0">
                <a:solidFill>
                  <a:schemeClr val="accent6">
                    <a:lumMod val="50000"/>
                  </a:schemeClr>
                </a:solidFill>
                <a:effectLst/>
                <a:latin typeface="Roboto" panose="02000000000000000000" pitchFamily="2" charset="0"/>
                <a:ea typeface="Roboto" panose="02000000000000000000" pitchFamily="2" charset="0"/>
              </a:rPr>
              <a:t>Suggested Answer: If you take medicine you feel better.</a:t>
            </a:r>
            <a:endParaRPr lang="en-ZA" b="0" dirty="0">
              <a:solidFill>
                <a:schemeClr val="accent6">
                  <a:lumMod val="50000"/>
                </a:schemeClr>
              </a:solidFill>
              <a:effectLst/>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69884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78D3E6C-39A1-D87C-5A7A-6274FCFFC13A}"/>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955EA03E-B303-3FB3-65FC-459FCE2E4666}"/>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9650733A-6579-8F94-FD39-62B857C427FB}"/>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rgbClr val="000000"/>
                  </a:solidFill>
                  <a:effectLst/>
                  <a:latin typeface="Roboto" panose="02000000000000000000" pitchFamily="2" charset="0"/>
                  <a:ea typeface="Roboto" panose="02000000000000000000" pitchFamily="2" charset="0"/>
                </a:rPr>
                <a:t>Look at the picture. Make a sentence using zero conditional.</a:t>
              </a:r>
              <a:endParaRPr lang="en-ZA" sz="3200" b="0" dirty="0">
                <a:effectLst/>
                <a:latin typeface="Roboto" panose="02000000000000000000" pitchFamily="2" charset="0"/>
                <a:ea typeface="Roboto" panose="02000000000000000000" pitchFamily="2" charset="0"/>
              </a:endParaRPr>
            </a:p>
          </p:txBody>
        </p:sp>
      </p:grpSp>
      <p:sp>
        <p:nvSpPr>
          <p:cNvPr id="7" name="TextBox 6">
            <a:extLst>
              <a:ext uri="{FF2B5EF4-FFF2-40B4-BE49-F238E27FC236}">
                <a16:creationId xmlns:a16="http://schemas.microsoft.com/office/drawing/2014/main" id="{824A47EC-C9FD-C3A9-68AF-A431733C5353}"/>
              </a:ext>
            </a:extLst>
          </p:cNvPr>
          <p:cNvSpPr txBox="1"/>
          <p:nvPr/>
        </p:nvSpPr>
        <p:spPr>
          <a:xfrm>
            <a:off x="1516565" y="5259572"/>
            <a:ext cx="6110868" cy="369332"/>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Suggested Answer: If you heat water to 100ºC, it boils.</a:t>
            </a:r>
          </a:p>
        </p:txBody>
      </p:sp>
      <p:pic>
        <p:nvPicPr>
          <p:cNvPr id="9" name="Picture 8" descr="A pot with water on a plate&#10;&#10;Description automatically generated">
            <a:extLst>
              <a:ext uri="{FF2B5EF4-FFF2-40B4-BE49-F238E27FC236}">
                <a16:creationId xmlns:a16="http://schemas.microsoft.com/office/drawing/2014/main" id="{55B6B356-755E-428C-BEE2-F749BCADAE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0088" y="2167053"/>
            <a:ext cx="5241073" cy="2782830"/>
          </a:xfrm>
          <a:prstGeom prst="rect">
            <a:avLst/>
          </a:prstGeom>
        </p:spPr>
      </p:pic>
    </p:spTree>
    <p:extLst>
      <p:ext uri="{BB962C8B-B14F-4D97-AF65-F5344CB8AC3E}">
        <p14:creationId xmlns:p14="http://schemas.microsoft.com/office/powerpoint/2010/main" val="340362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8118091-A589-100B-9293-93F8E0F24915}"/>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F89031E3-23A4-8387-5658-75F2BA24564C}"/>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9BAA8FB5-D2CC-03F1-A8A0-EFAA75D259B5}"/>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rgbClr val="000000"/>
                  </a:solidFill>
                  <a:effectLst/>
                  <a:latin typeface="Roboto" panose="02000000000000000000" pitchFamily="2" charset="0"/>
                  <a:ea typeface="Roboto" panose="02000000000000000000" pitchFamily="2" charset="0"/>
                </a:rPr>
                <a:t>Look at the picture. Make a sentence using zero conditional.</a:t>
              </a:r>
              <a:endParaRPr lang="en-ZA" sz="3200" b="0" dirty="0">
                <a:effectLst/>
                <a:latin typeface="Roboto" panose="02000000000000000000" pitchFamily="2" charset="0"/>
                <a:ea typeface="Roboto" panose="02000000000000000000" pitchFamily="2" charset="0"/>
              </a:endParaRPr>
            </a:p>
          </p:txBody>
        </p:sp>
      </p:grpSp>
      <p:pic>
        <p:nvPicPr>
          <p:cNvPr id="7" name="Picture 6" descr="A back of a person with a pink bow tie&#10;&#10;Description automatically generated">
            <a:extLst>
              <a:ext uri="{FF2B5EF4-FFF2-40B4-BE49-F238E27FC236}">
                <a16:creationId xmlns:a16="http://schemas.microsoft.com/office/drawing/2014/main" id="{B98FAA02-6385-01A5-327B-8353D50448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26593" y="2296797"/>
            <a:ext cx="2690814" cy="2590367"/>
          </a:xfrm>
          <a:prstGeom prst="rect">
            <a:avLst/>
          </a:prstGeom>
        </p:spPr>
      </p:pic>
      <p:sp>
        <p:nvSpPr>
          <p:cNvPr id="8" name="TextBox 7">
            <a:extLst>
              <a:ext uri="{FF2B5EF4-FFF2-40B4-BE49-F238E27FC236}">
                <a16:creationId xmlns:a16="http://schemas.microsoft.com/office/drawing/2014/main" id="{CBD05C56-9036-8DEA-A237-2986840C48E0}"/>
              </a:ext>
            </a:extLst>
          </p:cNvPr>
          <p:cNvSpPr txBox="1"/>
          <p:nvPr/>
        </p:nvSpPr>
        <p:spPr>
          <a:xfrm>
            <a:off x="1516565" y="5259572"/>
            <a:ext cx="6389650" cy="369332"/>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Suggested Answer: If you don’t use suncream, you get burnt.</a:t>
            </a:r>
          </a:p>
        </p:txBody>
      </p:sp>
    </p:spTree>
    <p:extLst>
      <p:ext uri="{BB962C8B-B14F-4D97-AF65-F5344CB8AC3E}">
        <p14:creationId xmlns:p14="http://schemas.microsoft.com/office/powerpoint/2010/main" val="150900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2C57C59-740C-B1D4-5EE1-2BC604D4D190}"/>
              </a:ext>
            </a:extLst>
          </p:cNvPr>
          <p:cNvGrpSpPr/>
          <p:nvPr/>
        </p:nvGrpSpPr>
        <p:grpSpPr>
          <a:xfrm>
            <a:off x="574158" y="648586"/>
            <a:ext cx="7942521" cy="949841"/>
            <a:chOff x="574158" y="648586"/>
            <a:chExt cx="7942521" cy="949841"/>
          </a:xfrm>
        </p:grpSpPr>
        <p:sp>
          <p:nvSpPr>
            <p:cNvPr id="6" name="Rectangle 5">
              <a:extLst>
                <a:ext uri="{FF2B5EF4-FFF2-40B4-BE49-F238E27FC236}">
                  <a16:creationId xmlns:a16="http://schemas.microsoft.com/office/drawing/2014/main" id="{4D3AB813-F7BB-1491-0490-D6F85A2B3FB4}"/>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7" name="Rectangle 6">
              <a:extLst>
                <a:ext uri="{FF2B5EF4-FFF2-40B4-BE49-F238E27FC236}">
                  <a16:creationId xmlns:a16="http://schemas.microsoft.com/office/drawing/2014/main" id="{C6C74B12-8CD5-D056-EEE9-036F353B38AC}"/>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rgbClr val="000000"/>
                  </a:solidFill>
                  <a:effectLst/>
                  <a:latin typeface="Roboto" panose="02000000000000000000" pitchFamily="2" charset="0"/>
                  <a:ea typeface="Roboto" panose="02000000000000000000" pitchFamily="2" charset="0"/>
                </a:rPr>
                <a:t>Look at the picture. Make a sentence using zero conditional.</a:t>
              </a:r>
              <a:endParaRPr lang="en-ZA" sz="3200" b="0" dirty="0">
                <a:effectLst/>
                <a:latin typeface="Roboto" panose="02000000000000000000" pitchFamily="2" charset="0"/>
                <a:ea typeface="Roboto" panose="02000000000000000000" pitchFamily="2" charset="0"/>
              </a:endParaRPr>
            </a:p>
          </p:txBody>
        </p:sp>
      </p:grpSp>
      <p:pic>
        <p:nvPicPr>
          <p:cNvPr id="9" name="Picture 8" descr="A child pouring water from a watering can&#10;&#10;Description automatically generated">
            <a:extLst>
              <a:ext uri="{FF2B5EF4-FFF2-40B4-BE49-F238E27FC236}">
                <a16:creationId xmlns:a16="http://schemas.microsoft.com/office/drawing/2014/main" id="{664B236A-0ABA-899B-CAEC-70FAD95998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7180" y="1869394"/>
            <a:ext cx="2089639" cy="3119211"/>
          </a:xfrm>
          <a:prstGeom prst="rect">
            <a:avLst/>
          </a:prstGeom>
        </p:spPr>
      </p:pic>
      <p:sp>
        <p:nvSpPr>
          <p:cNvPr id="10" name="TextBox 9">
            <a:extLst>
              <a:ext uri="{FF2B5EF4-FFF2-40B4-BE49-F238E27FC236}">
                <a16:creationId xmlns:a16="http://schemas.microsoft.com/office/drawing/2014/main" id="{8217721A-1A5F-7B0B-440F-EAB4217F349D}"/>
              </a:ext>
            </a:extLst>
          </p:cNvPr>
          <p:cNvSpPr txBox="1"/>
          <p:nvPr/>
        </p:nvSpPr>
        <p:spPr>
          <a:xfrm>
            <a:off x="1516565" y="5259572"/>
            <a:ext cx="6389650" cy="369332"/>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Suggested Answer: If you don’t water the plants, they die.</a:t>
            </a:r>
          </a:p>
        </p:txBody>
      </p:sp>
    </p:spTree>
    <p:extLst>
      <p:ext uri="{BB962C8B-B14F-4D97-AF65-F5344CB8AC3E}">
        <p14:creationId xmlns:p14="http://schemas.microsoft.com/office/powerpoint/2010/main" val="67474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A33E7E2-DF70-239B-F04B-415B3EE97AE7}"/>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777FFCF0-EE58-0337-ABDB-3A463839219D}"/>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29E7BD3C-B341-C135-D563-718136CE5FBB}"/>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Murphy’s Law</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AB3FBEF0-E205-AE36-C372-CC38BD977B9E}"/>
              </a:ext>
            </a:extLst>
          </p:cNvPr>
          <p:cNvSpPr txBox="1"/>
          <p:nvPr/>
        </p:nvSpPr>
        <p:spPr>
          <a:xfrm>
            <a:off x="1619034" y="1891839"/>
            <a:ext cx="5905932" cy="369332"/>
          </a:xfrm>
          <a:prstGeom prst="rect">
            <a:avLst/>
          </a:prstGeom>
          <a:noFill/>
        </p:spPr>
        <p:txBody>
          <a:bodyPr wrap="square">
            <a:spAutoFit/>
          </a:bodyPr>
          <a:lstStyle/>
          <a:p>
            <a:r>
              <a:rPr lang="en-ZA" dirty="0">
                <a:solidFill>
                  <a:schemeClr val="accent6">
                    <a:lumMod val="50000"/>
                  </a:schemeClr>
                </a:solidFill>
                <a:latin typeface="Roboto" panose="02000000000000000000" pitchFamily="2" charset="0"/>
                <a:ea typeface="Roboto" panose="02000000000000000000" pitchFamily="2" charset="0"/>
              </a:rPr>
              <a:t>Do you know about Murphy’s Law? What does it mean?</a:t>
            </a:r>
          </a:p>
        </p:txBody>
      </p:sp>
      <p:sp>
        <p:nvSpPr>
          <p:cNvPr id="7" name="Rectangle 6">
            <a:extLst>
              <a:ext uri="{FF2B5EF4-FFF2-40B4-BE49-F238E27FC236}">
                <a16:creationId xmlns:a16="http://schemas.microsoft.com/office/drawing/2014/main" id="{6BC0DDF1-F667-22CE-2A9B-D5FDF9B86FB6}"/>
              </a:ext>
            </a:extLst>
          </p:cNvPr>
          <p:cNvSpPr/>
          <p:nvPr/>
        </p:nvSpPr>
        <p:spPr>
          <a:xfrm>
            <a:off x="637953" y="2643187"/>
            <a:ext cx="7814931" cy="100012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solidFill>
                  <a:schemeClr val="accent6">
                    <a:lumMod val="50000"/>
                  </a:schemeClr>
                </a:solidFill>
                <a:latin typeface="Roboto" panose="02000000000000000000" pitchFamily="2" charset="0"/>
                <a:ea typeface="Roboto" panose="02000000000000000000" pitchFamily="2" charset="0"/>
              </a:rPr>
              <a:t>“Anything that can go wrong, will go wrong”</a:t>
            </a:r>
          </a:p>
        </p:txBody>
      </p:sp>
      <p:sp>
        <p:nvSpPr>
          <p:cNvPr id="8" name="TextBox 7">
            <a:extLst>
              <a:ext uri="{FF2B5EF4-FFF2-40B4-BE49-F238E27FC236}">
                <a16:creationId xmlns:a16="http://schemas.microsoft.com/office/drawing/2014/main" id="{5D8589CB-A6A0-53C0-81DF-73930876621D}"/>
              </a:ext>
            </a:extLst>
          </p:cNvPr>
          <p:cNvSpPr txBox="1"/>
          <p:nvPr/>
        </p:nvSpPr>
        <p:spPr>
          <a:xfrm>
            <a:off x="637953" y="3940390"/>
            <a:ext cx="5362797" cy="369332"/>
          </a:xfrm>
          <a:prstGeom prst="rect">
            <a:avLst/>
          </a:prstGeom>
          <a:noFill/>
        </p:spPr>
        <p:txBody>
          <a:bodyPr wrap="square">
            <a:spAutoFit/>
          </a:bodyPr>
          <a:lstStyle/>
          <a:p>
            <a:r>
              <a:rPr lang="en-ZA" b="1" dirty="0">
                <a:solidFill>
                  <a:schemeClr val="accent6">
                    <a:lumMod val="50000"/>
                  </a:schemeClr>
                </a:solidFill>
                <a:latin typeface="Roboto" panose="02000000000000000000" pitchFamily="2" charset="0"/>
                <a:ea typeface="Roboto" panose="02000000000000000000" pitchFamily="2" charset="0"/>
              </a:rPr>
              <a:t>Look at some examples:</a:t>
            </a:r>
            <a:endParaRPr lang="en-ZA" dirty="0">
              <a:solidFill>
                <a:schemeClr val="accent6">
                  <a:lumMod val="50000"/>
                </a:schemeClr>
              </a:solidFill>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9055C0A0-A7FD-5209-DD73-359EB2206159}"/>
              </a:ext>
            </a:extLst>
          </p:cNvPr>
          <p:cNvSpPr txBox="1"/>
          <p:nvPr/>
        </p:nvSpPr>
        <p:spPr>
          <a:xfrm>
            <a:off x="574158" y="4451208"/>
            <a:ext cx="7878726" cy="923330"/>
          </a:xfrm>
          <a:prstGeom prst="rect">
            <a:avLst/>
          </a:prstGeom>
          <a:noFill/>
        </p:spPr>
        <p:txBody>
          <a:bodyPr wrap="square">
            <a:spAutoFit/>
          </a:bodyPr>
          <a:lstStyle/>
          <a:p>
            <a:pPr marL="285750" indent="-285750" rtl="0" fontAlgn="base">
              <a:buFont typeface="Arial" panose="020B0604020202020204" pitchFamily="34" charset="0"/>
              <a:buChar char="•"/>
            </a:pPr>
            <a:r>
              <a:rPr lang="en-ZA" sz="1800" b="0" i="0" u="none" strike="noStrike" dirty="0">
                <a:solidFill>
                  <a:schemeClr val="accent6">
                    <a:lumMod val="50000"/>
                  </a:schemeClr>
                </a:solidFill>
                <a:effectLst/>
                <a:latin typeface="Arial" panose="020B0604020202020204" pitchFamily="34" charset="0"/>
              </a:rPr>
              <a:t>If you drop some toast, it will fall on the butter side.</a:t>
            </a:r>
          </a:p>
          <a:p>
            <a:pPr marL="285750" indent="-285750" rtl="0" fontAlgn="base">
              <a:buFont typeface="Arial" panose="020B0604020202020204" pitchFamily="34" charset="0"/>
              <a:buChar char="•"/>
            </a:pPr>
            <a:r>
              <a:rPr lang="en-ZA" sz="1800" b="0" i="0" u="none" strike="noStrike" dirty="0">
                <a:solidFill>
                  <a:schemeClr val="accent6">
                    <a:lumMod val="50000"/>
                  </a:schemeClr>
                </a:solidFill>
                <a:effectLst/>
                <a:latin typeface="Arial" panose="020B0604020202020204" pitchFamily="34" charset="0"/>
              </a:rPr>
              <a:t>If you have an important presentation, the computer won’t work that day.</a:t>
            </a:r>
          </a:p>
          <a:p>
            <a:pPr marL="285750" indent="-285750" rtl="0" fontAlgn="base">
              <a:buFont typeface="Arial" panose="020B0604020202020204" pitchFamily="34" charset="0"/>
              <a:buChar char="•"/>
            </a:pPr>
            <a:r>
              <a:rPr lang="en-ZA" sz="1800" b="0" i="0" u="none" strike="noStrike" dirty="0">
                <a:solidFill>
                  <a:schemeClr val="accent6">
                    <a:lumMod val="50000"/>
                  </a:schemeClr>
                </a:solidFill>
                <a:effectLst/>
                <a:latin typeface="Arial" panose="020B0604020202020204" pitchFamily="34" charset="0"/>
              </a:rPr>
              <a:t>If you forget your umbrella, it will rain.</a:t>
            </a:r>
          </a:p>
        </p:txBody>
      </p:sp>
    </p:spTree>
    <p:extLst>
      <p:ext uri="{BB962C8B-B14F-4D97-AF65-F5344CB8AC3E}">
        <p14:creationId xmlns:p14="http://schemas.microsoft.com/office/powerpoint/2010/main" val="63881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up)">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D783F89-C7DB-5AFE-F982-F71DE382EFCF}"/>
              </a:ext>
            </a:extLst>
          </p:cNvPr>
          <p:cNvGrpSpPr/>
          <p:nvPr/>
        </p:nvGrpSpPr>
        <p:grpSpPr>
          <a:xfrm>
            <a:off x="5104934" y="1784914"/>
            <a:ext cx="3356774" cy="601507"/>
            <a:chOff x="574158" y="648586"/>
            <a:chExt cx="7942521" cy="949841"/>
          </a:xfrm>
        </p:grpSpPr>
        <p:sp>
          <p:nvSpPr>
            <p:cNvPr id="25" name="Rectangle 24">
              <a:extLst>
                <a:ext uri="{FF2B5EF4-FFF2-40B4-BE49-F238E27FC236}">
                  <a16:creationId xmlns:a16="http://schemas.microsoft.com/office/drawing/2014/main" id="{961D8224-8E44-E1B6-75BE-71933CC66DF6}"/>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6" name="Rectangle 25">
              <a:extLst>
                <a:ext uri="{FF2B5EF4-FFF2-40B4-BE49-F238E27FC236}">
                  <a16:creationId xmlns:a16="http://schemas.microsoft.com/office/drawing/2014/main" id="{A9F5DFF1-1477-0CE8-1AAA-806D97822CE7}"/>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you will get dirty.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27" name="Group 26">
            <a:extLst>
              <a:ext uri="{FF2B5EF4-FFF2-40B4-BE49-F238E27FC236}">
                <a16:creationId xmlns:a16="http://schemas.microsoft.com/office/drawing/2014/main" id="{AEADAD7B-5F2F-4D6A-D825-351C956878D0}"/>
              </a:ext>
            </a:extLst>
          </p:cNvPr>
          <p:cNvGrpSpPr/>
          <p:nvPr/>
        </p:nvGrpSpPr>
        <p:grpSpPr>
          <a:xfrm>
            <a:off x="5104934" y="2479110"/>
            <a:ext cx="3356774" cy="601507"/>
            <a:chOff x="574158" y="648586"/>
            <a:chExt cx="7942521" cy="949841"/>
          </a:xfrm>
        </p:grpSpPr>
        <p:sp>
          <p:nvSpPr>
            <p:cNvPr id="28" name="Rectangle 27">
              <a:extLst>
                <a:ext uri="{FF2B5EF4-FFF2-40B4-BE49-F238E27FC236}">
                  <a16:creationId xmlns:a16="http://schemas.microsoft.com/office/drawing/2014/main" id="{DD990898-D1EE-930B-35B4-CC7AAFD77793}"/>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9" name="Rectangle 28">
              <a:extLst>
                <a:ext uri="{FF2B5EF4-FFF2-40B4-BE49-F238E27FC236}">
                  <a16:creationId xmlns:a16="http://schemas.microsoft.com/office/drawing/2014/main" id="{FFAD8FA9-70D8-4A9C-BDC9-54094A87EB89}"/>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it will rain.</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0" name="Group 29">
            <a:extLst>
              <a:ext uri="{FF2B5EF4-FFF2-40B4-BE49-F238E27FC236}">
                <a16:creationId xmlns:a16="http://schemas.microsoft.com/office/drawing/2014/main" id="{4F44BB8E-75CB-C625-ECFD-0A2D64E4DB13}"/>
              </a:ext>
            </a:extLst>
          </p:cNvPr>
          <p:cNvGrpSpPr/>
          <p:nvPr/>
        </p:nvGrpSpPr>
        <p:grpSpPr>
          <a:xfrm>
            <a:off x="5096109" y="3173030"/>
            <a:ext cx="3356774" cy="545397"/>
            <a:chOff x="574158" y="648586"/>
            <a:chExt cx="7942521" cy="949841"/>
          </a:xfrm>
        </p:grpSpPr>
        <p:sp>
          <p:nvSpPr>
            <p:cNvPr id="31" name="Rectangle 30">
              <a:extLst>
                <a:ext uri="{FF2B5EF4-FFF2-40B4-BE49-F238E27FC236}">
                  <a16:creationId xmlns:a16="http://schemas.microsoft.com/office/drawing/2014/main" id="{C9523FFA-8DED-A9D4-F633-669B935068DB}"/>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2" name="Rectangle 31">
              <a:extLst>
                <a:ext uri="{FF2B5EF4-FFF2-40B4-BE49-F238E27FC236}">
                  <a16:creationId xmlns:a16="http://schemas.microsoft.com/office/drawing/2014/main" id="{C23CC2E5-62AA-927A-450B-6B4F0FEEB401}"/>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you will win the lottery.</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3" name="Group 32">
            <a:extLst>
              <a:ext uri="{FF2B5EF4-FFF2-40B4-BE49-F238E27FC236}">
                <a16:creationId xmlns:a16="http://schemas.microsoft.com/office/drawing/2014/main" id="{8DCBBC7E-CABD-3273-3DB0-736B831DDDAF}"/>
              </a:ext>
            </a:extLst>
          </p:cNvPr>
          <p:cNvGrpSpPr/>
          <p:nvPr/>
        </p:nvGrpSpPr>
        <p:grpSpPr>
          <a:xfrm>
            <a:off x="5096109" y="3802552"/>
            <a:ext cx="3356774" cy="601507"/>
            <a:chOff x="574158" y="648586"/>
            <a:chExt cx="7942521" cy="949841"/>
          </a:xfrm>
        </p:grpSpPr>
        <p:sp>
          <p:nvSpPr>
            <p:cNvPr id="34" name="Rectangle 33">
              <a:extLst>
                <a:ext uri="{FF2B5EF4-FFF2-40B4-BE49-F238E27FC236}">
                  <a16:creationId xmlns:a16="http://schemas.microsoft.com/office/drawing/2014/main" id="{3CD3BD60-83F3-3E18-5B1B-8BF611B7E2C5}"/>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5" name="Rectangle 34">
              <a:extLst>
                <a:ext uri="{FF2B5EF4-FFF2-40B4-BE49-F238E27FC236}">
                  <a16:creationId xmlns:a16="http://schemas.microsoft.com/office/drawing/2014/main" id="{75C42A1B-DCAA-8132-7BCC-E3493D9605D2}"/>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all the traffic lights will be red.</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6" name="Group 35">
            <a:extLst>
              <a:ext uri="{FF2B5EF4-FFF2-40B4-BE49-F238E27FC236}">
                <a16:creationId xmlns:a16="http://schemas.microsoft.com/office/drawing/2014/main" id="{47E62886-E098-17E2-7642-CBE2AA131D5F}"/>
              </a:ext>
            </a:extLst>
          </p:cNvPr>
          <p:cNvGrpSpPr/>
          <p:nvPr/>
        </p:nvGrpSpPr>
        <p:grpSpPr>
          <a:xfrm>
            <a:off x="5096109" y="4500158"/>
            <a:ext cx="3356774" cy="774374"/>
            <a:chOff x="574158" y="648586"/>
            <a:chExt cx="7942521" cy="949841"/>
          </a:xfrm>
        </p:grpSpPr>
        <p:sp>
          <p:nvSpPr>
            <p:cNvPr id="37" name="Rectangle 36">
              <a:extLst>
                <a:ext uri="{FF2B5EF4-FFF2-40B4-BE49-F238E27FC236}">
                  <a16:creationId xmlns:a16="http://schemas.microsoft.com/office/drawing/2014/main" id="{8E1FB91B-DBEC-1221-8F63-BA55C6E84B16}"/>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38" name="Rectangle 37">
              <a:extLst>
                <a:ext uri="{FF2B5EF4-FFF2-40B4-BE49-F238E27FC236}">
                  <a16:creationId xmlns:a16="http://schemas.microsoft.com/office/drawing/2014/main" id="{DBA8CFAB-BE65-90E2-97D1-CED33223C069}"/>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the other line will go faster.</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9" name="Group 38">
            <a:extLst>
              <a:ext uri="{FF2B5EF4-FFF2-40B4-BE49-F238E27FC236}">
                <a16:creationId xmlns:a16="http://schemas.microsoft.com/office/drawing/2014/main" id="{CC8AECAB-EF02-BA9C-425E-628B80EDC3BC}"/>
              </a:ext>
            </a:extLst>
          </p:cNvPr>
          <p:cNvGrpSpPr/>
          <p:nvPr/>
        </p:nvGrpSpPr>
        <p:grpSpPr>
          <a:xfrm>
            <a:off x="5068274" y="5379557"/>
            <a:ext cx="3356774" cy="774102"/>
            <a:chOff x="574158" y="648586"/>
            <a:chExt cx="7942521" cy="949841"/>
          </a:xfrm>
        </p:grpSpPr>
        <p:sp>
          <p:nvSpPr>
            <p:cNvPr id="40" name="Rectangle 39">
              <a:extLst>
                <a:ext uri="{FF2B5EF4-FFF2-40B4-BE49-F238E27FC236}">
                  <a16:creationId xmlns:a16="http://schemas.microsoft.com/office/drawing/2014/main" id="{1D957783-1301-A82E-D3CC-6FB3A2EB8F00}"/>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41" name="Rectangle 40">
              <a:extLst>
                <a:ext uri="{FF2B5EF4-FFF2-40B4-BE49-F238E27FC236}">
                  <a16:creationId xmlns:a16="http://schemas.microsoft.com/office/drawing/2014/main" id="{D9A8BBF2-2D52-2B1B-9237-3B22C2241716}"/>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1" i="0" u="none" strike="noStrike" dirty="0">
                  <a:solidFill>
                    <a:schemeClr val="accent6">
                      <a:lumMod val="50000"/>
                    </a:schemeClr>
                  </a:solidFill>
                  <a:effectLst/>
                  <a:latin typeface="Roboto" panose="02000000000000000000" pitchFamily="2" charset="0"/>
                  <a:ea typeface="Roboto" panose="02000000000000000000" pitchFamily="2" charset="0"/>
                </a:rPr>
                <a:t>they will stop making it.</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3" name="Group 2">
            <a:extLst>
              <a:ext uri="{FF2B5EF4-FFF2-40B4-BE49-F238E27FC236}">
                <a16:creationId xmlns:a16="http://schemas.microsoft.com/office/drawing/2014/main" id="{176B523D-04D5-03FD-DF6D-70C46BF5C4E5}"/>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DB4A6A3E-3E13-657E-3A8E-3F3363BE7BE5}"/>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84C0A41F-690A-5E1A-C350-5C55DD001049}"/>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1800" b="1" i="0" u="none" strike="noStrike" dirty="0">
                  <a:solidFill>
                    <a:srgbClr val="000000"/>
                  </a:solidFill>
                  <a:effectLst/>
                  <a:latin typeface="Roboto" panose="02000000000000000000" pitchFamily="2" charset="0"/>
                  <a:ea typeface="Roboto" panose="02000000000000000000" pitchFamily="2" charset="0"/>
                </a:rPr>
                <a:t>Complete the first conditional sentences using Murphy’s Law.</a:t>
              </a:r>
              <a:endParaRPr lang="en-ZA" sz="3200" b="1" dirty="0">
                <a:effectLst/>
                <a:latin typeface="Roboto" panose="02000000000000000000" pitchFamily="2" charset="0"/>
                <a:ea typeface="Roboto" panose="02000000000000000000" pitchFamily="2" charset="0"/>
              </a:endParaRPr>
            </a:p>
          </p:txBody>
        </p:sp>
      </p:grpSp>
      <p:grpSp>
        <p:nvGrpSpPr>
          <p:cNvPr id="6" name="Group 5">
            <a:extLst>
              <a:ext uri="{FF2B5EF4-FFF2-40B4-BE49-F238E27FC236}">
                <a16:creationId xmlns:a16="http://schemas.microsoft.com/office/drawing/2014/main" id="{FEC00DAF-7C00-6994-3D50-655F8F68A6BD}"/>
              </a:ext>
            </a:extLst>
          </p:cNvPr>
          <p:cNvGrpSpPr/>
          <p:nvPr/>
        </p:nvGrpSpPr>
        <p:grpSpPr>
          <a:xfrm>
            <a:off x="574158" y="1784914"/>
            <a:ext cx="4557738" cy="601507"/>
            <a:chOff x="574158" y="648586"/>
            <a:chExt cx="7942521" cy="949841"/>
          </a:xfrm>
        </p:grpSpPr>
        <p:sp>
          <p:nvSpPr>
            <p:cNvPr id="7" name="Rectangle 6">
              <a:extLst>
                <a:ext uri="{FF2B5EF4-FFF2-40B4-BE49-F238E27FC236}">
                  <a16:creationId xmlns:a16="http://schemas.microsoft.com/office/drawing/2014/main" id="{51A08F43-307C-B8BE-F752-577EB19756AA}"/>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8" name="Rectangle 7">
              <a:extLst>
                <a:ext uri="{FF2B5EF4-FFF2-40B4-BE49-F238E27FC236}">
                  <a16:creationId xmlns:a16="http://schemas.microsoft.com/office/drawing/2014/main" id="{304767BD-07ED-57CE-6A45-CFA8EC964D18}"/>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ZA" sz="1800" b="0" i="0" u="none" strike="noStrike" dirty="0">
                  <a:solidFill>
                    <a:schemeClr val="accent6">
                      <a:lumMod val="50000"/>
                    </a:schemeClr>
                  </a:solidFill>
                  <a:effectLst/>
                  <a:latin typeface="Arial" panose="020B0604020202020204" pitchFamily="34" charset="0"/>
                </a:rPr>
                <a:t>If you wear something white…</a:t>
              </a:r>
              <a:endParaRPr lang="en-ZA" sz="3200" b="0" dirty="0">
                <a:solidFill>
                  <a:schemeClr val="accent6">
                    <a:lumMod val="50000"/>
                  </a:schemeClr>
                </a:solidFill>
                <a:effectLst/>
                <a:latin typeface="Roboto" panose="02000000000000000000" pitchFamily="2" charset="0"/>
                <a:ea typeface="Roboto" panose="02000000000000000000" pitchFamily="2" charset="0"/>
              </a:endParaRPr>
            </a:p>
          </p:txBody>
        </p:sp>
      </p:grpSp>
      <p:grpSp>
        <p:nvGrpSpPr>
          <p:cNvPr id="9" name="Group 8">
            <a:extLst>
              <a:ext uri="{FF2B5EF4-FFF2-40B4-BE49-F238E27FC236}">
                <a16:creationId xmlns:a16="http://schemas.microsoft.com/office/drawing/2014/main" id="{088D4CD7-66E0-A04C-82C6-1A3D9D41D9B5}"/>
              </a:ext>
            </a:extLst>
          </p:cNvPr>
          <p:cNvGrpSpPr/>
          <p:nvPr/>
        </p:nvGrpSpPr>
        <p:grpSpPr>
          <a:xfrm>
            <a:off x="574158" y="2479110"/>
            <a:ext cx="4557738" cy="601507"/>
            <a:chOff x="574158" y="648586"/>
            <a:chExt cx="7942521" cy="949841"/>
          </a:xfrm>
        </p:grpSpPr>
        <p:sp>
          <p:nvSpPr>
            <p:cNvPr id="10" name="Rectangle 9">
              <a:extLst>
                <a:ext uri="{FF2B5EF4-FFF2-40B4-BE49-F238E27FC236}">
                  <a16:creationId xmlns:a16="http://schemas.microsoft.com/office/drawing/2014/main" id="{7C5F901F-A810-FEA2-A5C5-498A7280F1ED}"/>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1" name="Rectangle 10">
              <a:extLst>
                <a:ext uri="{FF2B5EF4-FFF2-40B4-BE49-F238E27FC236}">
                  <a16:creationId xmlns:a16="http://schemas.microsoft.com/office/drawing/2014/main" id="{31704944-2655-71CC-D108-EFD11A821BB2}"/>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0" i="0" u="none" strike="noStrike" dirty="0">
                  <a:solidFill>
                    <a:schemeClr val="accent6">
                      <a:lumMod val="50000"/>
                    </a:schemeClr>
                  </a:solidFill>
                  <a:effectLst/>
                  <a:latin typeface="Arial" panose="020B0604020202020204" pitchFamily="34" charset="0"/>
                </a:rPr>
                <a:t>If you wash your car today…</a:t>
              </a:r>
              <a:endParaRPr lang="en-ZA" sz="3200" b="0" dirty="0">
                <a:solidFill>
                  <a:schemeClr val="accent6">
                    <a:lumMod val="50000"/>
                  </a:schemeClr>
                </a:solidFill>
                <a:effectLst/>
              </a:endParaRPr>
            </a:p>
          </p:txBody>
        </p:sp>
      </p:grpSp>
      <p:grpSp>
        <p:nvGrpSpPr>
          <p:cNvPr id="12" name="Group 11">
            <a:extLst>
              <a:ext uri="{FF2B5EF4-FFF2-40B4-BE49-F238E27FC236}">
                <a16:creationId xmlns:a16="http://schemas.microsoft.com/office/drawing/2014/main" id="{17D7A301-06D3-1EBA-F19D-B4FB4D844449}"/>
              </a:ext>
            </a:extLst>
          </p:cNvPr>
          <p:cNvGrpSpPr/>
          <p:nvPr/>
        </p:nvGrpSpPr>
        <p:grpSpPr>
          <a:xfrm>
            <a:off x="565333" y="3173030"/>
            <a:ext cx="4557738" cy="545397"/>
            <a:chOff x="574158" y="648586"/>
            <a:chExt cx="7942521" cy="949841"/>
          </a:xfrm>
        </p:grpSpPr>
        <p:sp>
          <p:nvSpPr>
            <p:cNvPr id="13" name="Rectangle 12">
              <a:extLst>
                <a:ext uri="{FF2B5EF4-FFF2-40B4-BE49-F238E27FC236}">
                  <a16:creationId xmlns:a16="http://schemas.microsoft.com/office/drawing/2014/main" id="{FAD442C5-3A7A-7FEE-01A4-104C5E526C40}"/>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4" name="Rectangle 13">
              <a:extLst>
                <a:ext uri="{FF2B5EF4-FFF2-40B4-BE49-F238E27FC236}">
                  <a16:creationId xmlns:a16="http://schemas.microsoft.com/office/drawing/2014/main" id="{5EE9EC92-16EE-8E46-333E-F520DE35A8A9}"/>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0" i="0" u="none" strike="noStrike" dirty="0">
                  <a:solidFill>
                    <a:schemeClr val="accent6">
                      <a:lumMod val="50000"/>
                    </a:schemeClr>
                  </a:solidFill>
                  <a:effectLst/>
                  <a:latin typeface="Arial" panose="020B0604020202020204" pitchFamily="34" charset="0"/>
                </a:rPr>
                <a:t>If you lose a lottery ticket…</a:t>
              </a:r>
              <a:endParaRPr lang="en-ZA" sz="3200" b="0" dirty="0">
                <a:solidFill>
                  <a:schemeClr val="accent6">
                    <a:lumMod val="50000"/>
                  </a:schemeClr>
                </a:solidFill>
                <a:effectLst/>
              </a:endParaRPr>
            </a:p>
          </p:txBody>
        </p:sp>
      </p:grpSp>
      <p:grpSp>
        <p:nvGrpSpPr>
          <p:cNvPr id="15" name="Group 14">
            <a:extLst>
              <a:ext uri="{FF2B5EF4-FFF2-40B4-BE49-F238E27FC236}">
                <a16:creationId xmlns:a16="http://schemas.microsoft.com/office/drawing/2014/main" id="{C0D25CDA-5146-924A-E7C1-B4C5BE707837}"/>
              </a:ext>
            </a:extLst>
          </p:cNvPr>
          <p:cNvGrpSpPr/>
          <p:nvPr/>
        </p:nvGrpSpPr>
        <p:grpSpPr>
          <a:xfrm>
            <a:off x="565333" y="3802552"/>
            <a:ext cx="4557738" cy="601507"/>
            <a:chOff x="574158" y="648586"/>
            <a:chExt cx="7942521" cy="949841"/>
          </a:xfrm>
        </p:grpSpPr>
        <p:sp>
          <p:nvSpPr>
            <p:cNvPr id="16" name="Rectangle 15">
              <a:extLst>
                <a:ext uri="{FF2B5EF4-FFF2-40B4-BE49-F238E27FC236}">
                  <a16:creationId xmlns:a16="http://schemas.microsoft.com/office/drawing/2014/main" id="{86A20DB8-9EF1-3F76-F625-4230321F397C}"/>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17" name="Rectangle 16">
              <a:extLst>
                <a:ext uri="{FF2B5EF4-FFF2-40B4-BE49-F238E27FC236}">
                  <a16:creationId xmlns:a16="http://schemas.microsoft.com/office/drawing/2014/main" id="{831C4D3C-B8FE-5EA9-ED52-17E487D1C405}"/>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0" i="0" u="none" strike="noStrike" dirty="0">
                  <a:solidFill>
                    <a:schemeClr val="accent6">
                      <a:lumMod val="50000"/>
                    </a:schemeClr>
                  </a:solidFill>
                  <a:effectLst/>
                  <a:latin typeface="Arial" panose="020B0604020202020204" pitchFamily="34" charset="0"/>
                </a:rPr>
                <a:t>If you are in a hurry…</a:t>
              </a:r>
              <a:endParaRPr lang="en-ZA" sz="3200" b="0" dirty="0">
                <a:solidFill>
                  <a:schemeClr val="accent6">
                    <a:lumMod val="50000"/>
                  </a:schemeClr>
                </a:solidFill>
                <a:effectLst/>
              </a:endParaRPr>
            </a:p>
          </p:txBody>
        </p:sp>
      </p:grpSp>
      <p:grpSp>
        <p:nvGrpSpPr>
          <p:cNvPr id="18" name="Group 17">
            <a:extLst>
              <a:ext uri="{FF2B5EF4-FFF2-40B4-BE49-F238E27FC236}">
                <a16:creationId xmlns:a16="http://schemas.microsoft.com/office/drawing/2014/main" id="{69599CFD-E4C6-3426-3031-26D8671BA219}"/>
              </a:ext>
            </a:extLst>
          </p:cNvPr>
          <p:cNvGrpSpPr/>
          <p:nvPr/>
        </p:nvGrpSpPr>
        <p:grpSpPr>
          <a:xfrm>
            <a:off x="565333" y="4500158"/>
            <a:ext cx="4557738" cy="774374"/>
            <a:chOff x="574158" y="648586"/>
            <a:chExt cx="7942521" cy="949841"/>
          </a:xfrm>
        </p:grpSpPr>
        <p:sp>
          <p:nvSpPr>
            <p:cNvPr id="19" name="Rectangle 18">
              <a:extLst>
                <a:ext uri="{FF2B5EF4-FFF2-40B4-BE49-F238E27FC236}">
                  <a16:creationId xmlns:a16="http://schemas.microsoft.com/office/drawing/2014/main" id="{D62459CC-154A-EF44-7C66-979751AF6DA1}"/>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0" name="Rectangle 19">
              <a:extLst>
                <a:ext uri="{FF2B5EF4-FFF2-40B4-BE49-F238E27FC236}">
                  <a16:creationId xmlns:a16="http://schemas.microsoft.com/office/drawing/2014/main" id="{4FBEF399-DE87-866A-A4AE-F5C63D7EC531}"/>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0" i="0" u="none" strike="noStrike" dirty="0">
                  <a:solidFill>
                    <a:schemeClr val="accent6">
                      <a:lumMod val="50000"/>
                    </a:schemeClr>
                  </a:solidFill>
                  <a:effectLst/>
                  <a:latin typeface="Arial" panose="020B0604020202020204" pitchFamily="34" charset="0"/>
                </a:rPr>
                <a:t>If you are in the supermarket and change lines…</a:t>
              </a:r>
              <a:endParaRPr lang="en-ZA" sz="3200" b="0" dirty="0">
                <a:solidFill>
                  <a:schemeClr val="accent6">
                    <a:lumMod val="50000"/>
                  </a:schemeClr>
                </a:solidFill>
                <a:effectLst/>
              </a:endParaRPr>
            </a:p>
          </p:txBody>
        </p:sp>
      </p:grpSp>
      <p:grpSp>
        <p:nvGrpSpPr>
          <p:cNvPr id="21" name="Group 20">
            <a:extLst>
              <a:ext uri="{FF2B5EF4-FFF2-40B4-BE49-F238E27FC236}">
                <a16:creationId xmlns:a16="http://schemas.microsoft.com/office/drawing/2014/main" id="{E6098F68-C1EC-4363-C87A-FFB5E5C8D40E}"/>
              </a:ext>
            </a:extLst>
          </p:cNvPr>
          <p:cNvGrpSpPr/>
          <p:nvPr/>
        </p:nvGrpSpPr>
        <p:grpSpPr>
          <a:xfrm>
            <a:off x="537498" y="5379557"/>
            <a:ext cx="4557738" cy="774102"/>
            <a:chOff x="574158" y="648586"/>
            <a:chExt cx="7942521" cy="949841"/>
          </a:xfrm>
        </p:grpSpPr>
        <p:sp>
          <p:nvSpPr>
            <p:cNvPr id="22" name="Rectangle 21">
              <a:extLst>
                <a:ext uri="{FF2B5EF4-FFF2-40B4-BE49-F238E27FC236}">
                  <a16:creationId xmlns:a16="http://schemas.microsoft.com/office/drawing/2014/main" id="{6DFB0ED4-C739-7E93-F5FC-792720C55F17}"/>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b="1">
                <a:solidFill>
                  <a:schemeClr val="accent6">
                    <a:lumMod val="50000"/>
                  </a:schemeClr>
                </a:solidFill>
                <a:latin typeface="Roboto" panose="02000000000000000000" pitchFamily="2" charset="0"/>
                <a:ea typeface="Roboto" panose="02000000000000000000" pitchFamily="2" charset="0"/>
              </a:endParaRPr>
            </a:p>
          </p:txBody>
        </p:sp>
        <p:sp>
          <p:nvSpPr>
            <p:cNvPr id="23" name="Rectangle 22">
              <a:extLst>
                <a:ext uri="{FF2B5EF4-FFF2-40B4-BE49-F238E27FC236}">
                  <a16:creationId xmlns:a16="http://schemas.microsoft.com/office/drawing/2014/main" id="{A6AE95ED-C73C-20EC-FE02-7B6D4FA74E00}"/>
                </a:ext>
              </a:extLst>
            </p:cNvPr>
            <p:cNvSpPr/>
            <p:nvPr/>
          </p:nvSpPr>
          <p:spPr>
            <a:xfrm>
              <a:off x="637953" y="648586"/>
              <a:ext cx="7878726" cy="861237"/>
            </a:xfrm>
            <a:prstGeom prst="rect">
              <a:avLst/>
            </a:prstGeom>
            <a:solidFill>
              <a:schemeClr val="accent5">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spcAft>
                  <a:spcPts val="1200"/>
                </a:spcAft>
              </a:pPr>
              <a:r>
                <a:rPr lang="en-ZA" sz="1800" b="0" i="0" u="none" strike="noStrike" dirty="0">
                  <a:solidFill>
                    <a:schemeClr val="accent6">
                      <a:lumMod val="50000"/>
                    </a:schemeClr>
                  </a:solidFill>
                  <a:effectLst/>
                  <a:latin typeface="Arial" panose="020B0604020202020204" pitchFamily="34" charset="0"/>
                </a:rPr>
                <a:t>If you find something you really like…</a:t>
              </a:r>
              <a:endParaRPr lang="en-ZA" sz="3200" b="0" dirty="0">
                <a:solidFill>
                  <a:schemeClr val="accent6">
                    <a:lumMod val="50000"/>
                  </a:schemeClr>
                </a:solidFill>
                <a:effectLst/>
              </a:endParaRPr>
            </a:p>
          </p:txBody>
        </p:sp>
      </p:grpSp>
    </p:spTree>
    <p:extLst>
      <p:ext uri="{BB962C8B-B14F-4D97-AF65-F5344CB8AC3E}">
        <p14:creationId xmlns:p14="http://schemas.microsoft.com/office/powerpoint/2010/main" val="198447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par>
                                <p:cTn id="9" presetID="1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up)">
                                      <p:cBhvr>
                                        <p:cTn id="12" dur="500"/>
                                        <p:tgtEl>
                                          <p:spTgt spid="9"/>
                                        </p:tgtEl>
                                      </p:cBhvr>
                                    </p:animEffect>
                                  </p:childTnLst>
                                </p:cTn>
                              </p:par>
                              <p:par>
                                <p:cTn id="13" presetID="1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p:tgtEl>
                                          <p:spTgt spid="12"/>
                                        </p:tgtEl>
                                        <p:attrNameLst>
                                          <p:attrName>ppt_y</p:attrName>
                                        </p:attrNameLst>
                                      </p:cBhvr>
                                      <p:tavLst>
                                        <p:tav tm="0">
                                          <p:val>
                                            <p:strVal val="#ppt_y+#ppt_h*1.125000"/>
                                          </p:val>
                                        </p:tav>
                                        <p:tav tm="100000">
                                          <p:val>
                                            <p:strVal val="#ppt_y"/>
                                          </p:val>
                                        </p:tav>
                                      </p:tavLst>
                                    </p:anim>
                                    <p:animEffect transition="in" filter="wipe(up)">
                                      <p:cBhvr>
                                        <p:cTn id="16" dur="500"/>
                                        <p:tgtEl>
                                          <p:spTgt spid="12"/>
                                        </p:tgtEl>
                                      </p:cBhvr>
                                    </p:animEffect>
                                  </p:childTnLst>
                                </p:cTn>
                              </p:par>
                              <p:par>
                                <p:cTn id="17" presetID="12" presetClass="entr" presetSubtype="4"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ppt_y</p:attrName>
                                        </p:attrNameLst>
                                      </p:cBhvr>
                                      <p:tavLst>
                                        <p:tav tm="0">
                                          <p:val>
                                            <p:strVal val="#ppt_y+#ppt_h*1.125000"/>
                                          </p:val>
                                        </p:tav>
                                        <p:tav tm="100000">
                                          <p:val>
                                            <p:strVal val="#ppt_y"/>
                                          </p:val>
                                        </p:tav>
                                      </p:tavLst>
                                    </p:anim>
                                    <p:animEffect transition="in" filter="wipe(up)">
                                      <p:cBhvr>
                                        <p:cTn id="20" dur="500"/>
                                        <p:tgtEl>
                                          <p:spTgt spid="15"/>
                                        </p:tgtEl>
                                      </p:cBhvr>
                                    </p:animEffect>
                                  </p:childTnLst>
                                </p:cTn>
                              </p:par>
                              <p:par>
                                <p:cTn id="21" presetID="12" presetClass="entr" presetSubtype="4"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p:tgtEl>
                                          <p:spTgt spid="18"/>
                                        </p:tgtEl>
                                        <p:attrNameLst>
                                          <p:attrName>ppt_y</p:attrName>
                                        </p:attrNameLst>
                                      </p:cBhvr>
                                      <p:tavLst>
                                        <p:tav tm="0">
                                          <p:val>
                                            <p:strVal val="#ppt_y+#ppt_h*1.125000"/>
                                          </p:val>
                                        </p:tav>
                                        <p:tav tm="100000">
                                          <p:val>
                                            <p:strVal val="#ppt_y"/>
                                          </p:val>
                                        </p:tav>
                                      </p:tavLst>
                                    </p:anim>
                                    <p:animEffect transition="in" filter="wipe(up)">
                                      <p:cBhvr>
                                        <p:cTn id="24" dur="500"/>
                                        <p:tgtEl>
                                          <p:spTgt spid="18"/>
                                        </p:tgtEl>
                                      </p:cBhvr>
                                    </p:animEffect>
                                  </p:childTnLst>
                                </p:cTn>
                              </p:par>
                              <p:par>
                                <p:cTn id="25" presetID="12" presetClass="entr" presetSubtype="4"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p:tgtEl>
                                          <p:spTgt spid="21"/>
                                        </p:tgtEl>
                                        <p:attrNameLst>
                                          <p:attrName>ppt_y</p:attrName>
                                        </p:attrNameLst>
                                      </p:cBhvr>
                                      <p:tavLst>
                                        <p:tav tm="0">
                                          <p:val>
                                            <p:strVal val="#ppt_y+#ppt_h*1.125000"/>
                                          </p:val>
                                        </p:tav>
                                        <p:tav tm="100000">
                                          <p:val>
                                            <p:strVal val="#ppt_y"/>
                                          </p:val>
                                        </p:tav>
                                      </p:tavLst>
                                    </p:anim>
                                    <p:animEffect transition="in" filter="wipe(up)">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p:tgtEl>
                                          <p:spTgt spid="24"/>
                                        </p:tgtEl>
                                        <p:attrNameLst>
                                          <p:attrName>ppt_y</p:attrName>
                                        </p:attrNameLst>
                                      </p:cBhvr>
                                      <p:tavLst>
                                        <p:tav tm="0">
                                          <p:val>
                                            <p:strVal val="#ppt_y+#ppt_h*1.125000"/>
                                          </p:val>
                                        </p:tav>
                                        <p:tav tm="100000">
                                          <p:val>
                                            <p:strVal val="#ppt_y"/>
                                          </p:val>
                                        </p:tav>
                                      </p:tavLst>
                                    </p:anim>
                                    <p:animEffect transition="in" filter="wipe(up)">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p:tgtEl>
                                          <p:spTgt spid="27"/>
                                        </p:tgtEl>
                                        <p:attrNameLst>
                                          <p:attrName>ppt_y</p:attrName>
                                        </p:attrNameLst>
                                      </p:cBhvr>
                                      <p:tavLst>
                                        <p:tav tm="0">
                                          <p:val>
                                            <p:strVal val="#ppt_y+#ppt_h*1.125000"/>
                                          </p:val>
                                        </p:tav>
                                        <p:tav tm="100000">
                                          <p:val>
                                            <p:strVal val="#ppt_y"/>
                                          </p:val>
                                        </p:tav>
                                      </p:tavLst>
                                    </p:anim>
                                    <p:animEffect transition="in" filter="wipe(up)">
                                      <p:cBhvr>
                                        <p:cTn id="40" dur="500"/>
                                        <p:tgtEl>
                                          <p:spTgt spid="27"/>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nodeType="click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p:tgtEl>
                                          <p:spTgt spid="30"/>
                                        </p:tgtEl>
                                        <p:attrNameLst>
                                          <p:attrName>ppt_y</p:attrName>
                                        </p:attrNameLst>
                                      </p:cBhvr>
                                      <p:tavLst>
                                        <p:tav tm="0">
                                          <p:val>
                                            <p:strVal val="#ppt_y+#ppt_h*1.125000"/>
                                          </p:val>
                                        </p:tav>
                                        <p:tav tm="100000">
                                          <p:val>
                                            <p:strVal val="#ppt_y"/>
                                          </p:val>
                                        </p:tav>
                                      </p:tavLst>
                                    </p:anim>
                                    <p:animEffect transition="in" filter="wipe(up)">
                                      <p:cBhvr>
                                        <p:cTn id="46" dur="500"/>
                                        <p:tgtEl>
                                          <p:spTgt spid="30"/>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nodeType="click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p:tgtEl>
                                          <p:spTgt spid="33"/>
                                        </p:tgtEl>
                                        <p:attrNameLst>
                                          <p:attrName>ppt_y</p:attrName>
                                        </p:attrNameLst>
                                      </p:cBhvr>
                                      <p:tavLst>
                                        <p:tav tm="0">
                                          <p:val>
                                            <p:strVal val="#ppt_y+#ppt_h*1.125000"/>
                                          </p:val>
                                        </p:tav>
                                        <p:tav tm="100000">
                                          <p:val>
                                            <p:strVal val="#ppt_y"/>
                                          </p:val>
                                        </p:tav>
                                      </p:tavLst>
                                    </p:anim>
                                    <p:animEffect transition="in" filter="wipe(up)">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p:tgtEl>
                                          <p:spTgt spid="36"/>
                                        </p:tgtEl>
                                        <p:attrNameLst>
                                          <p:attrName>ppt_y</p:attrName>
                                        </p:attrNameLst>
                                      </p:cBhvr>
                                      <p:tavLst>
                                        <p:tav tm="0">
                                          <p:val>
                                            <p:strVal val="#ppt_y+#ppt_h*1.125000"/>
                                          </p:val>
                                        </p:tav>
                                        <p:tav tm="100000">
                                          <p:val>
                                            <p:strVal val="#ppt_y"/>
                                          </p:val>
                                        </p:tav>
                                      </p:tavLst>
                                    </p:anim>
                                    <p:animEffect transition="in" filter="wipe(up)">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4" fill="hold" nodeType="click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additive="base">
                                        <p:cTn id="63" dur="500"/>
                                        <p:tgtEl>
                                          <p:spTgt spid="39"/>
                                        </p:tgtEl>
                                        <p:attrNameLst>
                                          <p:attrName>ppt_y</p:attrName>
                                        </p:attrNameLst>
                                      </p:cBhvr>
                                      <p:tavLst>
                                        <p:tav tm="0">
                                          <p:val>
                                            <p:strVal val="#ppt_y+#ppt_h*1.125000"/>
                                          </p:val>
                                        </p:tav>
                                        <p:tav tm="100000">
                                          <p:val>
                                            <p:strVal val="#ppt_y"/>
                                          </p:val>
                                        </p:tav>
                                      </p:tavLst>
                                    </p:anim>
                                    <p:animEffect transition="in" filter="wipe(up)">
                                      <p:cBhvr>
                                        <p:cTn id="6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2B33AAD-9B42-ECBE-718E-FF6D38C9B38D}"/>
              </a:ext>
            </a:extLst>
          </p:cNvPr>
          <p:cNvGrpSpPr/>
          <p:nvPr/>
        </p:nvGrpSpPr>
        <p:grpSpPr>
          <a:xfrm>
            <a:off x="574158" y="648586"/>
            <a:ext cx="7942521" cy="949841"/>
            <a:chOff x="574158" y="648586"/>
            <a:chExt cx="7942521" cy="949841"/>
          </a:xfrm>
        </p:grpSpPr>
        <p:sp>
          <p:nvSpPr>
            <p:cNvPr id="4" name="Rectangle 3">
              <a:extLst>
                <a:ext uri="{FF2B5EF4-FFF2-40B4-BE49-F238E27FC236}">
                  <a16:creationId xmlns:a16="http://schemas.microsoft.com/office/drawing/2014/main" id="{B9ABA3F7-1706-5791-5A60-58E210E4158D}"/>
                </a:ext>
              </a:extLst>
            </p:cNvPr>
            <p:cNvSpPr/>
            <p:nvPr/>
          </p:nvSpPr>
          <p:spPr>
            <a:xfrm>
              <a:off x="574158" y="737190"/>
              <a:ext cx="7878726" cy="8612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3C880C04-64C2-CE96-4249-EFA9A292E8A2}"/>
                </a:ext>
              </a:extLst>
            </p:cNvPr>
            <p:cNvSpPr/>
            <p:nvPr/>
          </p:nvSpPr>
          <p:spPr>
            <a:xfrm>
              <a:off x="637953" y="648586"/>
              <a:ext cx="7878726" cy="861237"/>
            </a:xfrm>
            <a:prstGeom prst="rect">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ZA" sz="3200" b="1" i="0" u="none" strike="noStrike" dirty="0">
                  <a:solidFill>
                    <a:srgbClr val="000000"/>
                  </a:solidFill>
                  <a:effectLst/>
                  <a:latin typeface="Roboto" panose="02000000000000000000" pitchFamily="2" charset="0"/>
                  <a:ea typeface="Roboto" panose="02000000000000000000" pitchFamily="2" charset="0"/>
                </a:rPr>
                <a:t>Wrap Up!</a:t>
              </a:r>
              <a:endParaRPr lang="en-ZA" sz="3200" b="1" dirty="0">
                <a:effectLst/>
                <a:latin typeface="Roboto" panose="02000000000000000000" pitchFamily="2" charset="0"/>
                <a:ea typeface="Roboto" panose="02000000000000000000" pitchFamily="2" charset="0"/>
              </a:endParaRPr>
            </a:p>
          </p:txBody>
        </p:sp>
      </p:grpSp>
      <p:sp>
        <p:nvSpPr>
          <p:cNvPr id="6" name="TextBox 5">
            <a:extLst>
              <a:ext uri="{FF2B5EF4-FFF2-40B4-BE49-F238E27FC236}">
                <a16:creationId xmlns:a16="http://schemas.microsoft.com/office/drawing/2014/main" id="{9BB14A77-3F15-BD72-59C6-BB6272550325}"/>
              </a:ext>
            </a:extLst>
          </p:cNvPr>
          <p:cNvSpPr txBox="1"/>
          <p:nvPr/>
        </p:nvSpPr>
        <p:spPr>
          <a:xfrm>
            <a:off x="637953" y="1844136"/>
            <a:ext cx="7814931" cy="369332"/>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We use the </a:t>
            </a:r>
            <a:r>
              <a:rPr lang="en-ZA" b="1" dirty="0">
                <a:solidFill>
                  <a:schemeClr val="accent6">
                    <a:lumMod val="50000"/>
                  </a:schemeClr>
                </a:solidFill>
                <a:latin typeface="Roboto" panose="02000000000000000000" pitchFamily="2" charset="0"/>
                <a:ea typeface="Roboto" panose="02000000000000000000" pitchFamily="2" charset="0"/>
              </a:rPr>
              <a:t>zero</a:t>
            </a:r>
            <a:r>
              <a:rPr lang="en-ZA" dirty="0">
                <a:solidFill>
                  <a:schemeClr val="accent6">
                    <a:lumMod val="50000"/>
                  </a:schemeClr>
                </a:solidFill>
                <a:latin typeface="Roboto" panose="02000000000000000000" pitchFamily="2" charset="0"/>
                <a:ea typeface="Roboto" panose="02000000000000000000" pitchFamily="2" charset="0"/>
              </a:rPr>
              <a:t> conditional for facts and things that are always true.</a:t>
            </a:r>
          </a:p>
        </p:txBody>
      </p:sp>
      <p:sp>
        <p:nvSpPr>
          <p:cNvPr id="8" name="TextBox 7">
            <a:extLst>
              <a:ext uri="{FF2B5EF4-FFF2-40B4-BE49-F238E27FC236}">
                <a16:creationId xmlns:a16="http://schemas.microsoft.com/office/drawing/2014/main" id="{4F50FE34-1713-D23E-45D8-7F179C9E2F93}"/>
              </a:ext>
            </a:extLst>
          </p:cNvPr>
          <p:cNvSpPr txBox="1"/>
          <p:nvPr/>
        </p:nvSpPr>
        <p:spPr>
          <a:xfrm>
            <a:off x="1033153" y="2618827"/>
            <a:ext cx="7042068" cy="461665"/>
          </a:xfrm>
          <a:prstGeom prst="rect">
            <a:avLst/>
          </a:prstGeom>
          <a:noFill/>
        </p:spPr>
        <p:txBody>
          <a:bodyPr wrap="square">
            <a:spAutoFit/>
          </a:bodyPr>
          <a:lstStyle/>
          <a:p>
            <a:pPr algn="ctr" rtl="0"/>
            <a:r>
              <a:rPr lang="en-ZA" sz="2400" b="0" i="0" u="none" strike="noStrike" dirty="0">
                <a:solidFill>
                  <a:schemeClr val="accent6">
                    <a:lumMod val="50000"/>
                  </a:schemeClr>
                </a:solidFill>
                <a:effectLst/>
                <a:latin typeface="Roboto" panose="02000000000000000000" pitchFamily="2" charset="0"/>
                <a:ea typeface="Roboto" panose="02000000000000000000" pitchFamily="2" charset="0"/>
              </a:rPr>
              <a:t>If/When + </a:t>
            </a:r>
            <a:r>
              <a:rPr lang="en-ZA" sz="2400" b="1" i="0" u="none" strike="noStrike" dirty="0">
                <a:solidFill>
                  <a:schemeClr val="accent6">
                    <a:lumMod val="50000"/>
                  </a:schemeClr>
                </a:solidFill>
                <a:effectLst/>
                <a:latin typeface="Roboto" panose="02000000000000000000" pitchFamily="2" charset="0"/>
                <a:ea typeface="Roboto" panose="02000000000000000000" pitchFamily="2" charset="0"/>
              </a:rPr>
              <a:t>Present Simple</a:t>
            </a:r>
            <a:r>
              <a:rPr lang="en-ZA" sz="2400" b="0" i="0" u="none" strike="noStrike" dirty="0">
                <a:solidFill>
                  <a:schemeClr val="accent6">
                    <a:lumMod val="50000"/>
                  </a:schemeClr>
                </a:solidFill>
                <a:effectLst/>
                <a:latin typeface="Roboto" panose="02000000000000000000" pitchFamily="2" charset="0"/>
                <a:ea typeface="Roboto" panose="02000000000000000000" pitchFamily="2" charset="0"/>
              </a:rPr>
              <a:t> + Present Simple</a:t>
            </a:r>
            <a:endParaRPr lang="en-ZA" sz="2400" b="0" dirty="0">
              <a:solidFill>
                <a:schemeClr val="accent6">
                  <a:lumMod val="50000"/>
                </a:schemeClr>
              </a:solidFill>
              <a:effectLst/>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EC56BCE8-89BC-8608-5AEC-199D712F8EFF}"/>
              </a:ext>
            </a:extLst>
          </p:cNvPr>
          <p:cNvSpPr txBox="1"/>
          <p:nvPr/>
        </p:nvSpPr>
        <p:spPr>
          <a:xfrm>
            <a:off x="1050966" y="3923046"/>
            <a:ext cx="7042068" cy="830997"/>
          </a:xfrm>
          <a:prstGeom prst="rect">
            <a:avLst/>
          </a:prstGeom>
          <a:noFill/>
        </p:spPr>
        <p:txBody>
          <a:bodyPr wrap="square">
            <a:spAutoFit/>
          </a:bodyPr>
          <a:lstStyle/>
          <a:p>
            <a:pPr algn="ctr"/>
            <a:r>
              <a:rPr lang="en-ZA" sz="2400" dirty="0">
                <a:solidFill>
                  <a:schemeClr val="accent6">
                    <a:lumMod val="50000"/>
                  </a:schemeClr>
                </a:solidFill>
                <a:latin typeface="Roboto" panose="02000000000000000000" pitchFamily="2" charset="0"/>
                <a:ea typeface="Roboto" panose="02000000000000000000" pitchFamily="2" charset="0"/>
              </a:rPr>
              <a:t>We use the first conditional for situations that are </a:t>
            </a:r>
            <a:r>
              <a:rPr lang="en-ZA" sz="2400" b="1" dirty="0">
                <a:solidFill>
                  <a:schemeClr val="accent6">
                    <a:lumMod val="50000"/>
                  </a:schemeClr>
                </a:solidFill>
                <a:latin typeface="Roboto" panose="02000000000000000000" pitchFamily="2" charset="0"/>
                <a:ea typeface="Roboto" panose="02000000000000000000" pitchFamily="2" charset="0"/>
              </a:rPr>
              <a:t>possible</a:t>
            </a:r>
            <a:r>
              <a:rPr lang="en-ZA" sz="2400" dirty="0">
                <a:solidFill>
                  <a:schemeClr val="accent6">
                    <a:lumMod val="50000"/>
                  </a:schemeClr>
                </a:solidFill>
                <a:latin typeface="Roboto" panose="02000000000000000000" pitchFamily="2" charset="0"/>
                <a:ea typeface="Roboto" panose="02000000000000000000" pitchFamily="2" charset="0"/>
              </a:rPr>
              <a:t> to happen in the present or the future.</a:t>
            </a:r>
          </a:p>
        </p:txBody>
      </p:sp>
      <p:sp>
        <p:nvSpPr>
          <p:cNvPr id="11" name="TextBox 10">
            <a:extLst>
              <a:ext uri="{FF2B5EF4-FFF2-40B4-BE49-F238E27FC236}">
                <a16:creationId xmlns:a16="http://schemas.microsoft.com/office/drawing/2014/main" id="{9DB38711-AAEC-DA7F-2E6B-F14321B13BC1}"/>
              </a:ext>
            </a:extLst>
          </p:cNvPr>
          <p:cNvSpPr txBox="1"/>
          <p:nvPr/>
        </p:nvSpPr>
        <p:spPr>
          <a:xfrm>
            <a:off x="574157" y="5457688"/>
            <a:ext cx="7814931" cy="369332"/>
          </a:xfrm>
          <a:prstGeom prst="rect">
            <a:avLst/>
          </a:prstGeom>
          <a:noFill/>
        </p:spPr>
        <p:txBody>
          <a:bodyPr wrap="square">
            <a:spAutoFit/>
          </a:bodyPr>
          <a:lstStyle/>
          <a:p>
            <a:pPr algn="ctr"/>
            <a:r>
              <a:rPr lang="en-ZA" dirty="0">
                <a:solidFill>
                  <a:schemeClr val="accent6">
                    <a:lumMod val="50000"/>
                  </a:schemeClr>
                </a:solidFill>
                <a:latin typeface="Roboto" panose="02000000000000000000" pitchFamily="2" charset="0"/>
                <a:ea typeface="Roboto" panose="02000000000000000000" pitchFamily="2" charset="0"/>
              </a:rPr>
              <a:t>If + Present Simple + </a:t>
            </a:r>
            <a:r>
              <a:rPr lang="en-ZA" b="1" dirty="0">
                <a:solidFill>
                  <a:schemeClr val="accent6">
                    <a:lumMod val="50000"/>
                  </a:schemeClr>
                </a:solidFill>
                <a:latin typeface="Roboto" panose="02000000000000000000" pitchFamily="2" charset="0"/>
                <a:ea typeface="Roboto" panose="02000000000000000000" pitchFamily="2" charset="0"/>
              </a:rPr>
              <a:t>Future Will</a:t>
            </a:r>
            <a:endParaRPr lang="en-ZA" dirty="0">
              <a:solidFill>
                <a:schemeClr val="accent6">
                  <a:lumMod val="50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05388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8FFEDFF2-8C9E-81B4-A4EB-BE76FE44A4A6}"/>
              </a:ext>
            </a:extLst>
          </p:cNvPr>
          <p:cNvSpPr/>
          <p:nvPr/>
        </p:nvSpPr>
        <p:spPr>
          <a:xfrm>
            <a:off x="3135084" y="2268187"/>
            <a:ext cx="2802577" cy="2006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412365191"/>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633EC81E-8781-4AB8-9F25-77202D220E2E}" vid="{E0E88E7A-ECE8-40A5-8D96-7A2ADD862881}"/>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33EC81E-8781-4AB8-9F25-77202D220E2E}" vid="{8409332F-2F53-495D-80F9-934CFAA9074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Layouts</Template>
  <TotalTime>119</TotalTime>
  <Words>1229</Words>
  <Application>Microsoft Office PowerPoint</Application>
  <PresentationFormat>On-screen Show (4:3)</PresentationFormat>
  <Paragraphs>139</Paragraphs>
  <Slides>25</Slides>
  <Notes>0</Notes>
  <HiddenSlides>2</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Calibri</vt:lpstr>
      <vt:lpstr>Arial</vt:lpstr>
      <vt:lpstr>Twinkl</vt:lpstr>
      <vt:lpstr>Roboto</vt:lpstr>
      <vt:lpstr>Slide Layouts</vt:lpstr>
      <vt:lpstr>Disclaimers/Guidance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Salmaan Salie</dc:creator>
  <cp:lastModifiedBy>amal al ismaili</cp:lastModifiedBy>
  <cp:revision>3</cp:revision>
  <dcterms:created xsi:type="dcterms:W3CDTF">2024-11-05T07:56:03Z</dcterms:created>
  <dcterms:modified xsi:type="dcterms:W3CDTF">2025-11-16T05:30:44Z</dcterms:modified>
</cp:coreProperties>
</file>