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6" r:id="rId7"/>
    <p:sldId id="267" r:id="rId8"/>
  </p:sldIdLst>
  <p:sldSz cx="18288000" cy="10287000"/>
  <p:notesSz cx="6858000" cy="9144000"/>
  <p:embeddedFontLst>
    <p:embeddedFont>
      <p:font typeface="Agrandir Bold" panose="020B0604020202020204" charset="0"/>
      <p:regular r:id="rId9"/>
    </p:embeddedFont>
    <p:embeddedFont>
      <p:font typeface="Agrandir Medium" panose="020B0604020202020204" charset="0"/>
      <p:regular r:id="rId10"/>
    </p:embeddedFont>
    <p:embeddedFont>
      <p:font typeface="Agrandir Narrow" panose="020B0604020202020204" charset="0"/>
      <p:regular r:id="rId11"/>
    </p:embeddedFont>
    <p:embeddedFont>
      <p:font typeface="Agrandir Narrow Bold" panose="020B0604020202020204" charset="0"/>
      <p:regular r:id="rId12"/>
    </p:embeddedFont>
    <p:embeddedFont>
      <p:font typeface="Agrandir Narrow Bold Italics" panose="020B0604020202020204" charset="0"/>
      <p:regular r:id="rId13"/>
    </p:embeddedFont>
    <p:embeddedFont>
      <p:font typeface="Agrandir Narrow Italics" panose="020B0604020202020204" charset="0"/>
      <p:regular r:id="rId14"/>
    </p:embeddedFont>
    <p:embeddedFont>
      <p:font typeface="Agrandir Ultra-Bold" panose="020B0604020202020204" charset="0"/>
      <p:regular r:id="rId15"/>
    </p:embeddedFont>
    <p:embeddedFont>
      <p:font typeface="Dreaming Outloud San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098" y="705884"/>
            <a:ext cx="4919060" cy="11085205"/>
          </a:xfrm>
          <a:custGeom>
            <a:avLst/>
            <a:gdLst/>
            <a:ahLst/>
            <a:cxnLst/>
            <a:rect l="l" t="t" r="r" b="b"/>
            <a:pathLst>
              <a:path w="4919060" h="11085205">
                <a:moveTo>
                  <a:pt x="4919060" y="0"/>
                </a:moveTo>
                <a:lnTo>
                  <a:pt x="0" y="0"/>
                </a:lnTo>
                <a:lnTo>
                  <a:pt x="0" y="11085204"/>
                </a:lnTo>
                <a:lnTo>
                  <a:pt x="4919060" y="11085204"/>
                </a:lnTo>
                <a:lnTo>
                  <a:pt x="491906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257074" y="5641667"/>
            <a:ext cx="10002226" cy="832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12"/>
              </a:lnSpc>
              <a:spcBef>
                <a:spcPct val="0"/>
              </a:spcBef>
            </a:pPr>
            <a:r>
              <a:rPr lang="en-US" sz="4865">
                <a:solidFill>
                  <a:srgbClr val="EBF0E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And other expressions of conditions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57074" y="2930464"/>
            <a:ext cx="9567937" cy="3063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70"/>
              </a:lnSpc>
            </a:pPr>
            <a:r>
              <a:rPr lang="en-US" sz="11138" b="1">
                <a:solidFill>
                  <a:srgbClr val="FFC064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Conditional</a:t>
            </a:r>
          </a:p>
          <a:p>
            <a:pPr algn="l">
              <a:lnSpc>
                <a:spcPts val="10470"/>
              </a:lnSpc>
            </a:pPr>
            <a:r>
              <a:rPr lang="en-US" sz="11138" b="1">
                <a:solidFill>
                  <a:srgbClr val="FFC064"/>
                </a:solidFill>
                <a:latin typeface="Agrandir Ultra-Bold"/>
                <a:ea typeface="Agrandir Ultra-Bold"/>
                <a:cs typeface="Agrandir Ultra-Bold"/>
                <a:sym typeface="Agrandir Ultra-Bold"/>
              </a:rPr>
              <a:t>Sentences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4040" y="2860235"/>
            <a:ext cx="4803546" cy="7196324"/>
          </a:xfrm>
          <a:custGeom>
            <a:avLst/>
            <a:gdLst/>
            <a:ahLst/>
            <a:cxnLst/>
            <a:rect l="l" t="t" r="r" b="b"/>
            <a:pathLst>
              <a:path w="4803546" h="7196324">
                <a:moveTo>
                  <a:pt x="0" y="0"/>
                </a:moveTo>
                <a:lnTo>
                  <a:pt x="4803546" y="0"/>
                </a:lnTo>
                <a:lnTo>
                  <a:pt x="4803546" y="7196323"/>
                </a:lnTo>
                <a:lnTo>
                  <a:pt x="0" y="7196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72573" y="9700297"/>
            <a:ext cx="20033146" cy="790873"/>
            <a:chOff x="0" y="0"/>
            <a:chExt cx="5276220" cy="2082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76219" cy="208296"/>
            </a:xfrm>
            <a:custGeom>
              <a:avLst/>
              <a:gdLst/>
              <a:ahLst/>
              <a:cxnLst/>
              <a:rect l="l" t="t" r="r" b="b"/>
              <a:pathLst>
                <a:path w="5276219" h="208296">
                  <a:moveTo>
                    <a:pt x="0" y="0"/>
                  </a:moveTo>
                  <a:lnTo>
                    <a:pt x="5276219" y="0"/>
                  </a:lnTo>
                  <a:lnTo>
                    <a:pt x="5276219" y="208296"/>
                  </a:lnTo>
                  <a:lnTo>
                    <a:pt x="0" y="208296"/>
                  </a:lnTo>
                  <a:close/>
                </a:path>
              </a:pathLst>
            </a:custGeom>
            <a:solidFill>
              <a:srgbClr val="095D4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276220" cy="255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3265412" y="5114925"/>
            <a:ext cx="8229600" cy="0"/>
          </a:xfrm>
          <a:prstGeom prst="line">
            <a:avLst/>
          </a:prstGeom>
          <a:ln w="57150" cap="flat">
            <a:solidFill>
              <a:srgbClr val="095D4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8481663" y="5046345"/>
            <a:ext cx="9087800" cy="3985214"/>
            <a:chOff x="0" y="0"/>
            <a:chExt cx="2393495" cy="10496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93495" cy="1049604"/>
            </a:xfrm>
            <a:custGeom>
              <a:avLst/>
              <a:gdLst/>
              <a:ahLst/>
              <a:cxnLst/>
              <a:rect l="l" t="t" r="r" b="b"/>
              <a:pathLst>
                <a:path w="2393495" h="1049604">
                  <a:moveTo>
                    <a:pt x="0" y="0"/>
                  </a:moveTo>
                  <a:lnTo>
                    <a:pt x="2393495" y="0"/>
                  </a:lnTo>
                  <a:lnTo>
                    <a:pt x="2393495" y="1049604"/>
                  </a:lnTo>
                  <a:lnTo>
                    <a:pt x="0" y="1049604"/>
                  </a:lnTo>
                  <a:close/>
                </a:path>
              </a:pathLst>
            </a:custGeom>
            <a:solidFill>
              <a:srgbClr val="F8F8F8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93495" cy="1097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758372" y="5309021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I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eat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too much chocolate, I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feel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sick.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116093" y="1148417"/>
            <a:ext cx="9143207" cy="1286173"/>
            <a:chOff x="0" y="0"/>
            <a:chExt cx="2408087" cy="3387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08087" cy="338745"/>
            </a:xfrm>
            <a:custGeom>
              <a:avLst/>
              <a:gdLst/>
              <a:ahLst/>
              <a:cxnLst/>
              <a:rect l="l" t="t" r="r" b="b"/>
              <a:pathLst>
                <a:path w="2408087" h="338745">
                  <a:moveTo>
                    <a:pt x="0" y="0"/>
                  </a:moveTo>
                  <a:lnTo>
                    <a:pt x="2408087" y="0"/>
                  </a:lnTo>
                  <a:lnTo>
                    <a:pt x="2408087" y="338745"/>
                  </a:lnTo>
                  <a:lnTo>
                    <a:pt x="0" y="338745"/>
                  </a:lnTo>
                  <a:close/>
                </a:path>
              </a:pathLst>
            </a:custGeom>
            <a:solidFill>
              <a:srgbClr val="095D4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408087" cy="386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362260" y="1171045"/>
            <a:ext cx="8650873" cy="1174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84"/>
              </a:lnSpc>
              <a:spcBef>
                <a:spcPct val="0"/>
              </a:spcBef>
            </a:pPr>
            <a:r>
              <a:rPr lang="en-US" sz="3400" b="1" u="none">
                <a:solidFill>
                  <a:srgbClr val="FFC064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if/when + present + present/imperative</a:t>
            </a:r>
          </a:p>
          <a:p>
            <a:pPr marL="0" lvl="0" indent="0" algn="ctr">
              <a:lnSpc>
                <a:spcPts val="4284"/>
              </a:lnSpc>
              <a:spcBef>
                <a:spcPct val="0"/>
              </a:spcBef>
            </a:pPr>
            <a:r>
              <a:rPr lang="en-US" sz="3400" b="1" u="none">
                <a:solidFill>
                  <a:srgbClr val="FFC064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if/when + past + past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58372" y="2784035"/>
            <a:ext cx="8254762" cy="1977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We use the Zero or Real Conditional to talk about things that are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generally true in the present or in the past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in particular laws and rules, or to give instructions if a condition is met.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58372" y="6261229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you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see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a spider,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run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58372" y="7213437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It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gets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cold here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when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the sun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goes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down.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58372" y="8165646"/>
            <a:ext cx="8500928" cy="68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we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called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each other names, my parents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grounded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us for a week.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70172" y="1028700"/>
            <a:ext cx="5653765" cy="762000"/>
            <a:chOff x="0" y="0"/>
            <a:chExt cx="7538353" cy="1016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309656"/>
              <a:ext cx="7538353" cy="655544"/>
              <a:chOff x="0" y="0"/>
              <a:chExt cx="1489057" cy="12949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489057" cy="129490"/>
              </a:xfrm>
              <a:custGeom>
                <a:avLst/>
                <a:gdLst/>
                <a:ahLst/>
                <a:cxnLst/>
                <a:rect l="l" t="t" r="r" b="b"/>
                <a:pathLst>
                  <a:path w="1489057" h="129490">
                    <a:moveTo>
                      <a:pt x="0" y="0"/>
                    </a:moveTo>
                    <a:lnTo>
                      <a:pt x="1489057" y="0"/>
                    </a:lnTo>
                    <a:lnTo>
                      <a:pt x="1489057" y="129490"/>
                    </a:lnTo>
                    <a:lnTo>
                      <a:pt x="0" y="129490"/>
                    </a:lnTo>
                    <a:close/>
                  </a:path>
                </a:pathLst>
              </a:custGeom>
              <a:solidFill>
                <a:srgbClr val="FFB954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1489057" cy="1771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88885" y="-171450"/>
              <a:ext cx="7160583" cy="1187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5000" b="1">
                  <a:solidFill>
                    <a:srgbClr val="095D40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Zero Conditional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758372" y="9791700"/>
            <a:ext cx="8500928" cy="35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"/>
              </a:lnSpc>
              <a:spcBef>
                <a:spcPct val="0"/>
              </a:spcBef>
            </a:pPr>
            <a:r>
              <a:rPr lang="en-US" sz="1400" i="1">
                <a:solidFill>
                  <a:srgbClr val="F8F8F8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The terms "</a:t>
            </a:r>
            <a:r>
              <a:rPr lang="en-US" sz="1400" b="1" i="1">
                <a:solidFill>
                  <a:srgbClr val="F8F8F8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present</a:t>
            </a:r>
            <a:r>
              <a:rPr lang="en-US" sz="1400" i="1">
                <a:solidFill>
                  <a:srgbClr val="F8F8F8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" and "</a:t>
            </a:r>
            <a:r>
              <a:rPr lang="en-US" sz="1400" b="1" i="1">
                <a:solidFill>
                  <a:srgbClr val="F8F8F8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past</a:t>
            </a:r>
            <a:r>
              <a:rPr lang="en-US" sz="1400" i="1">
                <a:solidFill>
                  <a:srgbClr val="F8F8F8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" are used instead of "present tense (simple or continuous)" and "past tense (simple or continuous"), for the sake of simplicity.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6093" y="1148417"/>
            <a:ext cx="9143207" cy="1286173"/>
            <a:chOff x="0" y="0"/>
            <a:chExt cx="2408087" cy="338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087" cy="338745"/>
            </a:xfrm>
            <a:custGeom>
              <a:avLst/>
              <a:gdLst/>
              <a:ahLst/>
              <a:cxnLst/>
              <a:rect l="l" t="t" r="r" b="b"/>
              <a:pathLst>
                <a:path w="2408087" h="338745">
                  <a:moveTo>
                    <a:pt x="0" y="0"/>
                  </a:moveTo>
                  <a:lnTo>
                    <a:pt x="2408087" y="0"/>
                  </a:lnTo>
                  <a:lnTo>
                    <a:pt x="2408087" y="338745"/>
                  </a:lnTo>
                  <a:lnTo>
                    <a:pt x="0" y="338745"/>
                  </a:lnTo>
                  <a:close/>
                </a:path>
              </a:pathLst>
            </a:custGeom>
            <a:solidFill>
              <a:srgbClr val="095D4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08087" cy="386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77865" y="2331448"/>
            <a:ext cx="6205107" cy="8648233"/>
          </a:xfrm>
          <a:custGeom>
            <a:avLst/>
            <a:gdLst/>
            <a:ahLst/>
            <a:cxnLst/>
            <a:rect l="l" t="t" r="r" b="b"/>
            <a:pathLst>
              <a:path w="6205107" h="8648233">
                <a:moveTo>
                  <a:pt x="0" y="0"/>
                </a:moveTo>
                <a:lnTo>
                  <a:pt x="6205107" y="0"/>
                </a:lnTo>
                <a:lnTo>
                  <a:pt x="6205107" y="8648232"/>
                </a:lnTo>
                <a:lnTo>
                  <a:pt x="0" y="8648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37966" y="2687570"/>
            <a:ext cx="6918177" cy="7147318"/>
          </a:xfrm>
          <a:custGeom>
            <a:avLst/>
            <a:gdLst/>
            <a:ahLst/>
            <a:cxnLst/>
            <a:rect l="l" t="t" r="r" b="b"/>
            <a:pathLst>
              <a:path w="6918177" h="7147318">
                <a:moveTo>
                  <a:pt x="0" y="0"/>
                </a:moveTo>
                <a:lnTo>
                  <a:pt x="6918177" y="0"/>
                </a:lnTo>
                <a:lnTo>
                  <a:pt x="6918177" y="7147318"/>
                </a:lnTo>
                <a:lnTo>
                  <a:pt x="0" y="7147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36495" b="-170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872573" y="9700297"/>
            <a:ext cx="20033146" cy="790873"/>
            <a:chOff x="0" y="0"/>
            <a:chExt cx="5276220" cy="2082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76219" cy="208296"/>
            </a:xfrm>
            <a:custGeom>
              <a:avLst/>
              <a:gdLst/>
              <a:ahLst/>
              <a:cxnLst/>
              <a:rect l="l" t="t" r="r" b="b"/>
              <a:pathLst>
                <a:path w="5276219" h="208296">
                  <a:moveTo>
                    <a:pt x="0" y="0"/>
                  </a:moveTo>
                  <a:lnTo>
                    <a:pt x="5276219" y="0"/>
                  </a:lnTo>
                  <a:lnTo>
                    <a:pt x="5276219" y="208296"/>
                  </a:lnTo>
                  <a:lnTo>
                    <a:pt x="0" y="208296"/>
                  </a:lnTo>
                  <a:close/>
                </a:path>
              </a:pathLst>
            </a:custGeom>
            <a:solidFill>
              <a:srgbClr val="095D4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5276220" cy="255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 rot="5400000">
            <a:off x="3265412" y="5114925"/>
            <a:ext cx="8229600" cy="0"/>
          </a:xfrm>
          <a:prstGeom prst="line">
            <a:avLst/>
          </a:prstGeom>
          <a:ln w="57150" cap="flat">
            <a:solidFill>
              <a:srgbClr val="095D4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8481663" y="5046345"/>
            <a:ext cx="9087800" cy="3754626"/>
            <a:chOff x="0" y="0"/>
            <a:chExt cx="2393495" cy="9888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93495" cy="988873"/>
            </a:xfrm>
            <a:custGeom>
              <a:avLst/>
              <a:gdLst/>
              <a:ahLst/>
              <a:cxnLst/>
              <a:rect l="l" t="t" r="r" b="b"/>
              <a:pathLst>
                <a:path w="2393495" h="988873">
                  <a:moveTo>
                    <a:pt x="0" y="0"/>
                  </a:moveTo>
                  <a:lnTo>
                    <a:pt x="2393495" y="0"/>
                  </a:lnTo>
                  <a:lnTo>
                    <a:pt x="2393495" y="988873"/>
                  </a:lnTo>
                  <a:lnTo>
                    <a:pt x="0" y="988873"/>
                  </a:lnTo>
                  <a:close/>
                </a:path>
              </a:pathLst>
            </a:custGeom>
            <a:solidFill>
              <a:srgbClr val="F8F8F8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93495" cy="1036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70172" y="1028700"/>
            <a:ext cx="5653765" cy="762000"/>
            <a:chOff x="0" y="0"/>
            <a:chExt cx="7538353" cy="1016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309656"/>
              <a:ext cx="7538353" cy="655544"/>
              <a:chOff x="0" y="0"/>
              <a:chExt cx="1489057" cy="12949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489057" cy="129490"/>
              </a:xfrm>
              <a:custGeom>
                <a:avLst/>
                <a:gdLst/>
                <a:ahLst/>
                <a:cxnLst/>
                <a:rect l="l" t="t" r="r" b="b"/>
                <a:pathLst>
                  <a:path w="1489057" h="129490">
                    <a:moveTo>
                      <a:pt x="0" y="0"/>
                    </a:moveTo>
                    <a:lnTo>
                      <a:pt x="1489057" y="0"/>
                    </a:lnTo>
                    <a:lnTo>
                      <a:pt x="1489057" y="129490"/>
                    </a:lnTo>
                    <a:lnTo>
                      <a:pt x="0" y="129490"/>
                    </a:lnTo>
                    <a:close/>
                  </a:path>
                </a:pathLst>
              </a:custGeom>
              <a:solidFill>
                <a:srgbClr val="FFB95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489057" cy="1771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88885" y="-171450"/>
              <a:ext cx="7160583" cy="1187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5000" b="1">
                  <a:solidFill>
                    <a:srgbClr val="095D40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First Conditional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758372" y="5309021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it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rains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tomorrow, we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won't go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camping.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551519" y="1171045"/>
            <a:ext cx="8272355" cy="1174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400" b="1">
                <a:solidFill>
                  <a:srgbClr val="FFC064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if/when + present + future simple/ modal verbs with future meaning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58372" y="2784035"/>
            <a:ext cx="8254762" cy="150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We use the First Conditional to talk about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future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situations we think are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likely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or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probable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to happen.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58372" y="6261229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I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can't go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out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I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don't finish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my homework.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58372" y="7213437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you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pay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attention, you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may see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a shooting star.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58372" y="8165646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They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might arrive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on time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there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isn't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much traffic.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005" y="3480921"/>
            <a:ext cx="7439033" cy="6310779"/>
          </a:xfrm>
          <a:custGeom>
            <a:avLst/>
            <a:gdLst/>
            <a:ahLst/>
            <a:cxnLst/>
            <a:rect l="l" t="t" r="r" b="b"/>
            <a:pathLst>
              <a:path w="7439033" h="6310779">
                <a:moveTo>
                  <a:pt x="0" y="0"/>
                </a:moveTo>
                <a:lnTo>
                  <a:pt x="7439032" y="0"/>
                </a:lnTo>
                <a:lnTo>
                  <a:pt x="7439032" y="6310779"/>
                </a:lnTo>
                <a:lnTo>
                  <a:pt x="0" y="6310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72573" y="9700297"/>
            <a:ext cx="20033146" cy="790873"/>
            <a:chOff x="0" y="0"/>
            <a:chExt cx="5276220" cy="2082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76219" cy="208296"/>
            </a:xfrm>
            <a:custGeom>
              <a:avLst/>
              <a:gdLst/>
              <a:ahLst/>
              <a:cxnLst/>
              <a:rect l="l" t="t" r="r" b="b"/>
              <a:pathLst>
                <a:path w="5276219" h="208296">
                  <a:moveTo>
                    <a:pt x="0" y="0"/>
                  </a:moveTo>
                  <a:lnTo>
                    <a:pt x="5276219" y="0"/>
                  </a:lnTo>
                  <a:lnTo>
                    <a:pt x="5276219" y="208296"/>
                  </a:lnTo>
                  <a:lnTo>
                    <a:pt x="0" y="208296"/>
                  </a:lnTo>
                  <a:close/>
                </a:path>
              </a:pathLst>
            </a:custGeom>
            <a:solidFill>
              <a:srgbClr val="095D4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276220" cy="255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3694037" y="5114925"/>
            <a:ext cx="8229600" cy="0"/>
          </a:xfrm>
          <a:prstGeom prst="line">
            <a:avLst/>
          </a:prstGeom>
          <a:ln w="57150" cap="flat">
            <a:solidFill>
              <a:srgbClr val="095D4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8481663" y="5046345"/>
            <a:ext cx="9087800" cy="3754626"/>
            <a:chOff x="0" y="0"/>
            <a:chExt cx="2393495" cy="9888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93495" cy="988873"/>
            </a:xfrm>
            <a:custGeom>
              <a:avLst/>
              <a:gdLst/>
              <a:ahLst/>
              <a:cxnLst/>
              <a:rect l="l" t="t" r="r" b="b"/>
              <a:pathLst>
                <a:path w="2393495" h="988873">
                  <a:moveTo>
                    <a:pt x="0" y="0"/>
                  </a:moveTo>
                  <a:lnTo>
                    <a:pt x="2393495" y="0"/>
                  </a:lnTo>
                  <a:lnTo>
                    <a:pt x="2393495" y="988873"/>
                  </a:lnTo>
                  <a:lnTo>
                    <a:pt x="0" y="988873"/>
                  </a:lnTo>
                  <a:close/>
                </a:path>
              </a:pathLst>
            </a:custGeom>
            <a:solidFill>
              <a:srgbClr val="F8F8F8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93495" cy="1036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16093" y="1148417"/>
            <a:ext cx="9143207" cy="1286173"/>
            <a:chOff x="0" y="0"/>
            <a:chExt cx="2408087" cy="3387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8087" cy="338745"/>
            </a:xfrm>
            <a:custGeom>
              <a:avLst/>
              <a:gdLst/>
              <a:ahLst/>
              <a:cxnLst/>
              <a:rect l="l" t="t" r="r" b="b"/>
              <a:pathLst>
                <a:path w="2408087" h="338745">
                  <a:moveTo>
                    <a:pt x="0" y="0"/>
                  </a:moveTo>
                  <a:lnTo>
                    <a:pt x="2408087" y="0"/>
                  </a:lnTo>
                  <a:lnTo>
                    <a:pt x="2408087" y="338745"/>
                  </a:lnTo>
                  <a:lnTo>
                    <a:pt x="0" y="338745"/>
                  </a:lnTo>
                  <a:close/>
                </a:path>
              </a:pathLst>
            </a:custGeom>
            <a:solidFill>
              <a:srgbClr val="095D4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408087" cy="386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758372" y="5309021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I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might work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harder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they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paid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me better.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51519" y="1171045"/>
            <a:ext cx="8272355" cy="1174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400" b="1">
                <a:solidFill>
                  <a:srgbClr val="FFC064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if+ past simple + modal verb with future-in-the-past meaning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58372" y="2784035"/>
            <a:ext cx="8254762" cy="150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We use the Second Conditional to talk about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present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or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future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situations we think are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impossible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or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unlikely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to happen.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58372" y="6261229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you really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wanted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to help, you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would be trying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harder.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58372" y="7213437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you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studied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harder, you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could do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better at school.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58372" y="8169747"/>
            <a:ext cx="8500928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  <a:spcBef>
                <a:spcPct val="0"/>
              </a:spcBef>
            </a:pP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If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I 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were*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you, I'</a:t>
            </a:r>
            <a:r>
              <a:rPr lang="en-US" sz="2600" b="1" i="1">
                <a:solidFill>
                  <a:srgbClr val="095D40"/>
                </a:solidFill>
                <a:latin typeface="Agrandir Narrow Bold Italics"/>
                <a:ea typeface="Agrandir Narrow Bold Italics"/>
                <a:cs typeface="Agrandir Narrow Bold Italics"/>
                <a:sym typeface="Agrandir Narrow Bold Italics"/>
              </a:rPr>
              <a:t>d tell </a:t>
            </a:r>
            <a:r>
              <a:rPr lang="en-US" sz="26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 my parents the truth.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58372" y="9867771"/>
            <a:ext cx="8500928" cy="20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"/>
              </a:lnSpc>
              <a:spcBef>
                <a:spcPct val="0"/>
              </a:spcBef>
            </a:pPr>
            <a:r>
              <a:rPr lang="en-US" sz="1400">
                <a:solidFill>
                  <a:srgbClr val="F8F8F8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*We use "</a:t>
            </a:r>
            <a:r>
              <a:rPr lang="en-US" sz="1400" b="1">
                <a:solidFill>
                  <a:srgbClr val="F8F8F8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were</a:t>
            </a:r>
            <a:r>
              <a:rPr lang="en-US" sz="1400">
                <a:solidFill>
                  <a:srgbClr val="F8F8F8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" with all subject pronouns in the Second Conditional (Subjunctive mood).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70172" y="1028700"/>
            <a:ext cx="6490471" cy="762000"/>
            <a:chOff x="0" y="0"/>
            <a:chExt cx="8653961" cy="1016000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309656"/>
              <a:ext cx="8653961" cy="655544"/>
              <a:chOff x="0" y="0"/>
              <a:chExt cx="1709424" cy="12949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709424" cy="129490"/>
              </a:xfrm>
              <a:custGeom>
                <a:avLst/>
                <a:gdLst/>
                <a:ahLst/>
                <a:cxnLst/>
                <a:rect l="l" t="t" r="r" b="b"/>
                <a:pathLst>
                  <a:path w="1709424" h="129490">
                    <a:moveTo>
                      <a:pt x="0" y="0"/>
                    </a:moveTo>
                    <a:lnTo>
                      <a:pt x="1709424" y="0"/>
                    </a:lnTo>
                    <a:lnTo>
                      <a:pt x="1709424" y="129490"/>
                    </a:lnTo>
                    <a:lnTo>
                      <a:pt x="0" y="129490"/>
                    </a:lnTo>
                    <a:close/>
                  </a:path>
                </a:pathLst>
              </a:custGeom>
              <a:solidFill>
                <a:srgbClr val="FFB954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1709424" cy="1771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16838" y="-171450"/>
              <a:ext cx="8220285" cy="1187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5000" b="1">
                  <a:solidFill>
                    <a:srgbClr val="095D40"/>
                  </a:solidFill>
                  <a:latin typeface="Agrandir Bold"/>
                  <a:ea typeface="Agrandir Bold"/>
                  <a:cs typeface="Agrandir Bold"/>
                  <a:sym typeface="Agrandir Bold"/>
                </a:rPr>
                <a:t>Second Conditional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107" y="613661"/>
            <a:ext cx="16893786" cy="9059679"/>
            <a:chOff x="0" y="0"/>
            <a:chExt cx="4449392" cy="23860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9392" cy="2386088"/>
            </a:xfrm>
            <a:custGeom>
              <a:avLst/>
              <a:gdLst/>
              <a:ahLst/>
              <a:cxnLst/>
              <a:rect l="l" t="t" r="r" b="b"/>
              <a:pathLst>
                <a:path w="4449392" h="2386088">
                  <a:moveTo>
                    <a:pt x="0" y="0"/>
                  </a:moveTo>
                  <a:lnTo>
                    <a:pt x="4449392" y="0"/>
                  </a:lnTo>
                  <a:lnTo>
                    <a:pt x="4449392" y="2386088"/>
                  </a:lnTo>
                  <a:lnTo>
                    <a:pt x="0" y="2386088"/>
                  </a:ln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49392" cy="2433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80436" y="4110294"/>
            <a:ext cx="7765591" cy="5775658"/>
          </a:xfrm>
          <a:custGeom>
            <a:avLst/>
            <a:gdLst/>
            <a:ahLst/>
            <a:cxnLst/>
            <a:rect l="l" t="t" r="r" b="b"/>
            <a:pathLst>
              <a:path w="7765591" h="5775658">
                <a:moveTo>
                  <a:pt x="0" y="0"/>
                </a:moveTo>
                <a:lnTo>
                  <a:pt x="7765590" y="0"/>
                </a:lnTo>
                <a:lnTo>
                  <a:pt x="7765590" y="5775658"/>
                </a:lnTo>
                <a:lnTo>
                  <a:pt x="0" y="57756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026527" y="1260942"/>
            <a:ext cx="2234946" cy="491658"/>
            <a:chOff x="0" y="0"/>
            <a:chExt cx="588628" cy="1294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88628" cy="129490"/>
            </a:xfrm>
            <a:custGeom>
              <a:avLst/>
              <a:gdLst/>
              <a:ahLst/>
              <a:cxnLst/>
              <a:rect l="l" t="t" r="r" b="b"/>
              <a:pathLst>
                <a:path w="588628" h="129490">
                  <a:moveTo>
                    <a:pt x="0" y="0"/>
                  </a:moveTo>
                  <a:lnTo>
                    <a:pt x="588628" y="0"/>
                  </a:lnTo>
                  <a:lnTo>
                    <a:pt x="588628" y="129490"/>
                  </a:lnTo>
                  <a:lnTo>
                    <a:pt x="0" y="129490"/>
                  </a:lnTo>
                  <a:close/>
                </a:path>
              </a:pathLst>
            </a:custGeom>
            <a:solidFill>
              <a:srgbClr val="FFB95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588628" cy="177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1853" y="2896288"/>
            <a:ext cx="5613428" cy="653945"/>
            <a:chOff x="0" y="0"/>
            <a:chExt cx="7484571" cy="87192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7484571" cy="871927"/>
              <a:chOff x="0" y="0"/>
              <a:chExt cx="1478434" cy="17223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478434" cy="172232"/>
              </a:xfrm>
              <a:custGeom>
                <a:avLst/>
                <a:gdLst/>
                <a:ahLst/>
                <a:cxnLst/>
                <a:rect l="l" t="t" r="r" b="b"/>
                <a:pathLst>
                  <a:path w="1478434" h="172232">
                    <a:moveTo>
                      <a:pt x="0" y="0"/>
                    </a:moveTo>
                    <a:lnTo>
                      <a:pt x="1478434" y="0"/>
                    </a:lnTo>
                    <a:lnTo>
                      <a:pt x="1478434" y="172232"/>
                    </a:lnTo>
                    <a:lnTo>
                      <a:pt x="0" y="172232"/>
                    </a:lnTo>
                    <a:close/>
                  </a:path>
                </a:pathLst>
              </a:custGeom>
              <a:solidFill>
                <a:srgbClr val="095D40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478434" cy="2198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74142" y="-23015"/>
              <a:ext cx="6536287" cy="8036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84"/>
                </a:lnSpc>
              </a:pPr>
              <a:r>
                <a:rPr lang="en-US" sz="3400" b="1">
                  <a:solidFill>
                    <a:srgbClr val="FFC064"/>
                  </a:solidFill>
                  <a:latin typeface="Agrandir Medium"/>
                  <a:ea typeface="Agrandir Medium"/>
                  <a:cs typeface="Agrandir Medium"/>
                  <a:sym typeface="Agrandir Medium"/>
                </a:rPr>
                <a:t>The use of the comma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51853" y="4331282"/>
            <a:ext cx="8320727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3000" u="none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When the</a:t>
            </a:r>
            <a:r>
              <a:rPr lang="en-US" sz="3000" b="1" u="none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 if clause</a:t>
            </a:r>
            <a:r>
              <a:rPr lang="en-US" sz="3000" u="none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comes </a:t>
            </a:r>
            <a:r>
              <a:rPr lang="en-US" sz="3000" b="1" u="none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before </a:t>
            </a:r>
            <a:r>
              <a:rPr lang="en-US" sz="3000" u="none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the </a:t>
            </a:r>
            <a:r>
              <a:rPr lang="en-US" sz="3000" b="1" u="none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main clause</a:t>
            </a:r>
            <a:r>
              <a:rPr lang="en-US" sz="3000" u="none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it is followed by a </a:t>
            </a:r>
            <a:r>
              <a:rPr lang="en-US" sz="3000" b="1" u="none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comma</a:t>
            </a:r>
            <a:r>
              <a:rPr lang="en-US" sz="3000" u="none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92940" y="857250"/>
            <a:ext cx="2502119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5000" b="1">
                <a:solidFill>
                  <a:srgbClr val="095D40"/>
                </a:solidFill>
                <a:latin typeface="Agrandir Bold"/>
                <a:ea typeface="Agrandir Bold"/>
                <a:cs typeface="Agrandir Bold"/>
                <a:sym typeface="Agrandir Bold"/>
              </a:rPr>
              <a:t>Notes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1853" y="6889697"/>
            <a:ext cx="8320727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When the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if clause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comes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after 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the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main clause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there is </a:t>
            </a:r>
            <a:r>
              <a:rPr lang="en-US" sz="3000" b="1">
                <a:solidFill>
                  <a:srgbClr val="095D40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no comma</a:t>
            </a:r>
            <a:r>
              <a:rPr lang="en-US" sz="3000">
                <a:solidFill>
                  <a:srgbClr val="095D40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between the clauses.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1853" y="5425493"/>
            <a:ext cx="8320727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30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If you don't hurry, you'll miss the plane!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1853" y="7981262"/>
            <a:ext cx="8320727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3000" i="1">
                <a:solidFill>
                  <a:srgbClr val="095D40"/>
                </a:solidFill>
                <a:latin typeface="Agrandir Narrow Italics"/>
                <a:ea typeface="Agrandir Narrow Italics"/>
                <a:cs typeface="Agrandir Narrow Italics"/>
                <a:sym typeface="Agrandir Narrow Italics"/>
              </a:rPr>
              <a:t>You'll miss the plane if you don't hurry!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107" y="613661"/>
            <a:ext cx="16893786" cy="9059679"/>
            <a:chOff x="0" y="0"/>
            <a:chExt cx="4449392" cy="23860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9392" cy="2386088"/>
            </a:xfrm>
            <a:custGeom>
              <a:avLst/>
              <a:gdLst/>
              <a:ahLst/>
              <a:cxnLst/>
              <a:rect l="l" t="t" r="r" b="b"/>
              <a:pathLst>
                <a:path w="4449392" h="2386088">
                  <a:moveTo>
                    <a:pt x="0" y="0"/>
                  </a:moveTo>
                  <a:lnTo>
                    <a:pt x="4449392" y="0"/>
                  </a:lnTo>
                  <a:lnTo>
                    <a:pt x="4449392" y="2386088"/>
                  </a:lnTo>
                  <a:lnTo>
                    <a:pt x="0" y="2386088"/>
                  </a:ln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49392" cy="2433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161915"/>
              </p:ext>
            </p:extLst>
          </p:nvPr>
        </p:nvGraphicFramePr>
        <p:xfrm>
          <a:off x="4272417" y="3924300"/>
          <a:ext cx="9306698" cy="4257550"/>
        </p:xfrm>
        <a:graphic>
          <a:graphicData uri="http://schemas.openxmlformats.org/drawingml/2006/table">
            <a:tbl>
              <a:tblPr/>
              <a:tblGrid>
                <a:gridCol w="1981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1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226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276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15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500" b="1" u="none">
                          <a:solidFill>
                            <a:srgbClr val="FFC064"/>
                          </a:solidFill>
                          <a:latin typeface="Agrandir Medium"/>
                          <a:ea typeface="Agrandir Medium"/>
                          <a:cs typeface="Agrandir Medium"/>
                          <a:sym typeface="Agrandir Medium"/>
                        </a:rPr>
                        <a:t>Zero or Real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D4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15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500" b="1" u="none">
                          <a:solidFill>
                            <a:srgbClr val="FFC064"/>
                          </a:solidFill>
                          <a:latin typeface="Agrandir Medium"/>
                          <a:ea typeface="Agrandir Medium"/>
                          <a:cs typeface="Agrandir Medium"/>
                          <a:sym typeface="Agrandir Medium"/>
                        </a:rPr>
                        <a:t>First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D4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15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500" b="1" u="none">
                          <a:solidFill>
                            <a:srgbClr val="FFC064"/>
                          </a:solidFill>
                          <a:latin typeface="Agrandir Medium"/>
                          <a:ea typeface="Agrandir Medium"/>
                          <a:cs typeface="Agrandir Medium"/>
                          <a:sym typeface="Agrandir Medium"/>
                        </a:rPr>
                        <a:t>Second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850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15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500" b="1">
                          <a:solidFill>
                            <a:srgbClr val="095D40"/>
                          </a:solidFill>
                          <a:latin typeface="Agrandir Bold"/>
                          <a:ea typeface="Agrandir Bold"/>
                          <a:cs typeface="Agrandir Bold"/>
                          <a:sym typeface="Agrandir Bold"/>
                        </a:rPr>
                        <a:t>Condition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6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402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700">
                          <a:solidFill>
                            <a:srgbClr val="095D40"/>
                          </a:solidFill>
                          <a:latin typeface="Agrandir Narrow"/>
                          <a:ea typeface="Agrandir Narrow"/>
                          <a:cs typeface="Agrandir Narrow"/>
                          <a:sym typeface="Agrandir Narrow"/>
                        </a:rPr>
                        <a:t>generally true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402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700">
                          <a:solidFill>
                            <a:srgbClr val="095D40"/>
                          </a:solidFill>
                          <a:latin typeface="Agrandir Narrow"/>
                          <a:ea typeface="Agrandir Narrow"/>
                          <a:cs typeface="Agrandir Narrow"/>
                          <a:sym typeface="Agrandir Narrow"/>
                        </a:rPr>
                        <a:t>possible or likely to happen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402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700">
                          <a:solidFill>
                            <a:srgbClr val="095D40"/>
                          </a:solidFill>
                          <a:latin typeface="Agrandir Narrow"/>
                          <a:ea typeface="Agrandir Narrow"/>
                          <a:cs typeface="Agrandir Narrow"/>
                          <a:sym typeface="Agrandir Narrow"/>
                        </a:rPr>
                        <a:t>imaginary or less likely to happen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67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15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500" b="1">
                          <a:solidFill>
                            <a:srgbClr val="095D40"/>
                          </a:solidFill>
                          <a:latin typeface="Agrandir Bold"/>
                          <a:ea typeface="Agrandir Bold"/>
                          <a:cs typeface="Agrandir Bold"/>
                          <a:sym typeface="Agrandir Bold"/>
                        </a:rPr>
                        <a:t>Result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6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402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700">
                          <a:solidFill>
                            <a:srgbClr val="095D40"/>
                          </a:solidFill>
                          <a:latin typeface="Agrandir Narrow"/>
                          <a:ea typeface="Agrandir Narrow"/>
                          <a:cs typeface="Agrandir Narrow"/>
                          <a:sym typeface="Agrandir Narrow"/>
                        </a:rPr>
                        <a:t>present or past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402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700">
                          <a:solidFill>
                            <a:srgbClr val="095D40"/>
                          </a:solidFill>
                          <a:latin typeface="Agrandir Narrow"/>
                          <a:ea typeface="Agrandir Narrow"/>
                          <a:cs typeface="Agrandir Narrow"/>
                          <a:sym typeface="Agrandir Narrow"/>
                        </a:rPr>
                        <a:t>future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402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700" dirty="0">
                          <a:solidFill>
                            <a:srgbClr val="095D40"/>
                          </a:solidFill>
                          <a:latin typeface="Agrandir Narrow"/>
                          <a:ea typeface="Agrandir Narrow"/>
                          <a:cs typeface="Agrandir Narrow"/>
                          <a:sym typeface="Agrandir Narrow"/>
                        </a:rPr>
                        <a:t>present or future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95D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>
            <a:off x="7179515" y="1413342"/>
            <a:ext cx="4233770" cy="491658"/>
            <a:chOff x="0" y="0"/>
            <a:chExt cx="1115067" cy="1294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5067" cy="129490"/>
            </a:xfrm>
            <a:custGeom>
              <a:avLst/>
              <a:gdLst/>
              <a:ahLst/>
              <a:cxnLst/>
              <a:rect l="l" t="t" r="r" b="b"/>
              <a:pathLst>
                <a:path w="1115067" h="129490">
                  <a:moveTo>
                    <a:pt x="0" y="0"/>
                  </a:moveTo>
                  <a:lnTo>
                    <a:pt x="1115067" y="0"/>
                  </a:lnTo>
                  <a:lnTo>
                    <a:pt x="1115067" y="129490"/>
                  </a:lnTo>
                  <a:lnTo>
                    <a:pt x="0" y="129490"/>
                  </a:lnTo>
                  <a:close/>
                </a:path>
              </a:pathLst>
            </a:custGeom>
            <a:solidFill>
              <a:srgbClr val="FFB95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115067" cy="177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86602" y="1171575"/>
            <a:ext cx="3576447" cy="3877854"/>
          </a:xfrm>
          <a:custGeom>
            <a:avLst/>
            <a:gdLst/>
            <a:ahLst/>
            <a:cxnLst/>
            <a:rect l="l" t="t" r="r" b="b"/>
            <a:pathLst>
              <a:path w="3576447" h="3877854">
                <a:moveTo>
                  <a:pt x="0" y="0"/>
                </a:moveTo>
                <a:lnTo>
                  <a:pt x="3576447" y="0"/>
                </a:lnTo>
                <a:lnTo>
                  <a:pt x="3576447" y="3877854"/>
                </a:lnTo>
                <a:lnTo>
                  <a:pt x="0" y="38778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6110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489678" y="1009650"/>
            <a:ext cx="3613445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5000" b="1">
                <a:solidFill>
                  <a:srgbClr val="095D40"/>
                </a:solidFill>
                <a:latin typeface="Agrandir Bold"/>
                <a:ea typeface="Agrandir Bold"/>
                <a:cs typeface="Agrandir Bold"/>
                <a:sym typeface="Agrandir Bold"/>
              </a:rPr>
              <a:t>Summary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30087" y="2651382"/>
            <a:ext cx="11827827" cy="4793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93"/>
              </a:lnSpc>
            </a:pPr>
            <a:r>
              <a:rPr lang="en-US" sz="16366" b="1">
                <a:solidFill>
                  <a:srgbClr val="FFB954"/>
                </a:solidFill>
                <a:latin typeface="Agrandir Bold"/>
                <a:ea typeface="Agrandir Bold"/>
                <a:cs typeface="Agrandir Bold"/>
                <a:sym typeface="Agrandir Bold"/>
              </a:rPr>
              <a:t>Happy learning!</a:t>
            </a:r>
          </a:p>
        </p:txBody>
      </p:sp>
      <p:sp>
        <p:nvSpPr>
          <p:cNvPr id="3" name="Freeform 3"/>
          <p:cNvSpPr/>
          <p:nvPr/>
        </p:nvSpPr>
        <p:spPr>
          <a:xfrm>
            <a:off x="3569047" y="1028700"/>
            <a:ext cx="1500275" cy="1533738"/>
          </a:xfrm>
          <a:custGeom>
            <a:avLst/>
            <a:gdLst/>
            <a:ahLst/>
            <a:cxnLst/>
            <a:rect l="l" t="t" r="r" b="b"/>
            <a:pathLst>
              <a:path w="1500275" h="1533738">
                <a:moveTo>
                  <a:pt x="0" y="0"/>
                </a:moveTo>
                <a:lnTo>
                  <a:pt x="1500275" y="0"/>
                </a:lnTo>
                <a:lnTo>
                  <a:pt x="1500275" y="1533738"/>
                </a:lnTo>
                <a:lnTo>
                  <a:pt x="0" y="1533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82714" y="2841882"/>
            <a:ext cx="4708288" cy="7700469"/>
          </a:xfrm>
          <a:custGeom>
            <a:avLst/>
            <a:gdLst/>
            <a:ahLst/>
            <a:cxnLst/>
            <a:rect l="l" t="t" r="r" b="b"/>
            <a:pathLst>
              <a:path w="4708288" h="7700469">
                <a:moveTo>
                  <a:pt x="0" y="0"/>
                </a:moveTo>
                <a:lnTo>
                  <a:pt x="4708288" y="0"/>
                </a:lnTo>
                <a:lnTo>
                  <a:pt x="4708288" y="7700469"/>
                </a:lnTo>
                <a:lnTo>
                  <a:pt x="0" y="77004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9257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932915" y="2398323"/>
            <a:ext cx="3326385" cy="8180177"/>
          </a:xfrm>
          <a:custGeom>
            <a:avLst/>
            <a:gdLst/>
            <a:ahLst/>
            <a:cxnLst/>
            <a:rect l="l" t="t" r="r" b="b"/>
            <a:pathLst>
              <a:path w="3326385" h="8180177">
                <a:moveTo>
                  <a:pt x="0" y="0"/>
                </a:moveTo>
                <a:lnTo>
                  <a:pt x="3326385" y="0"/>
                </a:lnTo>
                <a:lnTo>
                  <a:pt x="3326385" y="8180177"/>
                </a:lnTo>
                <a:lnTo>
                  <a:pt x="0" y="81801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6347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99278" y="8067376"/>
            <a:ext cx="1500275" cy="1533738"/>
          </a:xfrm>
          <a:custGeom>
            <a:avLst/>
            <a:gdLst/>
            <a:ahLst/>
            <a:cxnLst/>
            <a:rect l="l" t="t" r="r" b="b"/>
            <a:pathLst>
              <a:path w="1500275" h="1533738">
                <a:moveTo>
                  <a:pt x="0" y="0"/>
                </a:moveTo>
                <a:lnTo>
                  <a:pt x="1500275" y="0"/>
                </a:lnTo>
                <a:lnTo>
                  <a:pt x="1500275" y="1533738"/>
                </a:lnTo>
                <a:lnTo>
                  <a:pt x="0" y="1533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413</Words>
  <Application>Microsoft Office PowerPoint</Application>
  <PresentationFormat>Custom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Calibri</vt:lpstr>
      <vt:lpstr>Arial</vt:lpstr>
      <vt:lpstr>Agrandir Ultra-Bold</vt:lpstr>
      <vt:lpstr>Dreaming Outloud Sans</vt:lpstr>
      <vt:lpstr>Agrandir Narrow Italics</vt:lpstr>
      <vt:lpstr>Agrandir Narrow Bold Italics</vt:lpstr>
      <vt:lpstr>Agrandir Bold</vt:lpstr>
      <vt:lpstr>Agrandir Narrow Bold</vt:lpstr>
      <vt:lpstr>Agrandir Narrow</vt:lpstr>
      <vt:lpstr>Agrandir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&amp; Orange Conditionals Presentation</dc:title>
  <dc:creator>amal al ismaili</dc:creator>
  <cp:lastModifiedBy>amal al ismaili</cp:lastModifiedBy>
  <cp:revision>2</cp:revision>
  <dcterms:created xsi:type="dcterms:W3CDTF">2006-08-16T00:00:00Z</dcterms:created>
  <dcterms:modified xsi:type="dcterms:W3CDTF">2025-11-23T07:25:42Z</dcterms:modified>
  <dc:identifier>DAG5fyqDhTw</dc:identifier>
</cp:coreProperties>
</file>