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2"/>
  </p:notesMasterIdLst>
  <p:handoutMasterIdLst>
    <p:handoutMasterId r:id="rId23"/>
  </p:handoutMasterIdLst>
  <p:sldIdLst>
    <p:sldId id="268" r:id="rId3"/>
    <p:sldId id="496" r:id="rId4"/>
    <p:sldId id="512" r:id="rId5"/>
    <p:sldId id="529" r:id="rId6"/>
    <p:sldId id="523" r:id="rId7"/>
    <p:sldId id="521" r:id="rId8"/>
    <p:sldId id="522" r:id="rId9"/>
    <p:sldId id="524" r:id="rId10"/>
    <p:sldId id="513" r:id="rId11"/>
    <p:sldId id="515" r:id="rId12"/>
    <p:sldId id="516" r:id="rId13"/>
    <p:sldId id="517" r:id="rId14"/>
    <p:sldId id="518" r:id="rId15"/>
    <p:sldId id="519" r:id="rId16"/>
    <p:sldId id="520" r:id="rId17"/>
    <p:sldId id="526" r:id="rId18"/>
    <p:sldId id="528" r:id="rId19"/>
    <p:sldId id="527" r:id="rId20"/>
    <p:sldId id="327" r:id="rId21"/>
  </p:sldIdLst>
  <p:sldSz cx="9144000" cy="6858000" type="screen4x3"/>
  <p:notesSz cx="6858000" cy="9144000"/>
  <p:embeddedFontLst>
    <p:embeddedFont>
      <p:font typeface="Roboto" panose="02000000000000000000" pitchFamily="2" charset="0"/>
      <p:regular r:id="rId24"/>
      <p:bold r:id="rId25"/>
      <p:italic r:id="rId26"/>
      <p:boldItalic r:id="rId27"/>
    </p:embeddedFont>
    <p:embeddedFont>
      <p:font typeface="Twinkl" panose="020B0604020202020204" charset="0"/>
      <p:regular r:id="rId28"/>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113" userDrawn="1">
          <p15:clr>
            <a:srgbClr val="A4A3A4"/>
          </p15:clr>
        </p15:guide>
        <p15:guide id="5" orient="horz" pos="4201" userDrawn="1">
          <p15:clr>
            <a:srgbClr val="A4A3A4"/>
          </p15:clr>
        </p15:guide>
        <p15:guide id="6" pos="5647" userDrawn="1">
          <p15:clr>
            <a:srgbClr val="A4A3A4"/>
          </p15:clr>
        </p15:guide>
        <p15:guide id="7" orient="horz" pos="572" userDrawn="1">
          <p15:clr>
            <a:srgbClr val="A4A3A4"/>
          </p15:clr>
        </p15:guide>
        <p15:guide id="8" pos="226" userDrawn="1">
          <p15:clr>
            <a:srgbClr val="A4A3A4"/>
          </p15:clr>
        </p15:guide>
        <p15:guide id="9" orient="horz" pos="459" userDrawn="1">
          <p15:clr>
            <a:srgbClr val="A4A3A4"/>
          </p15:clr>
        </p15:guide>
        <p15:guide id="10" pos="5534" userDrawn="1">
          <p15:clr>
            <a:srgbClr val="A4A3A4"/>
          </p15:clr>
        </p15:guide>
        <p15:guide id="11" orient="horz" pos="663" userDrawn="1">
          <p15:clr>
            <a:srgbClr val="A4A3A4"/>
          </p15:clr>
        </p15:guide>
        <p15:guide id="12" orient="horz" pos="40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AF16"/>
    <a:srgbClr val="007BB3"/>
    <a:srgbClr val="00B3F0"/>
    <a:srgbClr val="9DDCF9"/>
    <a:srgbClr val="62C0EA"/>
    <a:srgbClr val="004382"/>
    <a:srgbClr val="FFCD81"/>
    <a:srgbClr val="CA1362"/>
    <a:srgbClr val="E9B3D3"/>
    <a:srgbClr val="C850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976" autoAdjust="0"/>
    <p:restoredTop sz="94660"/>
  </p:normalViewPr>
  <p:slideViewPr>
    <p:cSldViewPr snapToGrid="0" showGuides="1">
      <p:cViewPr varScale="1">
        <p:scale>
          <a:sx n="74" d="100"/>
          <a:sy n="74" d="100"/>
        </p:scale>
        <p:origin x="472" y="56"/>
      </p:cViewPr>
      <p:guideLst>
        <p:guide orient="horz" pos="2160"/>
        <p:guide pos="2880"/>
        <p:guide pos="113"/>
        <p:guide orient="horz" pos="4201"/>
        <p:guide pos="5647"/>
        <p:guide orient="horz" pos="572"/>
        <p:guide pos="226"/>
        <p:guide orient="horz" pos="459"/>
        <p:guide pos="5534"/>
        <p:guide orient="horz" pos="663"/>
        <p:guide orient="horz" pos="4088"/>
      </p:guideLst>
    </p:cSldViewPr>
  </p:slideViewPr>
  <p:notesTextViewPr>
    <p:cViewPr>
      <p:scale>
        <a:sx n="3" d="2"/>
        <a:sy n="3" d="2"/>
      </p:scale>
      <p:origin x="0" y="0"/>
    </p:cViewPr>
  </p:notesTextViewPr>
  <p:notesViewPr>
    <p:cSldViewPr snapToGrid="0" showGuides="1">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presProps" Target="pres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 al ismaili" userId="fd6b3ad38061a71b" providerId="LiveId" clId="{5C4899CC-A91F-443D-A753-A091BDF1945F}"/>
    <pc:docChg chg="custSel addSld modSld">
      <pc:chgData name="amal al ismaili" userId="fd6b3ad38061a71b" providerId="LiveId" clId="{5C4899CC-A91F-443D-A753-A091BDF1945F}" dt="2025-11-16T07:43:05.405" v="31"/>
      <pc:docMkLst>
        <pc:docMk/>
      </pc:docMkLst>
      <pc:sldChg chg="addSp delSp modSp add mod delAnim modAnim">
        <pc:chgData name="amal al ismaili" userId="fd6b3ad38061a71b" providerId="LiveId" clId="{5C4899CC-A91F-443D-A753-A091BDF1945F}" dt="2025-11-16T07:43:05.405" v="31"/>
        <pc:sldMkLst>
          <pc:docMk/>
          <pc:sldMk cId="3494733560" sldId="529"/>
        </pc:sldMkLst>
        <pc:spChg chg="mod">
          <ac:chgData name="amal al ismaili" userId="fd6b3ad38061a71b" providerId="LiveId" clId="{5C4899CC-A91F-443D-A753-A091BDF1945F}" dt="2025-11-16T07:42:32.367" v="20" actId="1076"/>
          <ac:spMkLst>
            <pc:docMk/>
            <pc:sldMk cId="3494733560" sldId="529"/>
            <ac:spMk id="2" creationId="{F75836CE-F102-8920-5856-432F9C988EB7}"/>
          </ac:spMkLst>
        </pc:spChg>
        <pc:spChg chg="del mod">
          <ac:chgData name="amal al ismaili" userId="fd6b3ad38061a71b" providerId="LiveId" clId="{5C4899CC-A91F-443D-A753-A091BDF1945F}" dt="2025-11-16T07:40:27.382" v="6"/>
          <ac:spMkLst>
            <pc:docMk/>
            <pc:sldMk cId="3494733560" sldId="529"/>
            <ac:spMk id="4" creationId="{AA6C370D-A298-CF06-9A6A-141A038BAA8A}"/>
          </ac:spMkLst>
        </pc:spChg>
        <pc:spChg chg="del mod">
          <ac:chgData name="amal al ismaili" userId="fd6b3ad38061a71b" providerId="LiveId" clId="{5C4899CC-A91F-443D-A753-A091BDF1945F}" dt="2025-11-16T07:40:27.384" v="8"/>
          <ac:spMkLst>
            <pc:docMk/>
            <pc:sldMk cId="3494733560" sldId="529"/>
            <ac:spMk id="5" creationId="{7714C87B-A3D3-CCEE-58E5-D28F556C582F}"/>
          </ac:spMkLst>
        </pc:spChg>
        <pc:spChg chg="del mod">
          <ac:chgData name="amal al ismaili" userId="fd6b3ad38061a71b" providerId="LiveId" clId="{5C4899CC-A91F-443D-A753-A091BDF1945F}" dt="2025-11-16T07:43:05.398" v="25"/>
          <ac:spMkLst>
            <pc:docMk/>
            <pc:sldMk cId="3494733560" sldId="529"/>
            <ac:spMk id="6" creationId="{EAE08C5B-8B8F-A39C-BD1D-691412D2E4AE}"/>
          </ac:spMkLst>
        </pc:spChg>
        <pc:spChg chg="add mod">
          <ac:chgData name="amal al ismaili" userId="fd6b3ad38061a71b" providerId="LiveId" clId="{5C4899CC-A91F-443D-A753-A091BDF1945F}" dt="2025-11-16T07:41:38.352" v="16" actId="1076"/>
          <ac:spMkLst>
            <pc:docMk/>
            <pc:sldMk cId="3494733560" sldId="529"/>
            <ac:spMk id="8" creationId="{7F2B55FE-2A4A-9EF5-A4A2-5D42E073B763}"/>
          </ac:spMkLst>
        </pc:spChg>
        <pc:spChg chg="del mod">
          <ac:chgData name="amal al ismaili" userId="fd6b3ad38061a71b" providerId="LiveId" clId="{5C4899CC-A91F-443D-A753-A091BDF1945F}" dt="2025-11-16T07:43:05.401" v="27"/>
          <ac:spMkLst>
            <pc:docMk/>
            <pc:sldMk cId="3494733560" sldId="529"/>
            <ac:spMk id="9" creationId="{007A8188-4332-AF9E-5EC9-32F310EE758C}"/>
          </ac:spMkLst>
        </pc:spChg>
        <pc:spChg chg="del mod">
          <ac:chgData name="amal al ismaili" userId="fd6b3ad38061a71b" providerId="LiveId" clId="{5C4899CC-A91F-443D-A753-A091BDF1945F}" dt="2025-11-16T07:40:27.368" v="4" actId="21"/>
          <ac:spMkLst>
            <pc:docMk/>
            <pc:sldMk cId="3494733560" sldId="529"/>
            <ac:spMk id="11" creationId="{4D7F1206-B2A5-5722-B7C1-F6E8068D903A}"/>
          </ac:spMkLst>
        </pc:spChg>
        <pc:spChg chg="del mod">
          <ac:chgData name="amal al ismaili" userId="fd6b3ad38061a71b" providerId="LiveId" clId="{5C4899CC-A91F-443D-A753-A091BDF1945F}" dt="2025-11-16T07:43:05.403" v="29"/>
          <ac:spMkLst>
            <pc:docMk/>
            <pc:sldMk cId="3494733560" sldId="529"/>
            <ac:spMk id="12" creationId="{AB65531E-9B21-E9A9-06E6-6F1698A20DFD}"/>
          </ac:spMkLst>
        </pc:spChg>
        <pc:spChg chg="del mod">
          <ac:chgData name="amal al ismaili" userId="fd6b3ad38061a71b" providerId="LiveId" clId="{5C4899CC-A91F-443D-A753-A091BDF1945F}" dt="2025-11-16T07:43:05.405" v="31"/>
          <ac:spMkLst>
            <pc:docMk/>
            <pc:sldMk cId="3494733560" sldId="529"/>
            <ac:spMk id="16" creationId="{4B72BEC4-FE93-4EE3-8FB4-B1A5E683CB7B}"/>
          </ac:spMkLst>
        </pc:spChg>
        <pc:picChg chg="add mod">
          <ac:chgData name="amal al ismaili" userId="fd6b3ad38061a71b" providerId="LiveId" clId="{5C4899CC-A91F-443D-A753-A091BDF1945F}" dt="2025-11-16T07:41:21.277" v="14" actId="1076"/>
          <ac:picMkLst>
            <pc:docMk/>
            <pc:sldMk cId="3494733560" sldId="529"/>
            <ac:picMk id="7" creationId="{4CB326DE-A309-BEC1-102B-F0A191B7DED3}"/>
          </ac:picMkLst>
        </pc:picChg>
        <pc:picChg chg="add mod">
          <ac:chgData name="amal al ismaili" userId="fd6b3ad38061a71b" providerId="LiveId" clId="{5C4899CC-A91F-443D-A753-A091BDF1945F}" dt="2025-11-16T07:42:59.034" v="22" actId="1076"/>
          <ac:picMkLst>
            <pc:docMk/>
            <pc:sldMk cId="3494733560" sldId="529"/>
            <ac:picMk id="10" creationId="{F6010843-1D28-A4CE-1F32-CCD2BFE6241D}"/>
          </ac:picMkLst>
        </pc:picChg>
        <pc:picChg chg="add mod">
          <ac:chgData name="amal al ismaili" userId="fd6b3ad38061a71b" providerId="LiveId" clId="{5C4899CC-A91F-443D-A753-A091BDF1945F}" dt="2025-11-16T07:43:03.006" v="23" actId="1076"/>
          <ac:picMkLst>
            <pc:docMk/>
            <pc:sldMk cId="3494733560" sldId="529"/>
            <ac:picMk id="13" creationId="{797EB01B-20E7-7C43-2A56-FDEE6C207F9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16/11/2025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16/11/2025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m/resources/esl-resources-for-adult-learners-browse-by-level-esl-resources/browse-by-level-adults-browse-by-age-esl-resources/adults-b1-adults-browse-by-age-esl-resources"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hyperlink" Target="https://www.twinkl.com/resources/esl-resources-for-adult-learners-browse-by-level-esl-resources/browse-by-level-adults-browse-by-age-esl-resources/adults-b1-adults-browse-by-age-esl-resources" TargetMode="Externa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m/resources/esl-resources-for-adult-learners-browse-by-level-esl-resources/browse-by-level-adults-browse-by-age-esl-resources/adults-b1-adults-browse-by-age-esl-resources"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7793665" y="0"/>
            <a:ext cx="1350335" cy="1079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SL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697671-B4A9-8863-5C99-30112252E2D9}"/>
              </a:ext>
            </a:extLst>
          </p:cNvPr>
          <p:cNvSpPr/>
          <p:nvPr userDrawn="1"/>
        </p:nvSpPr>
        <p:spPr>
          <a:xfrm>
            <a:off x="-1" y="0"/>
            <a:ext cx="9144001" cy="6858000"/>
          </a:xfrm>
          <a:prstGeom prst="rect">
            <a:avLst/>
          </a:prstGeom>
          <a:solidFill>
            <a:srgbClr val="62C0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pic>
        <p:nvPicPr>
          <p:cNvPr id="5" name="Picture 4">
            <a:extLst>
              <a:ext uri="{FF2B5EF4-FFF2-40B4-BE49-F238E27FC236}">
                <a16:creationId xmlns:a16="http://schemas.microsoft.com/office/drawing/2014/main" id="{88D0A883-51AA-29AF-8A6D-40B88A794A5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7873" y="178"/>
            <a:ext cx="9114616" cy="6857643"/>
          </a:xfrm>
          <a:prstGeom prst="rect">
            <a:avLst/>
          </a:prstGeom>
        </p:spPr>
      </p:pic>
      <p:pic>
        <p:nvPicPr>
          <p:cNvPr id="6" name="Picture 5" descr="A logo of a company&#10;&#10;Description automatically generated">
            <a:hlinkClick r:id="rId4"/>
            <a:extLst>
              <a:ext uri="{FF2B5EF4-FFF2-40B4-BE49-F238E27FC236}">
                <a16:creationId xmlns:a16="http://schemas.microsoft.com/office/drawing/2014/main" id="{BACC63FD-E877-B749-2872-07FE297DA1FE}"/>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3647918" y="2719803"/>
            <a:ext cx="1982769" cy="1351888"/>
          </a:xfrm>
          <a:prstGeom prst="rect">
            <a:avLst/>
          </a:prstGeom>
        </p:spPr>
      </p:pic>
      <p:sp>
        <p:nvSpPr>
          <p:cNvPr id="3" name="Rectangle 2">
            <a:extLst>
              <a:ext uri="{FF2B5EF4-FFF2-40B4-BE49-F238E27FC236}">
                <a16:creationId xmlns:a16="http://schemas.microsoft.com/office/drawing/2014/main" id="{0FFA236A-D3C2-787D-4B17-3EA52B4B515B}"/>
              </a:ext>
            </a:extLst>
          </p:cNvPr>
          <p:cNvSpPr/>
          <p:nvPr userDrawn="1"/>
        </p:nvSpPr>
        <p:spPr>
          <a:xfrm>
            <a:off x="0" y="6251423"/>
            <a:ext cx="9144000" cy="612000"/>
          </a:xfrm>
          <a:prstGeom prst="rect">
            <a:avLst/>
          </a:prstGeom>
          <a:solidFill>
            <a:srgbClr val="0043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533170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364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7819974" y="0"/>
            <a:ext cx="1324026" cy="1044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dirty="0"/>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74" r:id="rId3"/>
    <p:sldLayoutId id="2147483666" r:id="rId4"/>
  </p:sldLayoutIdLst>
  <p:txStyles>
    <p:title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ACF6599D-06E5-AA25-4E3C-B852FBC0588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05EDBEB6-2DCC-CCF8-11E0-7635FB45837B}"/>
              </a:ext>
            </a:extLst>
          </p:cNvPr>
          <p:cNvSpPr txBox="1"/>
          <p:nvPr/>
        </p:nvSpPr>
        <p:spPr>
          <a:xfrm>
            <a:off x="914394" y="1748946"/>
            <a:ext cx="7305664" cy="615553"/>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The first conditional is used to talk about future situations</a:t>
            </a:r>
            <a:br>
              <a:rPr lang="en-ZA" sz="2000" dirty="0">
                <a:latin typeface="Roboto" panose="02000000000000000000" pitchFamily="2" charset="0"/>
                <a:ea typeface="Roboto" panose="02000000000000000000" pitchFamily="2" charset="0"/>
                <a:cs typeface="Roboto" panose="02000000000000000000" pitchFamily="2" charset="0"/>
              </a:rPr>
            </a:br>
            <a:r>
              <a:rPr lang="en-ZA" sz="2000" dirty="0">
                <a:latin typeface="Roboto" panose="02000000000000000000" pitchFamily="2" charset="0"/>
                <a:ea typeface="Roboto" panose="02000000000000000000" pitchFamily="2" charset="0"/>
                <a:cs typeface="Roboto" panose="02000000000000000000" pitchFamily="2" charset="0"/>
              </a:rPr>
              <a:t>that are real or possible.</a:t>
            </a:r>
          </a:p>
        </p:txBody>
      </p:sp>
      <p:sp>
        <p:nvSpPr>
          <p:cNvPr id="8" name="TextBox 7">
            <a:extLst>
              <a:ext uri="{FF2B5EF4-FFF2-40B4-BE49-F238E27FC236}">
                <a16:creationId xmlns:a16="http://schemas.microsoft.com/office/drawing/2014/main" id="{4DF16E03-4D0B-8ADD-665A-4C305343F245}"/>
              </a:ext>
            </a:extLst>
          </p:cNvPr>
          <p:cNvSpPr txBox="1"/>
          <p:nvPr/>
        </p:nvSpPr>
        <p:spPr>
          <a:xfrm>
            <a:off x="914394" y="2982089"/>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Can you identify the structure?</a:t>
            </a:r>
          </a:p>
        </p:txBody>
      </p:sp>
      <p:sp>
        <p:nvSpPr>
          <p:cNvPr id="9" name="TextBox 8">
            <a:extLst>
              <a:ext uri="{FF2B5EF4-FFF2-40B4-BE49-F238E27FC236}">
                <a16:creationId xmlns:a16="http://schemas.microsoft.com/office/drawing/2014/main" id="{0670E741-BCD5-D522-2C85-D303A06A3489}"/>
              </a:ext>
            </a:extLst>
          </p:cNvPr>
          <p:cNvSpPr txBox="1"/>
          <p:nvPr/>
        </p:nvSpPr>
        <p:spPr>
          <a:xfrm>
            <a:off x="914394" y="3907456"/>
            <a:ext cx="7305664" cy="307777"/>
          </a:xfrm>
          <a:prstGeom prst="rect">
            <a:avLst/>
          </a:prstGeom>
          <a:noFill/>
          <a:ln>
            <a:noFill/>
          </a:ln>
        </p:spPr>
        <p:txBody>
          <a:bodyPr wrap="square" lIns="0" tIns="0" rIns="0" bIns="0" rtlCol="0">
            <a:spAutoFit/>
          </a:bodyPr>
          <a:lstStyle/>
          <a:p>
            <a:pPr algn="ct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stay</a:t>
            </a:r>
            <a:r>
              <a:rPr lang="en-ZA" sz="2000" b="1" dirty="0">
                <a:latin typeface="Roboto" panose="02000000000000000000" pitchFamily="2" charset="0"/>
                <a:ea typeface="Roboto" panose="02000000000000000000" pitchFamily="2" charset="0"/>
                <a:cs typeface="Roboto" panose="02000000000000000000" pitchFamily="2" charset="0"/>
              </a:rPr>
              <a:t> home tonight,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be</a:t>
            </a:r>
            <a:r>
              <a:rPr lang="en-ZA" sz="2000" b="1" dirty="0">
                <a:latin typeface="Roboto" panose="02000000000000000000" pitchFamily="2" charset="0"/>
                <a:ea typeface="Roboto" panose="02000000000000000000" pitchFamily="2" charset="0"/>
                <a:cs typeface="Roboto" panose="02000000000000000000" pitchFamily="2" charset="0"/>
              </a:rPr>
              <a:t> rested tomorrow.</a:t>
            </a:r>
          </a:p>
        </p:txBody>
      </p:sp>
      <p:sp>
        <p:nvSpPr>
          <p:cNvPr id="13" name="TextBox 12">
            <a:extLst>
              <a:ext uri="{FF2B5EF4-FFF2-40B4-BE49-F238E27FC236}">
                <a16:creationId xmlns:a16="http://schemas.microsoft.com/office/drawing/2014/main" id="{C31119D0-C9AD-1434-DEA6-034329F2F5DE}"/>
              </a:ext>
            </a:extLst>
          </p:cNvPr>
          <p:cNvSpPr txBox="1"/>
          <p:nvPr/>
        </p:nvSpPr>
        <p:spPr>
          <a:xfrm>
            <a:off x="1686001" y="4978196"/>
            <a:ext cx="454922" cy="369332"/>
          </a:xfrm>
          <a:prstGeom prst="rect">
            <a:avLst/>
          </a:prstGeom>
          <a:noFill/>
          <a:ln>
            <a:noFill/>
          </a:ln>
        </p:spPr>
        <p:txBody>
          <a:bodyPr wrap="square" lIns="0" tIns="0" rIns="0" bIns="0" rtlCol="0">
            <a:spAutoFit/>
          </a:bodyPr>
          <a:lstStyle/>
          <a:p>
            <a:pPr algn="ctr"/>
            <a:r>
              <a:rPr lang="en-ZA" sz="2400" b="1" dirty="0">
                <a:solidFill>
                  <a:srgbClr val="00B3F0"/>
                </a:solidFill>
                <a:latin typeface="Roboto" panose="02000000000000000000" pitchFamily="2" charset="0"/>
                <a:ea typeface="Roboto" panose="02000000000000000000" pitchFamily="2" charset="0"/>
                <a:cs typeface="Roboto" panose="02000000000000000000" pitchFamily="2" charset="0"/>
              </a:rPr>
              <a:t>If</a:t>
            </a:r>
            <a:endParaRPr lang="en-ZA" sz="2400" b="1" dirty="0">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C2EC1A90-7C39-06AA-145E-31154A1BDE62}"/>
              </a:ext>
            </a:extLst>
          </p:cNvPr>
          <p:cNvSpPr txBox="1"/>
          <p:nvPr/>
        </p:nvSpPr>
        <p:spPr>
          <a:xfrm>
            <a:off x="2075187" y="4978196"/>
            <a:ext cx="413565"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a:t>
            </a:r>
          </a:p>
        </p:txBody>
      </p:sp>
      <p:sp>
        <p:nvSpPr>
          <p:cNvPr id="16" name="TextBox 15">
            <a:extLst>
              <a:ext uri="{FF2B5EF4-FFF2-40B4-BE49-F238E27FC236}">
                <a16:creationId xmlns:a16="http://schemas.microsoft.com/office/drawing/2014/main" id="{7CCB48CF-691E-EA86-79A2-D95A8E022F8B}"/>
              </a:ext>
            </a:extLst>
          </p:cNvPr>
          <p:cNvSpPr txBox="1"/>
          <p:nvPr/>
        </p:nvSpPr>
        <p:spPr>
          <a:xfrm>
            <a:off x="2522619" y="4978196"/>
            <a:ext cx="2169434" cy="369332"/>
          </a:xfrm>
          <a:prstGeom prst="rect">
            <a:avLst/>
          </a:prstGeom>
          <a:noFill/>
          <a:ln>
            <a:noFill/>
          </a:ln>
        </p:spPr>
        <p:txBody>
          <a:bodyPr wrap="square" lIns="0" tIns="0" rIns="0" bIns="0" rtlCol="0">
            <a:spAutoFit/>
          </a:bodyPr>
          <a:lstStyle/>
          <a:p>
            <a:pPr algn="ctr"/>
            <a:r>
              <a:rPr lang="en-ZA" sz="2400" b="1" dirty="0">
                <a:solidFill>
                  <a:srgbClr val="007BB3"/>
                </a:solidFill>
                <a:latin typeface="Roboto" panose="02000000000000000000" pitchFamily="2" charset="0"/>
                <a:ea typeface="Roboto" panose="02000000000000000000" pitchFamily="2" charset="0"/>
                <a:cs typeface="Roboto" panose="02000000000000000000" pitchFamily="2" charset="0"/>
              </a:rPr>
              <a:t>present simple</a:t>
            </a:r>
          </a:p>
        </p:txBody>
      </p:sp>
      <p:sp>
        <p:nvSpPr>
          <p:cNvPr id="17" name="TextBox 16">
            <a:extLst>
              <a:ext uri="{FF2B5EF4-FFF2-40B4-BE49-F238E27FC236}">
                <a16:creationId xmlns:a16="http://schemas.microsoft.com/office/drawing/2014/main" id="{F29DB888-8F6E-3E55-48B6-1D379BDE94D0}"/>
              </a:ext>
            </a:extLst>
          </p:cNvPr>
          <p:cNvSpPr txBox="1"/>
          <p:nvPr/>
        </p:nvSpPr>
        <p:spPr>
          <a:xfrm>
            <a:off x="4677900" y="4978196"/>
            <a:ext cx="310717"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a:t>
            </a:r>
          </a:p>
        </p:txBody>
      </p:sp>
      <p:sp>
        <p:nvSpPr>
          <p:cNvPr id="18" name="TextBox 17">
            <a:extLst>
              <a:ext uri="{FF2B5EF4-FFF2-40B4-BE49-F238E27FC236}">
                <a16:creationId xmlns:a16="http://schemas.microsoft.com/office/drawing/2014/main" id="{8CE85689-383D-8764-EB27-0AF138326B12}"/>
              </a:ext>
            </a:extLst>
          </p:cNvPr>
          <p:cNvSpPr txBox="1"/>
          <p:nvPr/>
        </p:nvSpPr>
        <p:spPr>
          <a:xfrm>
            <a:off x="4961407" y="4978196"/>
            <a:ext cx="648781" cy="369332"/>
          </a:xfrm>
          <a:prstGeom prst="rect">
            <a:avLst/>
          </a:prstGeom>
          <a:noFill/>
          <a:ln>
            <a:noFill/>
          </a:ln>
        </p:spPr>
        <p:txBody>
          <a:bodyPr wrap="square" lIns="0" tIns="0" rIns="0" bIns="0" rtlCol="0">
            <a:spAutoFit/>
          </a:bodyPr>
          <a:lstStyle/>
          <a:p>
            <a:pPr algn="ctr"/>
            <a:r>
              <a:rPr lang="en-ZA" sz="2400" b="1" dirty="0">
                <a:solidFill>
                  <a:srgbClr val="007BB3"/>
                </a:solidFill>
                <a:latin typeface="Roboto" panose="02000000000000000000" pitchFamily="2" charset="0"/>
                <a:ea typeface="Roboto" panose="02000000000000000000" pitchFamily="2" charset="0"/>
                <a:cs typeface="Roboto" panose="02000000000000000000" pitchFamily="2" charset="0"/>
              </a:rPr>
              <a:t>will</a:t>
            </a:r>
          </a:p>
        </p:txBody>
      </p:sp>
      <p:sp>
        <p:nvSpPr>
          <p:cNvPr id="19" name="TextBox 18">
            <a:extLst>
              <a:ext uri="{FF2B5EF4-FFF2-40B4-BE49-F238E27FC236}">
                <a16:creationId xmlns:a16="http://schemas.microsoft.com/office/drawing/2014/main" id="{5C10103B-AAD4-702E-7E3F-B1E19984B075}"/>
              </a:ext>
            </a:extLst>
          </p:cNvPr>
          <p:cNvSpPr txBox="1"/>
          <p:nvPr/>
        </p:nvSpPr>
        <p:spPr>
          <a:xfrm>
            <a:off x="5627407" y="4978196"/>
            <a:ext cx="375968"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a:t>
            </a:r>
          </a:p>
        </p:txBody>
      </p:sp>
      <p:sp>
        <p:nvSpPr>
          <p:cNvPr id="20" name="TextBox 19">
            <a:extLst>
              <a:ext uri="{FF2B5EF4-FFF2-40B4-BE49-F238E27FC236}">
                <a16:creationId xmlns:a16="http://schemas.microsoft.com/office/drawing/2014/main" id="{ECCEA1F8-F11D-364C-795A-A1654E4AB0DB}"/>
              </a:ext>
            </a:extLst>
          </p:cNvPr>
          <p:cNvSpPr txBox="1"/>
          <p:nvPr/>
        </p:nvSpPr>
        <p:spPr>
          <a:xfrm>
            <a:off x="6072119" y="4978196"/>
            <a:ext cx="1347048" cy="369332"/>
          </a:xfrm>
          <a:prstGeom prst="rect">
            <a:avLst/>
          </a:prstGeom>
          <a:noFill/>
          <a:ln>
            <a:noFill/>
          </a:ln>
        </p:spPr>
        <p:txBody>
          <a:bodyPr wrap="square" lIns="0" tIns="0" rIns="0" bIns="0" rtlCol="0">
            <a:spAutoFit/>
          </a:bodyPr>
          <a:lstStyle/>
          <a:p>
            <a:pPr algn="ctr"/>
            <a:r>
              <a:rPr lang="en-ZA" sz="2400" b="1" dirty="0">
                <a:solidFill>
                  <a:srgbClr val="007BB3"/>
                </a:solidFill>
                <a:latin typeface="Roboto" panose="02000000000000000000" pitchFamily="2" charset="0"/>
                <a:ea typeface="Roboto" panose="02000000000000000000" pitchFamily="2" charset="0"/>
                <a:cs typeface="Roboto" panose="02000000000000000000" pitchFamily="2" charset="0"/>
              </a:rPr>
              <a:t>infinitive</a:t>
            </a:r>
            <a:r>
              <a:rPr lang="en-ZA" sz="2400" b="1" dirty="0">
                <a:latin typeface="Roboto" panose="02000000000000000000" pitchFamily="2" charset="0"/>
                <a:ea typeface="Roboto" panose="02000000000000000000" pitchFamily="2" charset="0"/>
                <a:cs typeface="Roboto" panose="02000000000000000000" pitchFamily="2" charset="0"/>
              </a:rPr>
              <a:t>.</a:t>
            </a:r>
            <a:endParaRPr lang="en-ZA" sz="2400" b="1" dirty="0">
              <a:solidFill>
                <a:srgbClr val="007BB3"/>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20">
            <a:extLst>
              <a:ext uri="{FF2B5EF4-FFF2-40B4-BE49-F238E27FC236}">
                <a16:creationId xmlns:a16="http://schemas.microsoft.com/office/drawing/2014/main" id="{1B9E0261-6293-CF64-00AE-D247F57A95B3}"/>
              </a:ext>
            </a:extLst>
          </p:cNvPr>
          <p:cNvSpPr/>
          <p:nvPr/>
        </p:nvSpPr>
        <p:spPr>
          <a:xfrm>
            <a:off x="1563388" y="4832823"/>
            <a:ext cx="6007676" cy="688622"/>
          </a:xfrm>
          <a:prstGeom prst="rect">
            <a:avLst/>
          </a:prstGeom>
          <a:noFill/>
          <a:ln w="19050">
            <a:solidFill>
              <a:srgbClr val="00B3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T" dirty="0"/>
              <a:t>   </a:t>
            </a:r>
          </a:p>
        </p:txBody>
      </p:sp>
      <p:sp>
        <p:nvSpPr>
          <p:cNvPr id="25" name="Title 5">
            <a:extLst>
              <a:ext uri="{FF2B5EF4-FFF2-40B4-BE49-F238E27FC236}">
                <a16:creationId xmlns:a16="http://schemas.microsoft.com/office/drawing/2014/main" id="{EF5694DC-14F4-84C2-63A1-6AF84CD335A6}"/>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Use and Structure</a:t>
            </a:r>
          </a:p>
        </p:txBody>
      </p:sp>
    </p:spTree>
    <p:extLst>
      <p:ext uri="{BB962C8B-B14F-4D97-AF65-F5344CB8AC3E}">
        <p14:creationId xmlns:p14="http://schemas.microsoft.com/office/powerpoint/2010/main" val="291783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3" grpId="0"/>
      <p:bldP spid="15" grpId="0"/>
      <p:bldP spid="16" grpId="0"/>
      <p:bldP spid="17" grpId="0"/>
      <p:bldP spid="18" grpId="0"/>
      <p:bldP spid="19" grpId="0"/>
      <p:bldP spid="20" grpId="0"/>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ACF6599D-06E5-AA25-4E3C-B852FBC0588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3" name="Title 5">
            <a:extLst>
              <a:ext uri="{FF2B5EF4-FFF2-40B4-BE49-F238E27FC236}">
                <a16:creationId xmlns:a16="http://schemas.microsoft.com/office/drawing/2014/main" id="{1440FCCF-0F3D-3EEF-5CA2-A6AACD0D1360}"/>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Use and Structure</a:t>
            </a:r>
          </a:p>
        </p:txBody>
      </p:sp>
      <p:sp>
        <p:nvSpPr>
          <p:cNvPr id="4" name="TextBox 3">
            <a:extLst>
              <a:ext uri="{FF2B5EF4-FFF2-40B4-BE49-F238E27FC236}">
                <a16:creationId xmlns:a16="http://schemas.microsoft.com/office/drawing/2014/main" id="{05EDBEB6-2DCC-CCF8-11E0-7635FB45837B}"/>
              </a:ext>
            </a:extLst>
          </p:cNvPr>
          <p:cNvSpPr txBox="1"/>
          <p:nvPr/>
        </p:nvSpPr>
        <p:spPr>
          <a:xfrm>
            <a:off x="914394" y="1297811"/>
            <a:ext cx="7305664" cy="615553"/>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You can also change the order of the ‘clauses’ or different parts of the sentence:</a:t>
            </a:r>
          </a:p>
        </p:txBody>
      </p:sp>
      <p:sp>
        <p:nvSpPr>
          <p:cNvPr id="9" name="TextBox 8">
            <a:extLst>
              <a:ext uri="{FF2B5EF4-FFF2-40B4-BE49-F238E27FC236}">
                <a16:creationId xmlns:a16="http://schemas.microsoft.com/office/drawing/2014/main" id="{0670E741-BCD5-D522-2C85-D303A06A3489}"/>
              </a:ext>
            </a:extLst>
          </p:cNvPr>
          <p:cNvSpPr txBox="1"/>
          <p:nvPr/>
        </p:nvSpPr>
        <p:spPr>
          <a:xfrm>
            <a:off x="914394" y="4873634"/>
            <a:ext cx="7305664" cy="307777"/>
          </a:xfrm>
          <a:prstGeom prst="rect">
            <a:avLst/>
          </a:prstGeom>
          <a:noFill/>
          <a:ln>
            <a:noFill/>
          </a:ln>
        </p:spPr>
        <p:txBody>
          <a:bodyPr wrap="square" lIns="0" tIns="0" rIns="0" bIns="0" rtlCol="0">
            <a:spAutoFit/>
          </a:bodyPr>
          <a:lstStyle/>
          <a:p>
            <a:pPr algn="ct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drink</a:t>
            </a:r>
            <a:r>
              <a:rPr lang="en-ZA" sz="2000" b="1" dirty="0">
                <a:latin typeface="Roboto" panose="02000000000000000000" pitchFamily="2" charset="0"/>
                <a:ea typeface="Roboto" panose="02000000000000000000" pitchFamily="2" charset="0"/>
                <a:cs typeface="Roboto" panose="02000000000000000000" pitchFamily="2" charset="0"/>
              </a:rPr>
              <a:t> coffee,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won’t sleep </a:t>
            </a:r>
            <a:r>
              <a:rPr lang="en-ZA" sz="2000" b="1" dirty="0">
                <a:latin typeface="Roboto" panose="02000000000000000000" pitchFamily="2" charset="0"/>
                <a:ea typeface="Roboto" panose="02000000000000000000" pitchFamily="2" charset="0"/>
                <a:cs typeface="Roboto" panose="02000000000000000000" pitchFamily="2" charset="0"/>
              </a:rPr>
              <a:t>tonight.</a:t>
            </a:r>
          </a:p>
        </p:txBody>
      </p:sp>
      <p:sp>
        <p:nvSpPr>
          <p:cNvPr id="5" name="TextBox 4">
            <a:extLst>
              <a:ext uri="{FF2B5EF4-FFF2-40B4-BE49-F238E27FC236}">
                <a16:creationId xmlns:a16="http://schemas.microsoft.com/office/drawing/2014/main" id="{19EDAF7C-5176-52D0-8D30-65F7F7C9E7BF}"/>
              </a:ext>
            </a:extLst>
          </p:cNvPr>
          <p:cNvSpPr txBox="1"/>
          <p:nvPr/>
        </p:nvSpPr>
        <p:spPr>
          <a:xfrm>
            <a:off x="914394" y="2366322"/>
            <a:ext cx="7305664" cy="307777"/>
          </a:xfrm>
          <a:prstGeom prst="rect">
            <a:avLst/>
          </a:prstGeom>
          <a:noFill/>
          <a:ln>
            <a:noFill/>
          </a:ln>
        </p:spPr>
        <p:txBody>
          <a:bodyPr wrap="square" lIns="0" tIns="0" rIns="0" bIns="0" rtlCol="0">
            <a:spAutoFit/>
          </a:bodyPr>
          <a:lstStyle/>
          <a:p>
            <a:pPr algn="ctr"/>
            <a:r>
              <a:rPr lang="en-ZA" sz="2000" b="1" dirty="0">
                <a:latin typeface="Roboto" panose="02000000000000000000" pitchFamily="2" charset="0"/>
                <a:ea typeface="Roboto" panose="02000000000000000000" pitchFamily="2" charset="0"/>
                <a:cs typeface="Roboto" panose="02000000000000000000" pitchFamily="2" charset="0"/>
              </a:rPr>
              <a:t>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be </a:t>
            </a:r>
            <a:r>
              <a:rPr lang="en-ZA" sz="2000" b="1" dirty="0">
                <a:latin typeface="Roboto" panose="02000000000000000000" pitchFamily="2" charset="0"/>
                <a:ea typeface="Roboto" panose="02000000000000000000" pitchFamily="2" charset="0"/>
                <a:cs typeface="Roboto" panose="02000000000000000000" pitchFamily="2" charset="0"/>
              </a:rPr>
              <a:t>rested tomorrow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stay</a:t>
            </a:r>
            <a:r>
              <a:rPr lang="en-ZA" sz="2000" b="1" dirty="0">
                <a:latin typeface="Roboto" panose="02000000000000000000" pitchFamily="2" charset="0"/>
                <a:ea typeface="Roboto" panose="02000000000000000000" pitchFamily="2" charset="0"/>
                <a:cs typeface="Roboto" panose="02000000000000000000" pitchFamily="2" charset="0"/>
              </a:rPr>
              <a:t> home tonight. </a:t>
            </a:r>
          </a:p>
        </p:txBody>
      </p:sp>
      <p:sp>
        <p:nvSpPr>
          <p:cNvPr id="6" name="TextBox 5">
            <a:extLst>
              <a:ext uri="{FF2B5EF4-FFF2-40B4-BE49-F238E27FC236}">
                <a16:creationId xmlns:a16="http://schemas.microsoft.com/office/drawing/2014/main" id="{7A19E680-02E9-F224-F5B3-B518A9DFB104}"/>
              </a:ext>
            </a:extLst>
          </p:cNvPr>
          <p:cNvSpPr txBox="1"/>
          <p:nvPr/>
        </p:nvSpPr>
        <p:spPr>
          <a:xfrm>
            <a:off x="914394" y="4114385"/>
            <a:ext cx="7305664" cy="307777"/>
          </a:xfrm>
          <a:prstGeom prst="rect">
            <a:avLst/>
          </a:prstGeom>
          <a:noFill/>
          <a:ln>
            <a:noFill/>
          </a:ln>
        </p:spPr>
        <p:txBody>
          <a:bodyPr wrap="square" lIns="0" tIns="0" rIns="0" bIns="0" rtlCol="0">
            <a:spAutoFit/>
          </a:bodyPr>
          <a:lstStyle/>
          <a:p>
            <a:pPr algn="ctr"/>
            <a:r>
              <a:rPr lang="en-ZA" sz="2000" b="1" dirty="0">
                <a:latin typeface="Roboto" panose="02000000000000000000" pitchFamily="2" charset="0"/>
                <a:ea typeface="Roboto" panose="02000000000000000000" pitchFamily="2" charset="0"/>
                <a:cs typeface="Roboto" panose="02000000000000000000" pitchFamily="2" charset="0"/>
              </a:rPr>
              <a:t>Your turn! Try to make a sentence with: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drink coffee </a:t>
            </a:r>
            <a:r>
              <a:rPr lang="en-ZA" sz="2000" b="1" dirty="0">
                <a:latin typeface="Roboto" panose="02000000000000000000" pitchFamily="2" charset="0"/>
                <a:ea typeface="Roboto" panose="02000000000000000000" pitchFamily="2" charset="0"/>
                <a:cs typeface="Roboto" panose="02000000000000000000" pitchFamily="2" charset="0"/>
              </a:rPr>
              <a:t>/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sleep</a:t>
            </a:r>
          </a:p>
        </p:txBody>
      </p:sp>
      <p:sp>
        <p:nvSpPr>
          <p:cNvPr id="11" name="Text Box">
            <a:extLst>
              <a:ext uri="{FF2B5EF4-FFF2-40B4-BE49-F238E27FC236}">
                <a16:creationId xmlns:a16="http://schemas.microsoft.com/office/drawing/2014/main" id="{E337B11D-8923-7C2F-3F86-2331ECC88067}"/>
              </a:ext>
            </a:extLst>
          </p:cNvPr>
          <p:cNvSpPr/>
          <p:nvPr/>
        </p:nvSpPr>
        <p:spPr>
          <a:xfrm>
            <a:off x="923945" y="3131299"/>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dirty="0">
                <a:solidFill>
                  <a:srgbClr val="007BB3"/>
                </a:solidFill>
                <a:latin typeface="Roboto" panose="02000000000000000000" pitchFamily="2" charset="0"/>
                <a:ea typeface="Roboto" panose="02000000000000000000" pitchFamily="2" charset="0"/>
                <a:cs typeface="Roboto" panose="02000000000000000000" pitchFamily="2" charset="0"/>
              </a:rPr>
              <a:t>Notice that in this order there is no comma!</a:t>
            </a:r>
          </a:p>
        </p:txBody>
      </p:sp>
      <p:sp>
        <p:nvSpPr>
          <p:cNvPr id="12" name="TextBox 11">
            <a:extLst>
              <a:ext uri="{FF2B5EF4-FFF2-40B4-BE49-F238E27FC236}">
                <a16:creationId xmlns:a16="http://schemas.microsoft.com/office/drawing/2014/main" id="{1407F361-4B3D-3C6D-32E6-7C72294F5559}"/>
              </a:ext>
            </a:extLst>
          </p:cNvPr>
          <p:cNvSpPr txBox="1"/>
          <p:nvPr/>
        </p:nvSpPr>
        <p:spPr>
          <a:xfrm>
            <a:off x="914394" y="5628643"/>
            <a:ext cx="7305664" cy="307777"/>
          </a:xfrm>
          <a:prstGeom prst="rect">
            <a:avLst/>
          </a:prstGeom>
          <a:noFill/>
          <a:ln>
            <a:noFill/>
          </a:ln>
        </p:spPr>
        <p:txBody>
          <a:bodyPr wrap="square" lIns="0" tIns="0" rIns="0" bIns="0" rtlCol="0">
            <a:spAutoFit/>
          </a:bodyPr>
          <a:lstStyle/>
          <a:p>
            <a:pPr algn="ctr"/>
            <a:r>
              <a:rPr lang="en-ZA" sz="2000" b="1" dirty="0">
                <a:latin typeface="Roboto" panose="02000000000000000000" pitchFamily="2" charset="0"/>
                <a:ea typeface="Roboto" panose="02000000000000000000" pitchFamily="2" charset="0"/>
                <a:cs typeface="Roboto" panose="02000000000000000000" pitchFamily="2" charset="0"/>
              </a:rPr>
              <a:t>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won’t sleep </a:t>
            </a:r>
            <a:r>
              <a:rPr lang="en-ZA" sz="2000" b="1" dirty="0">
                <a:latin typeface="Roboto" panose="02000000000000000000" pitchFamily="2" charset="0"/>
                <a:ea typeface="Roboto" panose="02000000000000000000" pitchFamily="2" charset="0"/>
                <a:cs typeface="Roboto" panose="02000000000000000000" pitchFamily="2" charset="0"/>
              </a:rPr>
              <a:t>tonight,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drink</a:t>
            </a:r>
            <a:r>
              <a:rPr lang="en-ZA" sz="2000" b="1" dirty="0">
                <a:latin typeface="Roboto" panose="02000000000000000000" pitchFamily="2" charset="0"/>
                <a:ea typeface="Roboto" panose="02000000000000000000" pitchFamily="2" charset="0"/>
                <a:cs typeface="Roboto" panose="02000000000000000000" pitchFamily="2" charset="0"/>
              </a:rPr>
              <a:t> coffee.</a:t>
            </a:r>
          </a:p>
        </p:txBody>
      </p:sp>
      <p:sp>
        <p:nvSpPr>
          <p:cNvPr id="16" name="TextBox 15">
            <a:extLst>
              <a:ext uri="{FF2B5EF4-FFF2-40B4-BE49-F238E27FC236}">
                <a16:creationId xmlns:a16="http://schemas.microsoft.com/office/drawing/2014/main" id="{E82BEF5F-D382-85AA-7D63-0E923DA267FF}"/>
              </a:ext>
            </a:extLst>
          </p:cNvPr>
          <p:cNvSpPr txBox="1"/>
          <p:nvPr/>
        </p:nvSpPr>
        <p:spPr>
          <a:xfrm>
            <a:off x="4301553" y="5250396"/>
            <a:ext cx="531346"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Or</a:t>
            </a:r>
          </a:p>
        </p:txBody>
      </p:sp>
    </p:spTree>
    <p:extLst>
      <p:ext uri="{BB962C8B-B14F-4D97-AF65-F5344CB8AC3E}">
        <p14:creationId xmlns:p14="http://schemas.microsoft.com/office/powerpoint/2010/main" val="122173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5" grpId="0"/>
      <p:bldP spid="6" grpId="0"/>
      <p:bldP spid="11" grpId="0" animBg="1"/>
      <p:bldP spid="1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3E8B-E589-BD46-0034-7F4486EE8422}"/>
            </a:ext>
          </a:extLst>
        </p:cNvPr>
        <p:cNvGrpSpPr/>
        <p:nvPr/>
      </p:nvGrpSpPr>
      <p:grpSpPr>
        <a:xfrm>
          <a:off x="0" y="0"/>
          <a:ext cx="0" cy="0"/>
          <a:chOff x="0" y="0"/>
          <a:chExt cx="0" cy="0"/>
        </a:xfrm>
      </p:grpSpPr>
      <p:sp>
        <p:nvSpPr>
          <p:cNvPr id="2" name="Rounded Rectangle 4">
            <a:extLst>
              <a:ext uri="{FF2B5EF4-FFF2-40B4-BE49-F238E27FC236}">
                <a16:creationId xmlns:a16="http://schemas.microsoft.com/office/drawing/2014/main" id="{F75836CE-F102-8920-5856-432F9C988EB7}"/>
              </a:ext>
            </a:extLst>
          </p:cNvPr>
          <p:cNvSpPr/>
          <p:nvPr/>
        </p:nvSpPr>
        <p:spPr bwMode="auto">
          <a:xfrm>
            <a:off x="255025" y="724619"/>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3" name="Title 5">
            <a:extLst>
              <a:ext uri="{FF2B5EF4-FFF2-40B4-BE49-F238E27FC236}">
                <a16:creationId xmlns:a16="http://schemas.microsoft.com/office/drawing/2014/main" id="{9CD8BF99-08D8-B384-7C11-A51F91DFC98F}"/>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oboto" panose="02000000000000000000" pitchFamily="2" charset="0"/>
                <a:ea typeface="+mj-ea"/>
                <a:cs typeface="+mj-cs"/>
              </a:rPr>
              <a:t>Use and Structure</a:t>
            </a:r>
          </a:p>
        </p:txBody>
      </p:sp>
      <p:pic>
        <p:nvPicPr>
          <p:cNvPr id="7" name="Picture 6">
            <a:extLst>
              <a:ext uri="{FF2B5EF4-FFF2-40B4-BE49-F238E27FC236}">
                <a16:creationId xmlns:a16="http://schemas.microsoft.com/office/drawing/2014/main" id="{4CB326DE-A309-BEC1-102B-F0A191B7DED3}"/>
              </a:ext>
            </a:extLst>
          </p:cNvPr>
          <p:cNvPicPr>
            <a:picLocks noChangeAspect="1"/>
          </p:cNvPicPr>
          <p:nvPr/>
        </p:nvPicPr>
        <p:blipFill>
          <a:blip r:embed="rId2"/>
          <a:stretch>
            <a:fillRect/>
          </a:stretch>
        </p:blipFill>
        <p:spPr>
          <a:xfrm>
            <a:off x="318957" y="24366"/>
            <a:ext cx="7901101" cy="938865"/>
          </a:xfrm>
          <a:prstGeom prst="rect">
            <a:avLst/>
          </a:prstGeom>
        </p:spPr>
      </p:pic>
      <p:sp>
        <p:nvSpPr>
          <p:cNvPr id="8" name="TextBox 7">
            <a:extLst>
              <a:ext uri="{FF2B5EF4-FFF2-40B4-BE49-F238E27FC236}">
                <a16:creationId xmlns:a16="http://schemas.microsoft.com/office/drawing/2014/main" id="{7F2B55FE-2A4A-9EF5-A4A2-5D42E073B763}"/>
              </a:ext>
            </a:extLst>
          </p:cNvPr>
          <p:cNvSpPr txBox="1"/>
          <p:nvPr/>
        </p:nvSpPr>
        <p:spPr>
          <a:xfrm>
            <a:off x="2184389" y="1299827"/>
            <a:ext cx="4572000" cy="646331"/>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zero conditional</a:t>
            </a:r>
            <a:r>
              <a:rPr lang="en-ZA" dirty="0">
                <a:solidFill>
                  <a:schemeClr val="accent6">
                    <a:lumMod val="50000"/>
                  </a:schemeClr>
                </a:solidFill>
                <a:latin typeface="Roboto" panose="02000000000000000000" pitchFamily="2" charset="0"/>
                <a:ea typeface="Roboto" panose="02000000000000000000" pitchFamily="2" charset="0"/>
              </a:rPr>
              <a:t> for facts or things that are always true. </a:t>
            </a:r>
          </a:p>
        </p:txBody>
      </p:sp>
      <p:pic>
        <p:nvPicPr>
          <p:cNvPr id="10" name="Picture 9">
            <a:extLst>
              <a:ext uri="{FF2B5EF4-FFF2-40B4-BE49-F238E27FC236}">
                <a16:creationId xmlns:a16="http://schemas.microsoft.com/office/drawing/2014/main" id="{F6010843-1D28-A4CE-1F32-CCD2BFE6241D}"/>
              </a:ext>
            </a:extLst>
          </p:cNvPr>
          <p:cNvPicPr>
            <a:picLocks noChangeAspect="1"/>
          </p:cNvPicPr>
          <p:nvPr/>
        </p:nvPicPr>
        <p:blipFill>
          <a:blip r:embed="rId3"/>
          <a:stretch>
            <a:fillRect/>
          </a:stretch>
        </p:blipFill>
        <p:spPr>
          <a:xfrm>
            <a:off x="457187" y="2243699"/>
            <a:ext cx="7815749" cy="999831"/>
          </a:xfrm>
          <a:prstGeom prst="rect">
            <a:avLst/>
          </a:prstGeom>
        </p:spPr>
      </p:pic>
      <p:pic>
        <p:nvPicPr>
          <p:cNvPr id="13" name="Picture 12">
            <a:extLst>
              <a:ext uri="{FF2B5EF4-FFF2-40B4-BE49-F238E27FC236}">
                <a16:creationId xmlns:a16="http://schemas.microsoft.com/office/drawing/2014/main" id="{797EB01B-20E7-7C43-2A56-FDEE6C207F98}"/>
              </a:ext>
            </a:extLst>
          </p:cNvPr>
          <p:cNvPicPr>
            <a:picLocks noChangeAspect="1"/>
          </p:cNvPicPr>
          <p:nvPr/>
        </p:nvPicPr>
        <p:blipFill>
          <a:blip r:embed="rId4"/>
          <a:stretch>
            <a:fillRect/>
          </a:stretch>
        </p:blipFill>
        <p:spPr>
          <a:xfrm>
            <a:off x="829971" y="3568883"/>
            <a:ext cx="5413717" cy="2420322"/>
          </a:xfrm>
          <a:prstGeom prst="rect">
            <a:avLst/>
          </a:prstGeom>
        </p:spPr>
      </p:pic>
    </p:spTree>
    <p:extLst>
      <p:ext uri="{BB962C8B-B14F-4D97-AF65-F5344CB8AC3E}">
        <p14:creationId xmlns:p14="http://schemas.microsoft.com/office/powerpoint/2010/main" val="349473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BC23CA3A-92ED-F6F2-0E94-7FA8EB83569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itle 5">
            <a:extLst>
              <a:ext uri="{FF2B5EF4-FFF2-40B4-BE49-F238E27FC236}">
                <a16:creationId xmlns:a16="http://schemas.microsoft.com/office/drawing/2014/main" id="{A2D39CFD-3680-4833-3E7D-00FE28360E9E}"/>
              </a:ext>
            </a:extLst>
          </p:cNvPr>
          <p:cNvSpPr txBox="1">
            <a:spLocks/>
          </p:cNvSpPr>
          <p:nvPr/>
        </p:nvSpPr>
        <p:spPr>
          <a:xfrm>
            <a:off x="0" y="0"/>
            <a:ext cx="9144000" cy="1066409"/>
          </a:xfrm>
          <a:prstGeom prst="roundRect">
            <a:avLst>
              <a:gd name="adj" fmla="val 0"/>
            </a:avLst>
          </a:prstGeom>
          <a:solidFill>
            <a:srgbClr val="004382"/>
          </a:solidFill>
          <a:effectLst/>
        </p:spPr>
        <p:txBody>
          <a:bodyPr wrap="square" lIns="216000" tIns="144000" rIns="216000" bIns="144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Make sentences in the first conditional</a:t>
            </a:r>
            <a:br>
              <a:rPr lang="en-GB" sz="2800" dirty="0"/>
            </a:br>
            <a:r>
              <a:rPr lang="en-GB" sz="2800" dirty="0"/>
              <a:t>using the pictures</a:t>
            </a:r>
          </a:p>
        </p:txBody>
      </p:sp>
      <p:sp>
        <p:nvSpPr>
          <p:cNvPr id="5" name="TextBox 4">
            <a:extLst>
              <a:ext uri="{FF2B5EF4-FFF2-40B4-BE49-F238E27FC236}">
                <a16:creationId xmlns:a16="http://schemas.microsoft.com/office/drawing/2014/main" id="{AE993F34-27C8-7625-E6C5-DD61007A467E}"/>
              </a:ext>
            </a:extLst>
          </p:cNvPr>
          <p:cNvSpPr txBox="1"/>
          <p:nvPr/>
        </p:nvSpPr>
        <p:spPr>
          <a:xfrm>
            <a:off x="923945" y="2584952"/>
            <a:ext cx="454922"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If</a:t>
            </a:r>
          </a:p>
        </p:txBody>
      </p:sp>
      <p:sp>
        <p:nvSpPr>
          <p:cNvPr id="6" name="TextBox 5">
            <a:extLst>
              <a:ext uri="{FF2B5EF4-FFF2-40B4-BE49-F238E27FC236}">
                <a16:creationId xmlns:a16="http://schemas.microsoft.com/office/drawing/2014/main" id="{F5D01E2C-F5EC-6A5C-7C3F-A8E7C308A4A8}"/>
              </a:ext>
            </a:extLst>
          </p:cNvPr>
          <p:cNvSpPr txBox="1"/>
          <p:nvPr/>
        </p:nvSpPr>
        <p:spPr>
          <a:xfrm>
            <a:off x="4413887" y="2584952"/>
            <a:ext cx="310717"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a:t>
            </a:r>
          </a:p>
        </p:txBody>
      </p:sp>
      <p:sp>
        <p:nvSpPr>
          <p:cNvPr id="7" name="TextBox 6">
            <a:extLst>
              <a:ext uri="{FF2B5EF4-FFF2-40B4-BE49-F238E27FC236}">
                <a16:creationId xmlns:a16="http://schemas.microsoft.com/office/drawing/2014/main" id="{A6AD600E-3D01-8230-0D83-8D53707FF21C}"/>
              </a:ext>
            </a:extLst>
          </p:cNvPr>
          <p:cNvSpPr txBox="1"/>
          <p:nvPr/>
        </p:nvSpPr>
        <p:spPr>
          <a:xfrm>
            <a:off x="4640949" y="2584952"/>
            <a:ext cx="648781"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we</a:t>
            </a:r>
          </a:p>
        </p:txBody>
      </p:sp>
      <p:pic>
        <p:nvPicPr>
          <p:cNvPr id="10" name="Picture 9">
            <a:extLst>
              <a:ext uri="{FF2B5EF4-FFF2-40B4-BE49-F238E27FC236}">
                <a16:creationId xmlns:a16="http://schemas.microsoft.com/office/drawing/2014/main" id="{423A5B72-411A-D9BA-24A9-DEFC6B2EEDED}"/>
              </a:ext>
            </a:extLst>
          </p:cNvPr>
          <p:cNvPicPr>
            <a:picLocks noChangeAspect="1"/>
          </p:cNvPicPr>
          <p:nvPr/>
        </p:nvPicPr>
        <p:blipFill>
          <a:blip r:embed="rId2" cstate="screen">
            <a:extLst>
              <a:ext uri="{28A0092B-C50C-407E-A947-70E740481C1C}">
                <a14:useLocalDpi xmlns:a14="http://schemas.microsoft.com/office/drawing/2010/main"/>
              </a:ext>
            </a:extLst>
          </a:blip>
          <a:srcRect l="2830" r="2830"/>
          <a:stretch/>
        </p:blipFill>
        <p:spPr>
          <a:xfrm>
            <a:off x="1454823" y="1809520"/>
            <a:ext cx="2873717" cy="1915811"/>
          </a:xfrm>
          <a:prstGeom prst="rect">
            <a:avLst/>
          </a:prstGeom>
          <a:ln w="19050">
            <a:solidFill>
              <a:srgbClr val="007BB3"/>
            </a:solidFill>
          </a:ln>
        </p:spPr>
      </p:pic>
      <p:pic>
        <p:nvPicPr>
          <p:cNvPr id="12" name="Picture 11">
            <a:extLst>
              <a:ext uri="{FF2B5EF4-FFF2-40B4-BE49-F238E27FC236}">
                <a16:creationId xmlns:a16="http://schemas.microsoft.com/office/drawing/2014/main" id="{EA4CD8CC-1E7B-A647-4CAA-0D51C22D32A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47145" y="1810058"/>
            <a:ext cx="2872103" cy="1914735"/>
          </a:xfrm>
          <a:prstGeom prst="rect">
            <a:avLst/>
          </a:prstGeom>
          <a:ln w="19050">
            <a:solidFill>
              <a:srgbClr val="007BB3"/>
            </a:solidFill>
          </a:ln>
        </p:spPr>
      </p:pic>
      <p:sp>
        <p:nvSpPr>
          <p:cNvPr id="13" name="Text Box">
            <a:extLst>
              <a:ext uri="{FF2B5EF4-FFF2-40B4-BE49-F238E27FC236}">
                <a16:creationId xmlns:a16="http://schemas.microsoft.com/office/drawing/2014/main" id="{E571C32C-DB33-CD03-3716-C55AC8DB5159}"/>
              </a:ext>
            </a:extLst>
          </p:cNvPr>
          <p:cNvSpPr/>
          <p:nvPr/>
        </p:nvSpPr>
        <p:spPr>
          <a:xfrm>
            <a:off x="3066242" y="5532403"/>
            <a:ext cx="3001965"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suggestion</a:t>
            </a:r>
          </a:p>
        </p:txBody>
      </p:sp>
      <p:sp>
        <p:nvSpPr>
          <p:cNvPr id="16" name="TextBox 15">
            <a:extLst>
              <a:ext uri="{FF2B5EF4-FFF2-40B4-BE49-F238E27FC236}">
                <a16:creationId xmlns:a16="http://schemas.microsoft.com/office/drawing/2014/main" id="{68BB8410-0AAA-C062-E8BA-2939B452F72F}"/>
              </a:ext>
            </a:extLst>
          </p:cNvPr>
          <p:cNvSpPr txBox="1"/>
          <p:nvPr/>
        </p:nvSpPr>
        <p:spPr>
          <a:xfrm>
            <a:off x="914392" y="4474978"/>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it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is</a:t>
            </a:r>
            <a:r>
              <a:rPr lang="en-ZA" sz="2000" b="1" dirty="0">
                <a:latin typeface="Roboto" panose="02000000000000000000" pitchFamily="2" charset="0"/>
                <a:ea typeface="Roboto" panose="02000000000000000000" pitchFamily="2" charset="0"/>
                <a:cs typeface="Roboto" panose="02000000000000000000" pitchFamily="2" charset="0"/>
              </a:rPr>
              <a:t> sunny, we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sz="2000" b="1" dirty="0">
                <a:latin typeface="Roboto" panose="02000000000000000000" pitchFamily="2" charset="0"/>
                <a:ea typeface="Roboto" panose="02000000000000000000" pitchFamily="2" charset="0"/>
                <a:cs typeface="Roboto" panose="02000000000000000000" pitchFamily="2" charset="0"/>
              </a:rPr>
              <a:t>on a hike tomorrow.</a:t>
            </a:r>
          </a:p>
        </p:txBody>
      </p:sp>
    </p:spTree>
    <p:extLst>
      <p:ext uri="{BB962C8B-B14F-4D97-AF65-F5344CB8AC3E}">
        <p14:creationId xmlns:p14="http://schemas.microsoft.com/office/powerpoint/2010/main" val="40243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10" presetClass="exit" presetSubtype="0" fill="hold" grpId="1" nodeType="with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animBg="1"/>
      <p:bldP spid="13" grpId="1"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BC23CA3A-92ED-F6F2-0E94-7FA8EB83569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itle 5">
            <a:extLst>
              <a:ext uri="{FF2B5EF4-FFF2-40B4-BE49-F238E27FC236}">
                <a16:creationId xmlns:a16="http://schemas.microsoft.com/office/drawing/2014/main" id="{A2D39CFD-3680-4833-3E7D-00FE28360E9E}"/>
              </a:ext>
            </a:extLst>
          </p:cNvPr>
          <p:cNvSpPr txBox="1">
            <a:spLocks/>
          </p:cNvSpPr>
          <p:nvPr/>
        </p:nvSpPr>
        <p:spPr>
          <a:xfrm>
            <a:off x="0" y="0"/>
            <a:ext cx="9144000" cy="1066409"/>
          </a:xfrm>
          <a:prstGeom prst="roundRect">
            <a:avLst>
              <a:gd name="adj" fmla="val 0"/>
            </a:avLst>
          </a:prstGeom>
          <a:solidFill>
            <a:srgbClr val="004382"/>
          </a:solidFill>
          <a:effectLst/>
        </p:spPr>
        <p:txBody>
          <a:bodyPr wrap="square" lIns="216000" tIns="144000" rIns="216000" bIns="144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Make sentences in the first conditional</a:t>
            </a:r>
            <a:br>
              <a:rPr lang="en-GB" sz="2800" dirty="0"/>
            </a:br>
            <a:r>
              <a:rPr lang="en-GB" sz="2800" dirty="0"/>
              <a:t>using the pictures</a:t>
            </a:r>
          </a:p>
        </p:txBody>
      </p:sp>
      <p:sp>
        <p:nvSpPr>
          <p:cNvPr id="5" name="TextBox 4">
            <a:extLst>
              <a:ext uri="{FF2B5EF4-FFF2-40B4-BE49-F238E27FC236}">
                <a16:creationId xmlns:a16="http://schemas.microsoft.com/office/drawing/2014/main" id="{AE993F34-27C8-7625-E6C5-DD61007A467E}"/>
              </a:ext>
            </a:extLst>
          </p:cNvPr>
          <p:cNvSpPr txBox="1"/>
          <p:nvPr/>
        </p:nvSpPr>
        <p:spPr>
          <a:xfrm>
            <a:off x="923945" y="2584952"/>
            <a:ext cx="454922"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If</a:t>
            </a:r>
          </a:p>
        </p:txBody>
      </p:sp>
      <p:sp>
        <p:nvSpPr>
          <p:cNvPr id="6" name="TextBox 5">
            <a:extLst>
              <a:ext uri="{FF2B5EF4-FFF2-40B4-BE49-F238E27FC236}">
                <a16:creationId xmlns:a16="http://schemas.microsoft.com/office/drawing/2014/main" id="{F5D01E2C-F5EC-6A5C-7C3F-A8E7C308A4A8}"/>
              </a:ext>
            </a:extLst>
          </p:cNvPr>
          <p:cNvSpPr txBox="1"/>
          <p:nvPr/>
        </p:nvSpPr>
        <p:spPr>
          <a:xfrm>
            <a:off x="4413887" y="2584952"/>
            <a:ext cx="310717"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a:t>
            </a:r>
          </a:p>
        </p:txBody>
      </p:sp>
      <p:sp>
        <p:nvSpPr>
          <p:cNvPr id="7" name="TextBox 6">
            <a:extLst>
              <a:ext uri="{FF2B5EF4-FFF2-40B4-BE49-F238E27FC236}">
                <a16:creationId xmlns:a16="http://schemas.microsoft.com/office/drawing/2014/main" id="{A6AD600E-3D01-8230-0D83-8D53707FF21C}"/>
              </a:ext>
            </a:extLst>
          </p:cNvPr>
          <p:cNvSpPr txBox="1"/>
          <p:nvPr/>
        </p:nvSpPr>
        <p:spPr>
          <a:xfrm>
            <a:off x="4640949" y="2584952"/>
            <a:ext cx="648781"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we</a:t>
            </a:r>
          </a:p>
        </p:txBody>
      </p:sp>
      <p:pic>
        <p:nvPicPr>
          <p:cNvPr id="10" name="Picture 9">
            <a:extLst>
              <a:ext uri="{FF2B5EF4-FFF2-40B4-BE49-F238E27FC236}">
                <a16:creationId xmlns:a16="http://schemas.microsoft.com/office/drawing/2014/main" id="{423A5B72-411A-D9BA-24A9-DEFC6B2EED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4823" y="1809520"/>
            <a:ext cx="2873717" cy="1915811"/>
          </a:xfrm>
          <a:prstGeom prst="rect">
            <a:avLst/>
          </a:prstGeom>
          <a:ln w="19050">
            <a:solidFill>
              <a:srgbClr val="007BB3"/>
            </a:solidFill>
          </a:ln>
        </p:spPr>
      </p:pic>
      <p:pic>
        <p:nvPicPr>
          <p:cNvPr id="12" name="Picture 11">
            <a:extLst>
              <a:ext uri="{FF2B5EF4-FFF2-40B4-BE49-F238E27FC236}">
                <a16:creationId xmlns:a16="http://schemas.microsoft.com/office/drawing/2014/main" id="{EA4CD8CC-1E7B-A647-4CAA-0D51C22D32A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47145" y="1809520"/>
            <a:ext cx="2872103" cy="1915811"/>
          </a:xfrm>
          <a:prstGeom prst="rect">
            <a:avLst/>
          </a:prstGeom>
          <a:ln w="19050">
            <a:solidFill>
              <a:srgbClr val="007BB3"/>
            </a:solidFill>
          </a:ln>
        </p:spPr>
      </p:pic>
      <p:sp>
        <p:nvSpPr>
          <p:cNvPr id="13" name="Text Box">
            <a:extLst>
              <a:ext uri="{FF2B5EF4-FFF2-40B4-BE49-F238E27FC236}">
                <a16:creationId xmlns:a16="http://schemas.microsoft.com/office/drawing/2014/main" id="{E571C32C-DB33-CD03-3716-C55AC8DB5159}"/>
              </a:ext>
            </a:extLst>
          </p:cNvPr>
          <p:cNvSpPr/>
          <p:nvPr/>
        </p:nvSpPr>
        <p:spPr>
          <a:xfrm>
            <a:off x="3066242" y="5532403"/>
            <a:ext cx="3001965"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suggestion</a:t>
            </a:r>
          </a:p>
        </p:txBody>
      </p:sp>
      <p:sp>
        <p:nvSpPr>
          <p:cNvPr id="16" name="TextBox 15">
            <a:extLst>
              <a:ext uri="{FF2B5EF4-FFF2-40B4-BE49-F238E27FC236}">
                <a16:creationId xmlns:a16="http://schemas.microsoft.com/office/drawing/2014/main" id="{68BB8410-0AAA-C062-E8BA-2939B452F72F}"/>
              </a:ext>
            </a:extLst>
          </p:cNvPr>
          <p:cNvSpPr txBox="1"/>
          <p:nvPr/>
        </p:nvSpPr>
        <p:spPr>
          <a:xfrm>
            <a:off x="914392" y="4474978"/>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it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rains</a:t>
            </a:r>
            <a:r>
              <a:rPr lang="en-ZA" sz="2000" b="1" dirty="0">
                <a:latin typeface="Roboto" panose="02000000000000000000" pitchFamily="2" charset="0"/>
                <a:ea typeface="Roboto" panose="02000000000000000000" pitchFamily="2" charset="0"/>
                <a:cs typeface="Roboto" panose="02000000000000000000" pitchFamily="2" charset="0"/>
              </a:rPr>
              <a:t>, we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watch</a:t>
            </a:r>
            <a:r>
              <a:rPr lang="en-ZA" sz="2000" b="1" dirty="0">
                <a:latin typeface="Roboto" panose="02000000000000000000" pitchFamily="2" charset="0"/>
                <a:ea typeface="Roboto" panose="02000000000000000000" pitchFamily="2" charset="0"/>
                <a:cs typeface="Roboto" panose="02000000000000000000" pitchFamily="2" charset="0"/>
              </a:rPr>
              <a:t> a film at home.</a:t>
            </a:r>
          </a:p>
        </p:txBody>
      </p:sp>
    </p:spTree>
    <p:extLst>
      <p:ext uri="{BB962C8B-B14F-4D97-AF65-F5344CB8AC3E}">
        <p14:creationId xmlns:p14="http://schemas.microsoft.com/office/powerpoint/2010/main" val="110627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10" presetClass="exit" presetSubtype="0" fill="hold" grpId="1" nodeType="with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animBg="1"/>
      <p:bldP spid="13" grpId="1"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BC23CA3A-92ED-F6F2-0E94-7FA8EB83569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itle 5">
            <a:extLst>
              <a:ext uri="{FF2B5EF4-FFF2-40B4-BE49-F238E27FC236}">
                <a16:creationId xmlns:a16="http://schemas.microsoft.com/office/drawing/2014/main" id="{A2D39CFD-3680-4833-3E7D-00FE28360E9E}"/>
              </a:ext>
            </a:extLst>
          </p:cNvPr>
          <p:cNvSpPr txBox="1">
            <a:spLocks/>
          </p:cNvSpPr>
          <p:nvPr/>
        </p:nvSpPr>
        <p:spPr>
          <a:xfrm>
            <a:off x="0" y="0"/>
            <a:ext cx="9144000" cy="1066409"/>
          </a:xfrm>
          <a:prstGeom prst="roundRect">
            <a:avLst>
              <a:gd name="adj" fmla="val 0"/>
            </a:avLst>
          </a:prstGeom>
          <a:solidFill>
            <a:srgbClr val="004382"/>
          </a:solidFill>
          <a:effectLst/>
        </p:spPr>
        <p:txBody>
          <a:bodyPr wrap="square" lIns="216000" tIns="144000" rIns="216000" bIns="144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Make sentences in the first conditional</a:t>
            </a:r>
            <a:br>
              <a:rPr lang="en-GB" sz="2800" dirty="0"/>
            </a:br>
            <a:r>
              <a:rPr lang="en-GB" sz="2800" dirty="0"/>
              <a:t>using the pictures</a:t>
            </a:r>
          </a:p>
        </p:txBody>
      </p:sp>
      <p:sp>
        <p:nvSpPr>
          <p:cNvPr id="5" name="TextBox 4">
            <a:extLst>
              <a:ext uri="{FF2B5EF4-FFF2-40B4-BE49-F238E27FC236}">
                <a16:creationId xmlns:a16="http://schemas.microsoft.com/office/drawing/2014/main" id="{AE993F34-27C8-7625-E6C5-DD61007A467E}"/>
              </a:ext>
            </a:extLst>
          </p:cNvPr>
          <p:cNvSpPr txBox="1"/>
          <p:nvPr/>
        </p:nvSpPr>
        <p:spPr>
          <a:xfrm>
            <a:off x="923944" y="2584952"/>
            <a:ext cx="1881399" cy="369332"/>
          </a:xfrm>
          <a:prstGeom prst="rect">
            <a:avLst/>
          </a:prstGeom>
          <a:noFill/>
          <a:ln>
            <a:noFill/>
          </a:ln>
        </p:spPr>
        <p:txBody>
          <a:bodyPr wrap="square" lIns="0" tIns="0" rIns="0" bIns="0" rtlCol="0">
            <a:spAutoFit/>
          </a:bodyPr>
          <a:lstStyle/>
          <a:p>
            <a:r>
              <a:rPr lang="en-ZA" sz="2400" b="1" dirty="0">
                <a:latin typeface="Roboto" panose="02000000000000000000" pitchFamily="2" charset="0"/>
                <a:ea typeface="Roboto" panose="02000000000000000000" pitchFamily="2" charset="0"/>
                <a:cs typeface="Roboto" panose="02000000000000000000" pitchFamily="2" charset="0"/>
              </a:rPr>
              <a:t>If I don’t </a:t>
            </a:r>
          </a:p>
        </p:txBody>
      </p:sp>
      <p:sp>
        <p:nvSpPr>
          <p:cNvPr id="6" name="TextBox 5">
            <a:extLst>
              <a:ext uri="{FF2B5EF4-FFF2-40B4-BE49-F238E27FC236}">
                <a16:creationId xmlns:a16="http://schemas.microsoft.com/office/drawing/2014/main" id="{F5D01E2C-F5EC-6A5C-7C3F-A8E7C308A4A8}"/>
              </a:ext>
            </a:extLst>
          </p:cNvPr>
          <p:cNvSpPr txBox="1"/>
          <p:nvPr/>
        </p:nvSpPr>
        <p:spPr>
          <a:xfrm>
            <a:off x="5019467" y="2584952"/>
            <a:ext cx="310717"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a:t>
            </a:r>
          </a:p>
        </p:txBody>
      </p:sp>
      <p:sp>
        <p:nvSpPr>
          <p:cNvPr id="7" name="TextBox 6">
            <a:extLst>
              <a:ext uri="{FF2B5EF4-FFF2-40B4-BE49-F238E27FC236}">
                <a16:creationId xmlns:a16="http://schemas.microsoft.com/office/drawing/2014/main" id="{A6AD600E-3D01-8230-0D83-8D53707FF21C}"/>
              </a:ext>
            </a:extLst>
          </p:cNvPr>
          <p:cNvSpPr txBox="1"/>
          <p:nvPr/>
        </p:nvSpPr>
        <p:spPr>
          <a:xfrm>
            <a:off x="5175030" y="2584952"/>
            <a:ext cx="443126"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I</a:t>
            </a:r>
          </a:p>
        </p:txBody>
      </p:sp>
      <p:pic>
        <p:nvPicPr>
          <p:cNvPr id="10" name="Picture 9">
            <a:extLst>
              <a:ext uri="{FF2B5EF4-FFF2-40B4-BE49-F238E27FC236}">
                <a16:creationId xmlns:a16="http://schemas.microsoft.com/office/drawing/2014/main" id="{423A5B72-411A-D9BA-24A9-DEFC6B2EEDE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01526" y="1893455"/>
            <a:ext cx="2574140" cy="1730276"/>
          </a:xfrm>
          <a:prstGeom prst="rect">
            <a:avLst/>
          </a:prstGeom>
          <a:ln w="19050">
            <a:solidFill>
              <a:srgbClr val="007BB3"/>
            </a:solidFill>
          </a:ln>
        </p:spPr>
      </p:pic>
      <p:pic>
        <p:nvPicPr>
          <p:cNvPr id="12" name="Picture 11">
            <a:extLst>
              <a:ext uri="{FF2B5EF4-FFF2-40B4-BE49-F238E27FC236}">
                <a16:creationId xmlns:a16="http://schemas.microsoft.com/office/drawing/2014/main" id="{EA4CD8CC-1E7B-A647-4CAA-0D51C22D32A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25292" y="1893941"/>
            <a:ext cx="2593956" cy="1729304"/>
          </a:xfrm>
          <a:prstGeom prst="rect">
            <a:avLst/>
          </a:prstGeom>
          <a:ln w="19050">
            <a:solidFill>
              <a:srgbClr val="007BB3"/>
            </a:solidFill>
          </a:ln>
        </p:spPr>
      </p:pic>
      <p:sp>
        <p:nvSpPr>
          <p:cNvPr id="13" name="Text Box">
            <a:extLst>
              <a:ext uri="{FF2B5EF4-FFF2-40B4-BE49-F238E27FC236}">
                <a16:creationId xmlns:a16="http://schemas.microsoft.com/office/drawing/2014/main" id="{E571C32C-DB33-CD03-3716-C55AC8DB5159}"/>
              </a:ext>
            </a:extLst>
          </p:cNvPr>
          <p:cNvSpPr/>
          <p:nvPr/>
        </p:nvSpPr>
        <p:spPr>
          <a:xfrm>
            <a:off x="3066242" y="5532403"/>
            <a:ext cx="3001965"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suggestion</a:t>
            </a:r>
          </a:p>
        </p:txBody>
      </p:sp>
      <p:sp>
        <p:nvSpPr>
          <p:cNvPr id="16" name="TextBox 15">
            <a:extLst>
              <a:ext uri="{FF2B5EF4-FFF2-40B4-BE49-F238E27FC236}">
                <a16:creationId xmlns:a16="http://schemas.microsoft.com/office/drawing/2014/main" id="{68BB8410-0AAA-C062-E8BA-2939B452F72F}"/>
              </a:ext>
            </a:extLst>
          </p:cNvPr>
          <p:cNvSpPr txBox="1"/>
          <p:nvPr/>
        </p:nvSpPr>
        <p:spPr>
          <a:xfrm>
            <a:off x="914392" y="4270290"/>
            <a:ext cx="7305664" cy="615553"/>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don’t drink </a:t>
            </a:r>
            <a:r>
              <a:rPr lang="en-ZA" sz="2000" b="1" dirty="0">
                <a:latin typeface="Roboto" panose="02000000000000000000" pitchFamily="2" charset="0"/>
                <a:ea typeface="Roboto" panose="02000000000000000000" pitchFamily="2" charset="0"/>
                <a:cs typeface="Roboto" panose="02000000000000000000" pitchFamily="2" charset="0"/>
              </a:rPr>
              <a:t>coffee this morning,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feel</a:t>
            </a:r>
            <a:br>
              <a:rPr lang="en-ZA" sz="2000" b="1" dirty="0">
                <a:latin typeface="Roboto" panose="02000000000000000000" pitchFamily="2" charset="0"/>
                <a:ea typeface="Roboto" panose="02000000000000000000" pitchFamily="2" charset="0"/>
                <a:cs typeface="Roboto" panose="02000000000000000000" pitchFamily="2" charset="0"/>
              </a:rPr>
            </a:br>
            <a:r>
              <a:rPr lang="en-ZA" sz="2000" b="1" dirty="0">
                <a:latin typeface="Roboto" panose="02000000000000000000" pitchFamily="2" charset="0"/>
                <a:ea typeface="Roboto" panose="02000000000000000000" pitchFamily="2" charset="0"/>
                <a:cs typeface="Roboto" panose="02000000000000000000" pitchFamily="2" charset="0"/>
              </a:rPr>
              <a:t>very sleepy later.</a:t>
            </a:r>
          </a:p>
        </p:txBody>
      </p:sp>
    </p:spTree>
    <p:extLst>
      <p:ext uri="{BB962C8B-B14F-4D97-AF65-F5344CB8AC3E}">
        <p14:creationId xmlns:p14="http://schemas.microsoft.com/office/powerpoint/2010/main" val="405864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10" presetClass="exit" presetSubtype="0" fill="hold" grpId="1" nodeType="with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animBg="1"/>
      <p:bldP spid="13" grpId="1"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BC23CA3A-92ED-F6F2-0E94-7FA8EB83569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itle 5">
            <a:extLst>
              <a:ext uri="{FF2B5EF4-FFF2-40B4-BE49-F238E27FC236}">
                <a16:creationId xmlns:a16="http://schemas.microsoft.com/office/drawing/2014/main" id="{A2D39CFD-3680-4833-3E7D-00FE28360E9E}"/>
              </a:ext>
            </a:extLst>
          </p:cNvPr>
          <p:cNvSpPr txBox="1">
            <a:spLocks/>
          </p:cNvSpPr>
          <p:nvPr/>
        </p:nvSpPr>
        <p:spPr>
          <a:xfrm>
            <a:off x="0" y="0"/>
            <a:ext cx="9144000" cy="1066409"/>
          </a:xfrm>
          <a:prstGeom prst="roundRect">
            <a:avLst>
              <a:gd name="adj" fmla="val 0"/>
            </a:avLst>
          </a:prstGeom>
          <a:solidFill>
            <a:srgbClr val="004382"/>
          </a:solidFill>
          <a:effectLst/>
        </p:spPr>
        <p:txBody>
          <a:bodyPr wrap="square" lIns="216000" tIns="144000" rIns="216000" bIns="144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Make sentences in the first conditional</a:t>
            </a:r>
            <a:br>
              <a:rPr lang="en-GB" sz="2800" dirty="0"/>
            </a:br>
            <a:r>
              <a:rPr lang="en-GB" sz="2800" dirty="0"/>
              <a:t>using the pictures</a:t>
            </a:r>
          </a:p>
        </p:txBody>
      </p:sp>
      <p:sp>
        <p:nvSpPr>
          <p:cNvPr id="5" name="TextBox 4">
            <a:extLst>
              <a:ext uri="{FF2B5EF4-FFF2-40B4-BE49-F238E27FC236}">
                <a16:creationId xmlns:a16="http://schemas.microsoft.com/office/drawing/2014/main" id="{AE993F34-27C8-7625-E6C5-DD61007A467E}"/>
              </a:ext>
            </a:extLst>
          </p:cNvPr>
          <p:cNvSpPr txBox="1"/>
          <p:nvPr/>
        </p:nvSpPr>
        <p:spPr>
          <a:xfrm>
            <a:off x="923944" y="2584952"/>
            <a:ext cx="1881399" cy="369332"/>
          </a:xfrm>
          <a:prstGeom prst="rect">
            <a:avLst/>
          </a:prstGeom>
          <a:noFill/>
          <a:ln>
            <a:noFill/>
          </a:ln>
        </p:spPr>
        <p:txBody>
          <a:bodyPr wrap="square" lIns="0" tIns="0" rIns="0" bIns="0" rtlCol="0">
            <a:spAutoFit/>
          </a:bodyPr>
          <a:lstStyle/>
          <a:p>
            <a:r>
              <a:rPr lang="en-ZA" sz="2400" b="1" dirty="0">
                <a:latin typeface="Roboto" panose="02000000000000000000" pitchFamily="2" charset="0"/>
                <a:ea typeface="Roboto" panose="02000000000000000000" pitchFamily="2" charset="0"/>
                <a:cs typeface="Roboto" panose="02000000000000000000" pitchFamily="2" charset="0"/>
              </a:rPr>
              <a:t>We</a:t>
            </a:r>
          </a:p>
        </p:txBody>
      </p:sp>
      <p:sp>
        <p:nvSpPr>
          <p:cNvPr id="7" name="TextBox 6">
            <a:extLst>
              <a:ext uri="{FF2B5EF4-FFF2-40B4-BE49-F238E27FC236}">
                <a16:creationId xmlns:a16="http://schemas.microsoft.com/office/drawing/2014/main" id="{A6AD600E-3D01-8230-0D83-8D53707FF21C}"/>
              </a:ext>
            </a:extLst>
          </p:cNvPr>
          <p:cNvSpPr txBox="1"/>
          <p:nvPr/>
        </p:nvSpPr>
        <p:spPr>
          <a:xfrm>
            <a:off x="3768857" y="2584952"/>
            <a:ext cx="2200808" cy="369332"/>
          </a:xfrm>
          <a:prstGeom prst="rect">
            <a:avLst/>
          </a:prstGeom>
          <a:noFill/>
          <a:ln>
            <a:noFill/>
          </a:ln>
        </p:spPr>
        <p:txBody>
          <a:bodyPr wrap="square" lIns="0" tIns="0" rIns="0" bIns="0" rtlCol="0">
            <a:spAutoFit/>
          </a:bodyPr>
          <a:lstStyle/>
          <a:p>
            <a:pPr algn="ctr"/>
            <a:r>
              <a:rPr lang="en-ZA" sz="2400" b="1" dirty="0">
                <a:latin typeface="Roboto" panose="02000000000000000000" pitchFamily="2" charset="0"/>
                <a:ea typeface="Roboto" panose="02000000000000000000" pitchFamily="2" charset="0"/>
                <a:cs typeface="Roboto" panose="02000000000000000000" pitchFamily="2" charset="0"/>
              </a:rPr>
              <a:t>if my daughter</a:t>
            </a:r>
          </a:p>
        </p:txBody>
      </p:sp>
      <p:pic>
        <p:nvPicPr>
          <p:cNvPr id="10" name="Picture 9">
            <a:extLst>
              <a:ext uri="{FF2B5EF4-FFF2-40B4-BE49-F238E27FC236}">
                <a16:creationId xmlns:a16="http://schemas.microsoft.com/office/drawing/2014/main" id="{423A5B72-411A-D9BA-24A9-DEFC6B2EEDE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525872" y="2033446"/>
            <a:ext cx="2183995" cy="1455996"/>
          </a:xfrm>
          <a:prstGeom prst="rect">
            <a:avLst/>
          </a:prstGeom>
          <a:ln w="19050">
            <a:solidFill>
              <a:srgbClr val="007BB3"/>
            </a:solidFill>
          </a:ln>
        </p:spPr>
      </p:pic>
      <p:pic>
        <p:nvPicPr>
          <p:cNvPr id="12" name="Picture 11">
            <a:extLst>
              <a:ext uri="{FF2B5EF4-FFF2-40B4-BE49-F238E27FC236}">
                <a16:creationId xmlns:a16="http://schemas.microsoft.com/office/drawing/2014/main" id="{EA4CD8CC-1E7B-A647-4CAA-0D51C22D32A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19248" y="2028166"/>
            <a:ext cx="2200808" cy="1466703"/>
          </a:xfrm>
          <a:prstGeom prst="rect">
            <a:avLst/>
          </a:prstGeom>
          <a:ln w="19050">
            <a:solidFill>
              <a:srgbClr val="007BB3"/>
            </a:solidFill>
          </a:ln>
        </p:spPr>
      </p:pic>
      <p:sp>
        <p:nvSpPr>
          <p:cNvPr id="13" name="Text Box">
            <a:extLst>
              <a:ext uri="{FF2B5EF4-FFF2-40B4-BE49-F238E27FC236}">
                <a16:creationId xmlns:a16="http://schemas.microsoft.com/office/drawing/2014/main" id="{E571C32C-DB33-CD03-3716-C55AC8DB5159}"/>
              </a:ext>
            </a:extLst>
          </p:cNvPr>
          <p:cNvSpPr/>
          <p:nvPr/>
        </p:nvSpPr>
        <p:spPr>
          <a:xfrm>
            <a:off x="3066242" y="5532403"/>
            <a:ext cx="3001965"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suggestion</a:t>
            </a:r>
          </a:p>
        </p:txBody>
      </p:sp>
      <p:sp>
        <p:nvSpPr>
          <p:cNvPr id="16" name="TextBox 15">
            <a:extLst>
              <a:ext uri="{FF2B5EF4-FFF2-40B4-BE49-F238E27FC236}">
                <a16:creationId xmlns:a16="http://schemas.microsoft.com/office/drawing/2014/main" id="{68BB8410-0AAA-C062-E8BA-2939B452F72F}"/>
              </a:ext>
            </a:extLst>
          </p:cNvPr>
          <p:cNvSpPr txBox="1"/>
          <p:nvPr/>
        </p:nvSpPr>
        <p:spPr>
          <a:xfrm>
            <a:off x="914392" y="4357034"/>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 </a:t>
            </a:r>
            <a:r>
              <a:rPr lang="en-ZA" sz="2000" b="1" dirty="0">
                <a:latin typeface="Roboto" panose="02000000000000000000" pitchFamily="2" charset="0"/>
                <a:ea typeface="Roboto" panose="02000000000000000000" pitchFamily="2" charset="0"/>
                <a:cs typeface="Roboto" panose="02000000000000000000" pitchFamily="2" charset="0"/>
              </a:rPr>
              <a:t>We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won’t go </a:t>
            </a:r>
            <a:r>
              <a:rPr lang="en-ZA" sz="2000" b="1" dirty="0">
                <a:latin typeface="Roboto" panose="02000000000000000000" pitchFamily="2" charset="0"/>
                <a:ea typeface="Roboto" panose="02000000000000000000" pitchFamily="2" charset="0"/>
                <a:cs typeface="Roboto" panose="02000000000000000000" pitchFamily="2" charset="0"/>
              </a:rPr>
              <a:t>camping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my daughter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is</a:t>
            </a:r>
            <a:r>
              <a:rPr lang="en-ZA" sz="2000" b="1" dirty="0">
                <a:latin typeface="Roboto" panose="02000000000000000000" pitchFamily="2" charset="0"/>
                <a:ea typeface="Roboto" panose="02000000000000000000" pitchFamily="2" charset="0"/>
                <a:cs typeface="Roboto" panose="02000000000000000000" pitchFamily="2" charset="0"/>
              </a:rPr>
              <a:t> still sick.</a:t>
            </a:r>
          </a:p>
        </p:txBody>
      </p:sp>
    </p:spTree>
    <p:extLst>
      <p:ext uri="{BB962C8B-B14F-4D97-AF65-F5344CB8AC3E}">
        <p14:creationId xmlns:p14="http://schemas.microsoft.com/office/powerpoint/2010/main" val="18319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10" presetClass="exit" presetSubtype="0" fill="hold" grpId="1" nodeType="withEffect">
                                  <p:stCondLst>
                                    <p:cond delay="0"/>
                                  </p:stCondLst>
                                  <p:childTnLst>
                                    <p:animEffect transition="out" filter="fade">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3" grpId="0" animBg="1"/>
      <p:bldP spid="13" grpId="1"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D0983F31-AC05-9EE3-AB46-0FE8A40EA40D}"/>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3ECFA94A-CB88-8E88-5D60-DBA9F553A96B}"/>
              </a:ext>
            </a:extLst>
          </p:cNvPr>
          <p:cNvSpPr txBox="1"/>
          <p:nvPr/>
        </p:nvSpPr>
        <p:spPr>
          <a:xfrm>
            <a:off x="914394" y="1454208"/>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__________ time, I __________ for a walk this evening. </a:t>
            </a:r>
            <a:r>
              <a:rPr lang="en-ZA" b="1" dirty="0">
                <a:latin typeface="Roboto" panose="02000000000000000000" pitchFamily="2" charset="0"/>
                <a:ea typeface="Roboto" panose="02000000000000000000" pitchFamily="2" charset="0"/>
                <a:cs typeface="Roboto" panose="02000000000000000000" pitchFamily="2" charset="0"/>
              </a:rPr>
              <a:t>(have / go)</a:t>
            </a:r>
          </a:p>
        </p:txBody>
      </p:sp>
      <p:sp>
        <p:nvSpPr>
          <p:cNvPr id="6" name="TextBox 5">
            <a:extLst>
              <a:ext uri="{FF2B5EF4-FFF2-40B4-BE49-F238E27FC236}">
                <a16:creationId xmlns:a16="http://schemas.microsoft.com/office/drawing/2014/main" id="{47252710-4C98-2FD2-E4EF-E7097FA0C732}"/>
              </a:ext>
            </a:extLst>
          </p:cNvPr>
          <p:cNvSpPr txBox="1"/>
          <p:nvPr/>
        </p:nvSpPr>
        <p:spPr>
          <a:xfrm>
            <a:off x="914394" y="2029942"/>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we __________ the restaurant, we __________ back. </a:t>
            </a:r>
            <a:r>
              <a:rPr lang="en-ZA" b="1" dirty="0">
                <a:latin typeface="Roboto" panose="02000000000000000000" pitchFamily="2" charset="0"/>
                <a:ea typeface="Roboto" panose="02000000000000000000" pitchFamily="2" charset="0"/>
                <a:cs typeface="Roboto" panose="02000000000000000000" pitchFamily="2" charset="0"/>
              </a:rPr>
              <a:t>(like / come)</a:t>
            </a:r>
          </a:p>
        </p:txBody>
      </p:sp>
      <p:sp>
        <p:nvSpPr>
          <p:cNvPr id="7" name="TextBox 6">
            <a:extLst>
              <a:ext uri="{FF2B5EF4-FFF2-40B4-BE49-F238E27FC236}">
                <a16:creationId xmlns:a16="http://schemas.microsoft.com/office/drawing/2014/main" id="{A89ADC30-CB72-E0F3-2CDC-003732A35488}"/>
              </a:ext>
            </a:extLst>
          </p:cNvPr>
          <p:cNvSpPr txBox="1"/>
          <p:nvPr/>
        </p:nvSpPr>
        <p:spPr>
          <a:xfrm>
            <a:off x="914394" y="2605676"/>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 __________ the train if I __________ work late. </a:t>
            </a:r>
            <a:r>
              <a:rPr lang="en-ZA" b="1" dirty="0">
                <a:latin typeface="Roboto" panose="02000000000000000000" pitchFamily="2" charset="0"/>
                <a:ea typeface="Roboto" panose="02000000000000000000" pitchFamily="2" charset="0"/>
                <a:cs typeface="Roboto" panose="02000000000000000000" pitchFamily="2" charset="0"/>
              </a:rPr>
              <a:t>(miss / leave)</a:t>
            </a:r>
          </a:p>
        </p:txBody>
      </p:sp>
      <p:sp>
        <p:nvSpPr>
          <p:cNvPr id="8" name="TextBox 7">
            <a:extLst>
              <a:ext uri="{FF2B5EF4-FFF2-40B4-BE49-F238E27FC236}">
                <a16:creationId xmlns:a16="http://schemas.microsoft.com/office/drawing/2014/main" id="{0A2427F3-C637-145E-F381-D0B8369E4351}"/>
              </a:ext>
            </a:extLst>
          </p:cNvPr>
          <p:cNvSpPr txBox="1"/>
          <p:nvPr/>
        </p:nvSpPr>
        <p:spPr>
          <a:xfrm>
            <a:off x="914394" y="3181410"/>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They __________ to visit us on the weekend if Joe __________ better. </a:t>
            </a:r>
            <a:r>
              <a:rPr lang="en-ZA" b="1" dirty="0">
                <a:latin typeface="Roboto" panose="02000000000000000000" pitchFamily="2" charset="0"/>
                <a:ea typeface="Roboto" panose="02000000000000000000" pitchFamily="2" charset="0"/>
                <a:cs typeface="Roboto" panose="02000000000000000000" pitchFamily="2" charset="0"/>
              </a:rPr>
              <a:t>(come / feel)</a:t>
            </a:r>
          </a:p>
        </p:txBody>
      </p:sp>
      <p:sp>
        <p:nvSpPr>
          <p:cNvPr id="9" name="TextBox 8">
            <a:extLst>
              <a:ext uri="{FF2B5EF4-FFF2-40B4-BE49-F238E27FC236}">
                <a16:creationId xmlns:a16="http://schemas.microsoft.com/office/drawing/2014/main" id="{943E4114-772C-3935-84A6-603B66613076}"/>
              </a:ext>
            </a:extLst>
          </p:cNvPr>
          <p:cNvSpPr txBox="1"/>
          <p:nvPr/>
        </p:nvSpPr>
        <p:spPr>
          <a:xfrm>
            <a:off x="914394" y="4034143"/>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the weather __________ nice, we __________ to the beach. </a:t>
            </a:r>
            <a:r>
              <a:rPr lang="en-ZA" b="1" dirty="0">
                <a:latin typeface="Roboto" panose="02000000000000000000" pitchFamily="2" charset="0"/>
                <a:ea typeface="Roboto" panose="02000000000000000000" pitchFamily="2" charset="0"/>
                <a:cs typeface="Roboto" panose="02000000000000000000" pitchFamily="2" charset="0"/>
              </a:rPr>
              <a:t>(be / go)</a:t>
            </a:r>
          </a:p>
        </p:txBody>
      </p:sp>
      <p:sp>
        <p:nvSpPr>
          <p:cNvPr id="10" name="TextBox 9">
            <a:extLst>
              <a:ext uri="{FF2B5EF4-FFF2-40B4-BE49-F238E27FC236}">
                <a16:creationId xmlns:a16="http://schemas.microsoft.com/office/drawing/2014/main" id="{B716B5B4-F38F-37D8-7F49-3936589D538B}"/>
              </a:ext>
            </a:extLst>
          </p:cNvPr>
          <p:cNvSpPr txBox="1"/>
          <p:nvPr/>
        </p:nvSpPr>
        <p:spPr>
          <a:xfrm>
            <a:off x="914394" y="4609877"/>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___________ early tomorrow, I ___________ tired for the rest of the day. </a:t>
            </a:r>
            <a:r>
              <a:rPr lang="en-ZA" b="1" dirty="0">
                <a:latin typeface="Roboto" panose="02000000000000000000" pitchFamily="2" charset="0"/>
                <a:ea typeface="Roboto" panose="02000000000000000000" pitchFamily="2" charset="0"/>
                <a:cs typeface="Roboto" panose="02000000000000000000" pitchFamily="2" charset="0"/>
              </a:rPr>
              <a:t>(wake up / be )</a:t>
            </a:r>
          </a:p>
        </p:txBody>
      </p:sp>
      <p:sp>
        <p:nvSpPr>
          <p:cNvPr id="11" name="Text Box">
            <a:extLst>
              <a:ext uri="{FF2B5EF4-FFF2-40B4-BE49-F238E27FC236}">
                <a16:creationId xmlns:a16="http://schemas.microsoft.com/office/drawing/2014/main" id="{5EE24C41-CAC5-F72A-321B-61EB0A12F067}"/>
              </a:ext>
            </a:extLst>
          </p:cNvPr>
          <p:cNvSpPr/>
          <p:nvPr/>
        </p:nvSpPr>
        <p:spPr>
          <a:xfrm>
            <a:off x="3195635" y="5532403"/>
            <a:ext cx="2743181"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answers</a:t>
            </a:r>
          </a:p>
        </p:txBody>
      </p:sp>
      <p:sp>
        <p:nvSpPr>
          <p:cNvPr id="18" name="Title 5">
            <a:extLst>
              <a:ext uri="{FF2B5EF4-FFF2-40B4-BE49-F238E27FC236}">
                <a16:creationId xmlns:a16="http://schemas.microsoft.com/office/drawing/2014/main" id="{AA8D9C22-DD02-050C-394E-544B163FB0AC}"/>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Complete the gaps</a:t>
            </a:r>
          </a:p>
        </p:txBody>
      </p:sp>
    </p:spTree>
    <p:extLst>
      <p:ext uri="{BB962C8B-B14F-4D97-AF65-F5344CB8AC3E}">
        <p14:creationId xmlns:p14="http://schemas.microsoft.com/office/powerpoint/2010/main" val="136019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D0983F31-AC05-9EE3-AB46-0FE8A40EA40D}"/>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3ECFA94A-CB88-8E88-5D60-DBA9F553A96B}"/>
              </a:ext>
            </a:extLst>
          </p:cNvPr>
          <p:cNvSpPr txBox="1"/>
          <p:nvPr/>
        </p:nvSpPr>
        <p:spPr>
          <a:xfrm>
            <a:off x="914394" y="1454208"/>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have</a:t>
            </a:r>
            <a:r>
              <a:rPr lang="en-ZA" dirty="0">
                <a:latin typeface="Roboto" panose="02000000000000000000" pitchFamily="2" charset="0"/>
                <a:ea typeface="Roboto" panose="02000000000000000000" pitchFamily="2" charset="0"/>
                <a:cs typeface="Roboto" panose="02000000000000000000" pitchFamily="2" charset="0"/>
              </a:rPr>
              <a:t> time,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for a walk this evening.</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47252710-4C98-2FD2-E4EF-E7097FA0C732}"/>
              </a:ext>
            </a:extLst>
          </p:cNvPr>
          <p:cNvSpPr txBox="1"/>
          <p:nvPr/>
        </p:nvSpPr>
        <p:spPr>
          <a:xfrm>
            <a:off x="914394" y="2029942"/>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like</a:t>
            </a:r>
            <a:r>
              <a:rPr lang="en-ZA" dirty="0">
                <a:latin typeface="Roboto" panose="02000000000000000000" pitchFamily="2" charset="0"/>
                <a:ea typeface="Roboto" panose="02000000000000000000" pitchFamily="2" charset="0"/>
                <a:cs typeface="Roboto" panose="02000000000000000000" pitchFamily="2" charset="0"/>
              </a:rPr>
              <a:t> the restaurant,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back.</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A89ADC30-CB72-E0F3-2CDC-003732A35488}"/>
              </a:ext>
            </a:extLst>
          </p:cNvPr>
          <p:cNvSpPr txBox="1"/>
          <p:nvPr/>
        </p:nvSpPr>
        <p:spPr>
          <a:xfrm>
            <a:off x="914394" y="2605676"/>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 __________ the train if I __________ work late. </a:t>
            </a:r>
            <a:r>
              <a:rPr lang="en-ZA" b="1" dirty="0">
                <a:latin typeface="Roboto" panose="02000000000000000000" pitchFamily="2" charset="0"/>
                <a:ea typeface="Roboto" panose="02000000000000000000" pitchFamily="2" charset="0"/>
                <a:cs typeface="Roboto" panose="02000000000000000000" pitchFamily="2" charset="0"/>
              </a:rPr>
              <a:t>(miss / leave)</a:t>
            </a:r>
          </a:p>
        </p:txBody>
      </p:sp>
      <p:sp>
        <p:nvSpPr>
          <p:cNvPr id="8" name="TextBox 7">
            <a:extLst>
              <a:ext uri="{FF2B5EF4-FFF2-40B4-BE49-F238E27FC236}">
                <a16:creationId xmlns:a16="http://schemas.microsoft.com/office/drawing/2014/main" id="{0A2427F3-C637-145E-F381-D0B8369E4351}"/>
              </a:ext>
            </a:extLst>
          </p:cNvPr>
          <p:cNvSpPr txBox="1"/>
          <p:nvPr/>
        </p:nvSpPr>
        <p:spPr>
          <a:xfrm>
            <a:off x="914394" y="3181410"/>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They __________ to visit us on the weekend if Joe __________ better. </a:t>
            </a:r>
            <a:r>
              <a:rPr lang="en-ZA" b="1" dirty="0">
                <a:latin typeface="Roboto" panose="02000000000000000000" pitchFamily="2" charset="0"/>
                <a:ea typeface="Roboto" panose="02000000000000000000" pitchFamily="2" charset="0"/>
                <a:cs typeface="Roboto" panose="02000000000000000000" pitchFamily="2" charset="0"/>
              </a:rPr>
              <a:t>(come / feel)</a:t>
            </a:r>
          </a:p>
        </p:txBody>
      </p:sp>
      <p:sp>
        <p:nvSpPr>
          <p:cNvPr id="9" name="TextBox 8">
            <a:extLst>
              <a:ext uri="{FF2B5EF4-FFF2-40B4-BE49-F238E27FC236}">
                <a16:creationId xmlns:a16="http://schemas.microsoft.com/office/drawing/2014/main" id="{943E4114-772C-3935-84A6-603B66613076}"/>
              </a:ext>
            </a:extLst>
          </p:cNvPr>
          <p:cNvSpPr txBox="1"/>
          <p:nvPr/>
        </p:nvSpPr>
        <p:spPr>
          <a:xfrm>
            <a:off x="914394" y="4034143"/>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the weather __________ nice, we __________ to the beach. </a:t>
            </a:r>
            <a:r>
              <a:rPr lang="en-ZA" b="1" dirty="0">
                <a:latin typeface="Roboto" panose="02000000000000000000" pitchFamily="2" charset="0"/>
                <a:ea typeface="Roboto" panose="02000000000000000000" pitchFamily="2" charset="0"/>
                <a:cs typeface="Roboto" panose="02000000000000000000" pitchFamily="2" charset="0"/>
              </a:rPr>
              <a:t>(be / go)</a:t>
            </a:r>
          </a:p>
        </p:txBody>
      </p:sp>
      <p:sp>
        <p:nvSpPr>
          <p:cNvPr id="10" name="TextBox 9">
            <a:extLst>
              <a:ext uri="{FF2B5EF4-FFF2-40B4-BE49-F238E27FC236}">
                <a16:creationId xmlns:a16="http://schemas.microsoft.com/office/drawing/2014/main" id="{B716B5B4-F38F-37D8-7F49-3936589D538B}"/>
              </a:ext>
            </a:extLst>
          </p:cNvPr>
          <p:cNvSpPr txBox="1"/>
          <p:nvPr/>
        </p:nvSpPr>
        <p:spPr>
          <a:xfrm>
            <a:off x="914394" y="4609877"/>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___________ early tomorrow, I ___________ tired for the rest of the day. </a:t>
            </a:r>
            <a:r>
              <a:rPr lang="en-ZA" b="1" dirty="0">
                <a:latin typeface="Roboto" panose="02000000000000000000" pitchFamily="2" charset="0"/>
                <a:ea typeface="Roboto" panose="02000000000000000000" pitchFamily="2" charset="0"/>
                <a:cs typeface="Roboto" panose="02000000000000000000" pitchFamily="2" charset="0"/>
              </a:rPr>
              <a:t>(wake up / be )</a:t>
            </a:r>
          </a:p>
        </p:txBody>
      </p:sp>
      <p:sp>
        <p:nvSpPr>
          <p:cNvPr id="11" name="Text Box">
            <a:extLst>
              <a:ext uri="{FF2B5EF4-FFF2-40B4-BE49-F238E27FC236}">
                <a16:creationId xmlns:a16="http://schemas.microsoft.com/office/drawing/2014/main" id="{5EE24C41-CAC5-F72A-321B-61EB0A12F067}"/>
              </a:ext>
            </a:extLst>
          </p:cNvPr>
          <p:cNvSpPr/>
          <p:nvPr/>
        </p:nvSpPr>
        <p:spPr>
          <a:xfrm>
            <a:off x="3195635" y="5532403"/>
            <a:ext cx="2743181"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answers</a:t>
            </a:r>
          </a:p>
        </p:txBody>
      </p:sp>
      <p:sp>
        <p:nvSpPr>
          <p:cNvPr id="5" name="Title 5">
            <a:extLst>
              <a:ext uri="{FF2B5EF4-FFF2-40B4-BE49-F238E27FC236}">
                <a16:creationId xmlns:a16="http://schemas.microsoft.com/office/drawing/2014/main" id="{6C87D6F0-A3D0-0A2E-D300-6F4926DAA69B}"/>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Complete the gaps</a:t>
            </a:r>
          </a:p>
        </p:txBody>
      </p:sp>
    </p:spTree>
    <p:extLst>
      <p:ext uri="{BB962C8B-B14F-4D97-AF65-F5344CB8AC3E}">
        <p14:creationId xmlns:p14="http://schemas.microsoft.com/office/powerpoint/2010/main" val="2499719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D0983F31-AC05-9EE3-AB46-0FE8A40EA40D}"/>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3ECFA94A-CB88-8E88-5D60-DBA9F553A96B}"/>
              </a:ext>
            </a:extLst>
          </p:cNvPr>
          <p:cNvSpPr txBox="1"/>
          <p:nvPr/>
        </p:nvSpPr>
        <p:spPr>
          <a:xfrm>
            <a:off x="914394" y="1454208"/>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have</a:t>
            </a:r>
            <a:r>
              <a:rPr lang="en-ZA" dirty="0">
                <a:latin typeface="Roboto" panose="02000000000000000000" pitchFamily="2" charset="0"/>
                <a:ea typeface="Roboto" panose="02000000000000000000" pitchFamily="2" charset="0"/>
                <a:cs typeface="Roboto" panose="02000000000000000000" pitchFamily="2" charset="0"/>
              </a:rPr>
              <a:t> time,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for a walk this evening.</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47252710-4C98-2FD2-E4EF-E7097FA0C732}"/>
              </a:ext>
            </a:extLst>
          </p:cNvPr>
          <p:cNvSpPr txBox="1"/>
          <p:nvPr/>
        </p:nvSpPr>
        <p:spPr>
          <a:xfrm>
            <a:off x="914394" y="2029942"/>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like</a:t>
            </a:r>
            <a:r>
              <a:rPr lang="en-ZA" dirty="0">
                <a:latin typeface="Roboto" panose="02000000000000000000" pitchFamily="2" charset="0"/>
                <a:ea typeface="Roboto" panose="02000000000000000000" pitchFamily="2" charset="0"/>
                <a:cs typeface="Roboto" panose="02000000000000000000" pitchFamily="2" charset="0"/>
              </a:rPr>
              <a:t> the restaurant,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back.</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A89ADC30-CB72-E0F3-2CDC-003732A35488}"/>
              </a:ext>
            </a:extLst>
          </p:cNvPr>
          <p:cNvSpPr txBox="1"/>
          <p:nvPr/>
        </p:nvSpPr>
        <p:spPr>
          <a:xfrm>
            <a:off x="914394" y="2605676"/>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miss </a:t>
            </a:r>
            <a:r>
              <a:rPr lang="en-ZA" dirty="0">
                <a:latin typeface="Roboto" panose="02000000000000000000" pitchFamily="2" charset="0"/>
                <a:ea typeface="Roboto" panose="02000000000000000000" pitchFamily="2" charset="0"/>
                <a:cs typeface="Roboto" panose="02000000000000000000" pitchFamily="2" charset="0"/>
              </a:rPr>
              <a:t>the train 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leave</a:t>
            </a:r>
            <a:r>
              <a:rPr lang="en-ZA" dirty="0">
                <a:latin typeface="Roboto" panose="02000000000000000000" pitchFamily="2" charset="0"/>
                <a:ea typeface="Roboto" panose="02000000000000000000" pitchFamily="2" charset="0"/>
                <a:cs typeface="Roboto" panose="02000000000000000000" pitchFamily="2" charset="0"/>
              </a:rPr>
              <a:t> work late.</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0A2427F3-C637-145E-F381-D0B8369E4351}"/>
              </a:ext>
            </a:extLst>
          </p:cNvPr>
          <p:cNvSpPr txBox="1"/>
          <p:nvPr/>
        </p:nvSpPr>
        <p:spPr>
          <a:xfrm>
            <a:off x="914394" y="3181410"/>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They __________ to visit us on the weekend if Joe __________ better. </a:t>
            </a:r>
            <a:r>
              <a:rPr lang="en-ZA" b="1" dirty="0">
                <a:latin typeface="Roboto" panose="02000000000000000000" pitchFamily="2" charset="0"/>
                <a:ea typeface="Roboto" panose="02000000000000000000" pitchFamily="2" charset="0"/>
                <a:cs typeface="Roboto" panose="02000000000000000000" pitchFamily="2" charset="0"/>
              </a:rPr>
              <a:t>(come / feel)</a:t>
            </a:r>
          </a:p>
        </p:txBody>
      </p:sp>
      <p:sp>
        <p:nvSpPr>
          <p:cNvPr id="9" name="TextBox 8">
            <a:extLst>
              <a:ext uri="{FF2B5EF4-FFF2-40B4-BE49-F238E27FC236}">
                <a16:creationId xmlns:a16="http://schemas.microsoft.com/office/drawing/2014/main" id="{943E4114-772C-3935-84A6-603B66613076}"/>
              </a:ext>
            </a:extLst>
          </p:cNvPr>
          <p:cNvSpPr txBox="1"/>
          <p:nvPr/>
        </p:nvSpPr>
        <p:spPr>
          <a:xfrm>
            <a:off x="914394" y="4034143"/>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the weather __________ nice, we __________ to the beach. </a:t>
            </a:r>
            <a:r>
              <a:rPr lang="en-ZA" b="1" dirty="0">
                <a:latin typeface="Roboto" panose="02000000000000000000" pitchFamily="2" charset="0"/>
                <a:ea typeface="Roboto" panose="02000000000000000000" pitchFamily="2" charset="0"/>
                <a:cs typeface="Roboto" panose="02000000000000000000" pitchFamily="2" charset="0"/>
              </a:rPr>
              <a:t>(be / go)</a:t>
            </a:r>
          </a:p>
        </p:txBody>
      </p:sp>
      <p:sp>
        <p:nvSpPr>
          <p:cNvPr id="10" name="TextBox 9">
            <a:extLst>
              <a:ext uri="{FF2B5EF4-FFF2-40B4-BE49-F238E27FC236}">
                <a16:creationId xmlns:a16="http://schemas.microsoft.com/office/drawing/2014/main" id="{B716B5B4-F38F-37D8-7F49-3936589D538B}"/>
              </a:ext>
            </a:extLst>
          </p:cNvPr>
          <p:cNvSpPr txBox="1"/>
          <p:nvPr/>
        </p:nvSpPr>
        <p:spPr>
          <a:xfrm>
            <a:off x="914394" y="4609877"/>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___________ early tomorrow, I ___________ tired for the rest of the day. </a:t>
            </a:r>
            <a:r>
              <a:rPr lang="en-ZA" b="1" dirty="0">
                <a:latin typeface="Roboto" panose="02000000000000000000" pitchFamily="2" charset="0"/>
                <a:ea typeface="Roboto" panose="02000000000000000000" pitchFamily="2" charset="0"/>
                <a:cs typeface="Roboto" panose="02000000000000000000" pitchFamily="2" charset="0"/>
              </a:rPr>
              <a:t>(wake up / be )</a:t>
            </a:r>
          </a:p>
        </p:txBody>
      </p:sp>
      <p:sp>
        <p:nvSpPr>
          <p:cNvPr id="11" name="Text Box">
            <a:extLst>
              <a:ext uri="{FF2B5EF4-FFF2-40B4-BE49-F238E27FC236}">
                <a16:creationId xmlns:a16="http://schemas.microsoft.com/office/drawing/2014/main" id="{5EE24C41-CAC5-F72A-321B-61EB0A12F067}"/>
              </a:ext>
            </a:extLst>
          </p:cNvPr>
          <p:cNvSpPr/>
          <p:nvPr/>
        </p:nvSpPr>
        <p:spPr>
          <a:xfrm>
            <a:off x="3195635" y="5532403"/>
            <a:ext cx="2743181"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answers</a:t>
            </a:r>
          </a:p>
        </p:txBody>
      </p:sp>
      <p:sp>
        <p:nvSpPr>
          <p:cNvPr id="5" name="Title 5">
            <a:extLst>
              <a:ext uri="{FF2B5EF4-FFF2-40B4-BE49-F238E27FC236}">
                <a16:creationId xmlns:a16="http://schemas.microsoft.com/office/drawing/2014/main" id="{40E8C800-F1A1-44C8-32D5-74778822F75D}"/>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Complete the gaps</a:t>
            </a:r>
          </a:p>
        </p:txBody>
      </p:sp>
    </p:spTree>
    <p:extLst>
      <p:ext uri="{BB962C8B-B14F-4D97-AF65-F5344CB8AC3E}">
        <p14:creationId xmlns:p14="http://schemas.microsoft.com/office/powerpoint/2010/main" val="3528856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D0983F31-AC05-9EE3-AB46-0FE8A40EA40D}"/>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3ECFA94A-CB88-8E88-5D60-DBA9F553A96B}"/>
              </a:ext>
            </a:extLst>
          </p:cNvPr>
          <p:cNvSpPr txBox="1"/>
          <p:nvPr/>
        </p:nvSpPr>
        <p:spPr>
          <a:xfrm>
            <a:off x="914394" y="1454208"/>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have</a:t>
            </a:r>
            <a:r>
              <a:rPr lang="en-ZA" dirty="0">
                <a:latin typeface="Roboto" panose="02000000000000000000" pitchFamily="2" charset="0"/>
                <a:ea typeface="Roboto" panose="02000000000000000000" pitchFamily="2" charset="0"/>
                <a:cs typeface="Roboto" panose="02000000000000000000" pitchFamily="2" charset="0"/>
              </a:rPr>
              <a:t> time,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for a walk this evening.</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47252710-4C98-2FD2-E4EF-E7097FA0C732}"/>
              </a:ext>
            </a:extLst>
          </p:cNvPr>
          <p:cNvSpPr txBox="1"/>
          <p:nvPr/>
        </p:nvSpPr>
        <p:spPr>
          <a:xfrm>
            <a:off x="914394" y="2029942"/>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like</a:t>
            </a:r>
            <a:r>
              <a:rPr lang="en-ZA" dirty="0">
                <a:latin typeface="Roboto" panose="02000000000000000000" pitchFamily="2" charset="0"/>
                <a:ea typeface="Roboto" panose="02000000000000000000" pitchFamily="2" charset="0"/>
                <a:cs typeface="Roboto" panose="02000000000000000000" pitchFamily="2" charset="0"/>
              </a:rPr>
              <a:t> the restaurant,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back.</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A89ADC30-CB72-E0F3-2CDC-003732A35488}"/>
              </a:ext>
            </a:extLst>
          </p:cNvPr>
          <p:cNvSpPr txBox="1"/>
          <p:nvPr/>
        </p:nvSpPr>
        <p:spPr>
          <a:xfrm>
            <a:off x="914394" y="2605676"/>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miss </a:t>
            </a:r>
            <a:r>
              <a:rPr lang="en-ZA" dirty="0">
                <a:latin typeface="Roboto" panose="02000000000000000000" pitchFamily="2" charset="0"/>
                <a:ea typeface="Roboto" panose="02000000000000000000" pitchFamily="2" charset="0"/>
                <a:cs typeface="Roboto" panose="02000000000000000000" pitchFamily="2" charset="0"/>
              </a:rPr>
              <a:t>the train 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leave</a:t>
            </a:r>
            <a:r>
              <a:rPr lang="en-ZA" dirty="0">
                <a:latin typeface="Roboto" panose="02000000000000000000" pitchFamily="2" charset="0"/>
                <a:ea typeface="Roboto" panose="02000000000000000000" pitchFamily="2" charset="0"/>
                <a:cs typeface="Roboto" panose="02000000000000000000" pitchFamily="2" charset="0"/>
              </a:rPr>
              <a:t> work late.</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0A2427F3-C637-145E-F381-D0B8369E4351}"/>
              </a:ext>
            </a:extLst>
          </p:cNvPr>
          <p:cNvSpPr txBox="1"/>
          <p:nvPr/>
        </p:nvSpPr>
        <p:spPr>
          <a:xfrm>
            <a:off x="914394" y="3181410"/>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They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to visit us on the weekend if Joe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feels</a:t>
            </a:r>
            <a:r>
              <a:rPr lang="en-ZA" dirty="0">
                <a:latin typeface="Roboto" panose="02000000000000000000" pitchFamily="2" charset="0"/>
                <a:ea typeface="Roboto" panose="02000000000000000000" pitchFamily="2" charset="0"/>
                <a:cs typeface="Roboto" panose="02000000000000000000" pitchFamily="2" charset="0"/>
              </a:rPr>
              <a:t> better.</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943E4114-772C-3935-84A6-603B66613076}"/>
              </a:ext>
            </a:extLst>
          </p:cNvPr>
          <p:cNvSpPr txBox="1"/>
          <p:nvPr/>
        </p:nvSpPr>
        <p:spPr>
          <a:xfrm>
            <a:off x="914394" y="4034143"/>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the weather __________ nice, we __________ to the beach. </a:t>
            </a:r>
            <a:r>
              <a:rPr lang="en-ZA" b="1" dirty="0">
                <a:latin typeface="Roboto" panose="02000000000000000000" pitchFamily="2" charset="0"/>
                <a:ea typeface="Roboto" panose="02000000000000000000" pitchFamily="2" charset="0"/>
                <a:cs typeface="Roboto" panose="02000000000000000000" pitchFamily="2" charset="0"/>
              </a:rPr>
              <a:t>(be / go)</a:t>
            </a:r>
          </a:p>
        </p:txBody>
      </p:sp>
      <p:sp>
        <p:nvSpPr>
          <p:cNvPr id="10" name="TextBox 9">
            <a:extLst>
              <a:ext uri="{FF2B5EF4-FFF2-40B4-BE49-F238E27FC236}">
                <a16:creationId xmlns:a16="http://schemas.microsoft.com/office/drawing/2014/main" id="{B716B5B4-F38F-37D8-7F49-3936589D538B}"/>
              </a:ext>
            </a:extLst>
          </p:cNvPr>
          <p:cNvSpPr txBox="1"/>
          <p:nvPr/>
        </p:nvSpPr>
        <p:spPr>
          <a:xfrm>
            <a:off x="914394" y="4609877"/>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___________ early tomorrow, I ___________ tired for the rest of the day. </a:t>
            </a:r>
            <a:r>
              <a:rPr lang="en-ZA" b="1" dirty="0">
                <a:latin typeface="Roboto" panose="02000000000000000000" pitchFamily="2" charset="0"/>
                <a:ea typeface="Roboto" panose="02000000000000000000" pitchFamily="2" charset="0"/>
                <a:cs typeface="Roboto" panose="02000000000000000000" pitchFamily="2" charset="0"/>
              </a:rPr>
              <a:t>(wake up / be )</a:t>
            </a:r>
          </a:p>
        </p:txBody>
      </p:sp>
      <p:sp>
        <p:nvSpPr>
          <p:cNvPr id="11" name="Text Box">
            <a:extLst>
              <a:ext uri="{FF2B5EF4-FFF2-40B4-BE49-F238E27FC236}">
                <a16:creationId xmlns:a16="http://schemas.microsoft.com/office/drawing/2014/main" id="{5EE24C41-CAC5-F72A-321B-61EB0A12F067}"/>
              </a:ext>
            </a:extLst>
          </p:cNvPr>
          <p:cNvSpPr/>
          <p:nvPr/>
        </p:nvSpPr>
        <p:spPr>
          <a:xfrm>
            <a:off x="3195635" y="5532403"/>
            <a:ext cx="2743181"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answers</a:t>
            </a:r>
          </a:p>
        </p:txBody>
      </p:sp>
      <p:sp>
        <p:nvSpPr>
          <p:cNvPr id="13" name="Title 5">
            <a:extLst>
              <a:ext uri="{FF2B5EF4-FFF2-40B4-BE49-F238E27FC236}">
                <a16:creationId xmlns:a16="http://schemas.microsoft.com/office/drawing/2014/main" id="{8EBBBF6D-B1F6-657F-86BD-686DE41B0FA3}"/>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Complete the gaps</a:t>
            </a:r>
          </a:p>
        </p:txBody>
      </p:sp>
    </p:spTree>
    <p:extLst>
      <p:ext uri="{BB962C8B-B14F-4D97-AF65-F5344CB8AC3E}">
        <p14:creationId xmlns:p14="http://schemas.microsoft.com/office/powerpoint/2010/main" val="502322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D0983F31-AC05-9EE3-AB46-0FE8A40EA40D}"/>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3" name="Title 5">
            <a:extLst>
              <a:ext uri="{FF2B5EF4-FFF2-40B4-BE49-F238E27FC236}">
                <a16:creationId xmlns:a16="http://schemas.microsoft.com/office/drawing/2014/main" id="{D1482DA7-9A11-300E-5E11-48C0E3E4A154}"/>
              </a:ext>
            </a:extLst>
          </p:cNvPr>
          <p:cNvSpPr txBox="1">
            <a:spLocks/>
          </p:cNvSpPr>
          <p:nvPr/>
        </p:nvSpPr>
        <p:spPr>
          <a:xfrm>
            <a:off x="-4774" y="0"/>
            <a:ext cx="9148774"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Complete the gaps</a:t>
            </a:r>
          </a:p>
        </p:txBody>
      </p:sp>
      <p:sp>
        <p:nvSpPr>
          <p:cNvPr id="4" name="TextBox 3">
            <a:extLst>
              <a:ext uri="{FF2B5EF4-FFF2-40B4-BE49-F238E27FC236}">
                <a16:creationId xmlns:a16="http://schemas.microsoft.com/office/drawing/2014/main" id="{3ECFA94A-CB88-8E88-5D60-DBA9F553A96B}"/>
              </a:ext>
            </a:extLst>
          </p:cNvPr>
          <p:cNvSpPr txBox="1"/>
          <p:nvPr/>
        </p:nvSpPr>
        <p:spPr>
          <a:xfrm>
            <a:off x="914394" y="1454208"/>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have</a:t>
            </a:r>
            <a:r>
              <a:rPr lang="en-ZA" dirty="0">
                <a:latin typeface="Roboto" panose="02000000000000000000" pitchFamily="2" charset="0"/>
                <a:ea typeface="Roboto" panose="02000000000000000000" pitchFamily="2" charset="0"/>
                <a:cs typeface="Roboto" panose="02000000000000000000" pitchFamily="2" charset="0"/>
              </a:rPr>
              <a:t> time,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for a walk this evening.</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47252710-4C98-2FD2-E4EF-E7097FA0C732}"/>
              </a:ext>
            </a:extLst>
          </p:cNvPr>
          <p:cNvSpPr txBox="1"/>
          <p:nvPr/>
        </p:nvSpPr>
        <p:spPr>
          <a:xfrm>
            <a:off x="914394" y="2029942"/>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like</a:t>
            </a:r>
            <a:r>
              <a:rPr lang="en-ZA" dirty="0">
                <a:latin typeface="Roboto" panose="02000000000000000000" pitchFamily="2" charset="0"/>
                <a:ea typeface="Roboto" panose="02000000000000000000" pitchFamily="2" charset="0"/>
                <a:cs typeface="Roboto" panose="02000000000000000000" pitchFamily="2" charset="0"/>
              </a:rPr>
              <a:t> the restaurant,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back.</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A89ADC30-CB72-E0F3-2CDC-003732A35488}"/>
              </a:ext>
            </a:extLst>
          </p:cNvPr>
          <p:cNvSpPr txBox="1"/>
          <p:nvPr/>
        </p:nvSpPr>
        <p:spPr>
          <a:xfrm>
            <a:off x="914394" y="2605676"/>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miss </a:t>
            </a:r>
            <a:r>
              <a:rPr lang="en-ZA" dirty="0">
                <a:latin typeface="Roboto" panose="02000000000000000000" pitchFamily="2" charset="0"/>
                <a:ea typeface="Roboto" panose="02000000000000000000" pitchFamily="2" charset="0"/>
                <a:cs typeface="Roboto" panose="02000000000000000000" pitchFamily="2" charset="0"/>
              </a:rPr>
              <a:t>the train 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leave</a:t>
            </a:r>
            <a:r>
              <a:rPr lang="en-ZA" dirty="0">
                <a:latin typeface="Roboto" panose="02000000000000000000" pitchFamily="2" charset="0"/>
                <a:ea typeface="Roboto" panose="02000000000000000000" pitchFamily="2" charset="0"/>
                <a:cs typeface="Roboto" panose="02000000000000000000" pitchFamily="2" charset="0"/>
              </a:rPr>
              <a:t> work late.</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0A2427F3-C637-145E-F381-D0B8369E4351}"/>
              </a:ext>
            </a:extLst>
          </p:cNvPr>
          <p:cNvSpPr txBox="1"/>
          <p:nvPr/>
        </p:nvSpPr>
        <p:spPr>
          <a:xfrm>
            <a:off x="914394" y="3181410"/>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They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to visit us on the weekend if Joe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feels</a:t>
            </a:r>
            <a:r>
              <a:rPr lang="en-ZA" dirty="0">
                <a:latin typeface="Roboto" panose="02000000000000000000" pitchFamily="2" charset="0"/>
                <a:ea typeface="Roboto" panose="02000000000000000000" pitchFamily="2" charset="0"/>
                <a:cs typeface="Roboto" panose="02000000000000000000" pitchFamily="2" charset="0"/>
              </a:rPr>
              <a:t> better.</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943E4114-772C-3935-84A6-603B66613076}"/>
              </a:ext>
            </a:extLst>
          </p:cNvPr>
          <p:cNvSpPr txBox="1"/>
          <p:nvPr/>
        </p:nvSpPr>
        <p:spPr>
          <a:xfrm>
            <a:off x="914394" y="4034143"/>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the weather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is </a:t>
            </a:r>
            <a:r>
              <a:rPr lang="en-ZA" dirty="0">
                <a:latin typeface="Roboto" panose="02000000000000000000" pitchFamily="2" charset="0"/>
                <a:ea typeface="Roboto" panose="02000000000000000000" pitchFamily="2" charset="0"/>
                <a:cs typeface="Roboto" panose="02000000000000000000" pitchFamily="2" charset="0"/>
              </a:rPr>
              <a:t>nice,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to the beach.</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10" name="TextBox 9">
            <a:extLst>
              <a:ext uri="{FF2B5EF4-FFF2-40B4-BE49-F238E27FC236}">
                <a16:creationId xmlns:a16="http://schemas.microsoft.com/office/drawing/2014/main" id="{B716B5B4-F38F-37D8-7F49-3936589D538B}"/>
              </a:ext>
            </a:extLst>
          </p:cNvPr>
          <p:cNvSpPr txBox="1"/>
          <p:nvPr/>
        </p:nvSpPr>
        <p:spPr>
          <a:xfrm>
            <a:off x="914394" y="4609877"/>
            <a:ext cx="7305664" cy="553998"/>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___________ early tomorrow, I ___________ tired for the rest of the day. </a:t>
            </a:r>
            <a:r>
              <a:rPr lang="en-ZA" b="1" dirty="0">
                <a:latin typeface="Roboto" panose="02000000000000000000" pitchFamily="2" charset="0"/>
                <a:ea typeface="Roboto" panose="02000000000000000000" pitchFamily="2" charset="0"/>
                <a:cs typeface="Roboto" panose="02000000000000000000" pitchFamily="2" charset="0"/>
              </a:rPr>
              <a:t>(wake up / be )</a:t>
            </a:r>
          </a:p>
        </p:txBody>
      </p:sp>
      <p:sp>
        <p:nvSpPr>
          <p:cNvPr id="11" name="Text Box">
            <a:extLst>
              <a:ext uri="{FF2B5EF4-FFF2-40B4-BE49-F238E27FC236}">
                <a16:creationId xmlns:a16="http://schemas.microsoft.com/office/drawing/2014/main" id="{5EE24C41-CAC5-F72A-321B-61EB0A12F067}"/>
              </a:ext>
            </a:extLst>
          </p:cNvPr>
          <p:cNvSpPr/>
          <p:nvPr/>
        </p:nvSpPr>
        <p:spPr>
          <a:xfrm>
            <a:off x="3195635" y="5532403"/>
            <a:ext cx="2743181"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answers</a:t>
            </a:r>
          </a:p>
        </p:txBody>
      </p:sp>
    </p:spTree>
    <p:extLst>
      <p:ext uri="{BB962C8B-B14F-4D97-AF65-F5344CB8AC3E}">
        <p14:creationId xmlns:p14="http://schemas.microsoft.com/office/powerpoint/2010/main" val="2652189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D0983F31-AC05-9EE3-AB46-0FE8A40EA40D}"/>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3" name="Title 5">
            <a:extLst>
              <a:ext uri="{FF2B5EF4-FFF2-40B4-BE49-F238E27FC236}">
                <a16:creationId xmlns:a16="http://schemas.microsoft.com/office/drawing/2014/main" id="{D1482DA7-9A11-300E-5E11-48C0E3E4A154}"/>
              </a:ext>
            </a:extLst>
          </p:cNvPr>
          <p:cNvSpPr txBox="1">
            <a:spLocks/>
          </p:cNvSpPr>
          <p:nvPr/>
        </p:nvSpPr>
        <p:spPr>
          <a:xfrm>
            <a:off x="-4774" y="0"/>
            <a:ext cx="9144000"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Complete the gaps</a:t>
            </a:r>
          </a:p>
        </p:txBody>
      </p:sp>
      <p:sp>
        <p:nvSpPr>
          <p:cNvPr id="4" name="TextBox 3">
            <a:extLst>
              <a:ext uri="{FF2B5EF4-FFF2-40B4-BE49-F238E27FC236}">
                <a16:creationId xmlns:a16="http://schemas.microsoft.com/office/drawing/2014/main" id="{3ECFA94A-CB88-8E88-5D60-DBA9F553A96B}"/>
              </a:ext>
            </a:extLst>
          </p:cNvPr>
          <p:cNvSpPr txBox="1"/>
          <p:nvPr/>
        </p:nvSpPr>
        <p:spPr>
          <a:xfrm>
            <a:off x="914394" y="1454208"/>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have</a:t>
            </a:r>
            <a:r>
              <a:rPr lang="en-ZA" dirty="0">
                <a:latin typeface="Roboto" panose="02000000000000000000" pitchFamily="2" charset="0"/>
                <a:ea typeface="Roboto" panose="02000000000000000000" pitchFamily="2" charset="0"/>
                <a:cs typeface="Roboto" panose="02000000000000000000" pitchFamily="2" charset="0"/>
              </a:rPr>
              <a:t> time,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for a walk this evening.</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47252710-4C98-2FD2-E4EF-E7097FA0C732}"/>
              </a:ext>
            </a:extLst>
          </p:cNvPr>
          <p:cNvSpPr txBox="1"/>
          <p:nvPr/>
        </p:nvSpPr>
        <p:spPr>
          <a:xfrm>
            <a:off x="914394" y="2029942"/>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like</a:t>
            </a:r>
            <a:r>
              <a:rPr lang="en-ZA" dirty="0">
                <a:latin typeface="Roboto" panose="02000000000000000000" pitchFamily="2" charset="0"/>
                <a:ea typeface="Roboto" panose="02000000000000000000" pitchFamily="2" charset="0"/>
                <a:cs typeface="Roboto" panose="02000000000000000000" pitchFamily="2" charset="0"/>
              </a:rPr>
              <a:t> the restaurant,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back.</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A89ADC30-CB72-E0F3-2CDC-003732A35488}"/>
              </a:ext>
            </a:extLst>
          </p:cNvPr>
          <p:cNvSpPr txBox="1"/>
          <p:nvPr/>
        </p:nvSpPr>
        <p:spPr>
          <a:xfrm>
            <a:off x="914394" y="2605676"/>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miss </a:t>
            </a:r>
            <a:r>
              <a:rPr lang="en-ZA" dirty="0">
                <a:latin typeface="Roboto" panose="02000000000000000000" pitchFamily="2" charset="0"/>
                <a:ea typeface="Roboto" panose="02000000000000000000" pitchFamily="2" charset="0"/>
                <a:cs typeface="Roboto" panose="02000000000000000000" pitchFamily="2" charset="0"/>
              </a:rPr>
              <a:t>the train 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leave</a:t>
            </a:r>
            <a:r>
              <a:rPr lang="en-ZA" dirty="0">
                <a:latin typeface="Roboto" panose="02000000000000000000" pitchFamily="2" charset="0"/>
                <a:ea typeface="Roboto" panose="02000000000000000000" pitchFamily="2" charset="0"/>
                <a:cs typeface="Roboto" panose="02000000000000000000" pitchFamily="2" charset="0"/>
              </a:rPr>
              <a:t> work late.</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0A2427F3-C637-145E-F381-D0B8369E4351}"/>
              </a:ext>
            </a:extLst>
          </p:cNvPr>
          <p:cNvSpPr txBox="1"/>
          <p:nvPr/>
        </p:nvSpPr>
        <p:spPr>
          <a:xfrm>
            <a:off x="914394" y="3181410"/>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They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come </a:t>
            </a:r>
            <a:r>
              <a:rPr lang="en-ZA" dirty="0">
                <a:latin typeface="Roboto" panose="02000000000000000000" pitchFamily="2" charset="0"/>
                <a:ea typeface="Roboto" panose="02000000000000000000" pitchFamily="2" charset="0"/>
                <a:cs typeface="Roboto" panose="02000000000000000000" pitchFamily="2" charset="0"/>
              </a:rPr>
              <a:t>to visit us on the weekend if Joe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feels</a:t>
            </a:r>
            <a:r>
              <a:rPr lang="en-ZA" dirty="0">
                <a:latin typeface="Roboto" panose="02000000000000000000" pitchFamily="2" charset="0"/>
                <a:ea typeface="Roboto" panose="02000000000000000000" pitchFamily="2" charset="0"/>
                <a:cs typeface="Roboto" panose="02000000000000000000" pitchFamily="2" charset="0"/>
              </a:rPr>
              <a:t> better.</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943E4114-772C-3935-84A6-603B66613076}"/>
              </a:ext>
            </a:extLst>
          </p:cNvPr>
          <p:cNvSpPr txBox="1"/>
          <p:nvPr/>
        </p:nvSpPr>
        <p:spPr>
          <a:xfrm>
            <a:off x="914394" y="4034143"/>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the weather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is </a:t>
            </a:r>
            <a:r>
              <a:rPr lang="en-ZA" dirty="0">
                <a:latin typeface="Roboto" panose="02000000000000000000" pitchFamily="2" charset="0"/>
                <a:ea typeface="Roboto" panose="02000000000000000000" pitchFamily="2" charset="0"/>
                <a:cs typeface="Roboto" panose="02000000000000000000" pitchFamily="2" charset="0"/>
              </a:rPr>
              <a:t>nice, we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go </a:t>
            </a:r>
            <a:r>
              <a:rPr lang="en-ZA" dirty="0">
                <a:latin typeface="Roboto" panose="02000000000000000000" pitchFamily="2" charset="0"/>
                <a:ea typeface="Roboto" panose="02000000000000000000" pitchFamily="2" charset="0"/>
                <a:cs typeface="Roboto" panose="02000000000000000000" pitchFamily="2" charset="0"/>
              </a:rPr>
              <a:t>to the beach.</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10" name="TextBox 9">
            <a:extLst>
              <a:ext uri="{FF2B5EF4-FFF2-40B4-BE49-F238E27FC236}">
                <a16:creationId xmlns:a16="http://schemas.microsoft.com/office/drawing/2014/main" id="{B716B5B4-F38F-37D8-7F49-3936589D538B}"/>
              </a:ext>
            </a:extLst>
          </p:cNvPr>
          <p:cNvSpPr txBox="1"/>
          <p:nvPr/>
        </p:nvSpPr>
        <p:spPr>
          <a:xfrm>
            <a:off x="914394" y="4609877"/>
            <a:ext cx="7305664" cy="276999"/>
          </a:xfrm>
          <a:prstGeom prst="rect">
            <a:avLst/>
          </a:prstGeom>
          <a:noFill/>
          <a:ln>
            <a:noFill/>
          </a:ln>
        </p:spPr>
        <p:txBody>
          <a:bodyPr wrap="square" lIns="0" tIns="0" rIns="0" bIns="0" rtlCol="0">
            <a:spAutoFit/>
          </a:bodyPr>
          <a:lstStyle/>
          <a:p>
            <a:r>
              <a:rPr lang="en-ZA" dirty="0">
                <a:latin typeface="Roboto" panose="02000000000000000000" pitchFamily="2" charset="0"/>
                <a:ea typeface="Roboto" panose="02000000000000000000" pitchFamily="2" charset="0"/>
                <a:cs typeface="Roboto" panose="02000000000000000000" pitchFamily="2" charset="0"/>
              </a:rPr>
              <a:t>If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wake up </a:t>
            </a:r>
            <a:r>
              <a:rPr lang="en-ZA" dirty="0">
                <a:latin typeface="Roboto" panose="02000000000000000000" pitchFamily="2" charset="0"/>
                <a:ea typeface="Roboto" panose="02000000000000000000" pitchFamily="2" charset="0"/>
                <a:cs typeface="Roboto" panose="02000000000000000000" pitchFamily="2" charset="0"/>
              </a:rPr>
              <a:t>early tomorrow, I </a:t>
            </a:r>
            <a:r>
              <a:rPr lang="en-ZA" b="1" dirty="0">
                <a:solidFill>
                  <a:srgbClr val="007BB3"/>
                </a:solidFill>
                <a:latin typeface="Roboto" panose="02000000000000000000" pitchFamily="2" charset="0"/>
                <a:ea typeface="Roboto" panose="02000000000000000000" pitchFamily="2" charset="0"/>
                <a:cs typeface="Roboto" panose="02000000000000000000" pitchFamily="2" charset="0"/>
              </a:rPr>
              <a:t>will be </a:t>
            </a:r>
            <a:r>
              <a:rPr lang="en-ZA" dirty="0">
                <a:latin typeface="Roboto" panose="02000000000000000000" pitchFamily="2" charset="0"/>
                <a:ea typeface="Roboto" panose="02000000000000000000" pitchFamily="2" charset="0"/>
                <a:cs typeface="Roboto" panose="02000000000000000000" pitchFamily="2" charset="0"/>
              </a:rPr>
              <a:t>tired for the rest of the day.</a:t>
            </a:r>
            <a:endParaRPr lang="en-ZA" b="1" dirty="0">
              <a:latin typeface="Roboto" panose="02000000000000000000" pitchFamily="2" charset="0"/>
              <a:ea typeface="Roboto" panose="02000000000000000000" pitchFamily="2" charset="0"/>
              <a:cs typeface="Roboto" panose="02000000000000000000" pitchFamily="2" charset="0"/>
            </a:endParaRPr>
          </a:p>
        </p:txBody>
      </p:sp>
      <p:sp>
        <p:nvSpPr>
          <p:cNvPr id="11" name="Text Box">
            <a:extLst>
              <a:ext uri="{FF2B5EF4-FFF2-40B4-BE49-F238E27FC236}">
                <a16:creationId xmlns:a16="http://schemas.microsoft.com/office/drawing/2014/main" id="{5EE24C41-CAC5-F72A-321B-61EB0A12F067}"/>
              </a:ext>
            </a:extLst>
          </p:cNvPr>
          <p:cNvSpPr/>
          <p:nvPr/>
        </p:nvSpPr>
        <p:spPr>
          <a:xfrm>
            <a:off x="3195635" y="5532403"/>
            <a:ext cx="2743181"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answers</a:t>
            </a:r>
          </a:p>
        </p:txBody>
      </p:sp>
    </p:spTree>
    <p:extLst>
      <p:ext uri="{BB962C8B-B14F-4D97-AF65-F5344CB8AC3E}">
        <p14:creationId xmlns:p14="http://schemas.microsoft.com/office/powerpoint/2010/main" val="804207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8AC5E9C7-2577-77ED-F9D7-138DD2B62F39}"/>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3" name="Title 5">
            <a:extLst>
              <a:ext uri="{FF2B5EF4-FFF2-40B4-BE49-F238E27FC236}">
                <a16:creationId xmlns:a16="http://schemas.microsoft.com/office/drawing/2014/main" id="{4F95FE6A-085D-4DE9-BF62-CF51D1483ACF}"/>
              </a:ext>
            </a:extLst>
          </p:cNvPr>
          <p:cNvSpPr txBox="1">
            <a:spLocks/>
          </p:cNvSpPr>
          <p:nvPr/>
        </p:nvSpPr>
        <p:spPr>
          <a:xfrm>
            <a:off x="0" y="0"/>
            <a:ext cx="9144000"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Make sentences using the verbs given</a:t>
            </a:r>
          </a:p>
        </p:txBody>
      </p:sp>
      <p:sp>
        <p:nvSpPr>
          <p:cNvPr id="4" name="Text Box">
            <a:extLst>
              <a:ext uri="{FF2B5EF4-FFF2-40B4-BE49-F238E27FC236}">
                <a16:creationId xmlns:a16="http://schemas.microsoft.com/office/drawing/2014/main" id="{A2BED8FA-CAD3-D3C5-9936-D43DEB823EB6}"/>
              </a:ext>
            </a:extLst>
          </p:cNvPr>
          <p:cNvSpPr/>
          <p:nvPr/>
        </p:nvSpPr>
        <p:spPr>
          <a:xfrm>
            <a:off x="923945" y="1389796"/>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cook / tidy up</a:t>
            </a:r>
          </a:p>
        </p:txBody>
      </p:sp>
      <p:sp>
        <p:nvSpPr>
          <p:cNvPr id="5" name="TextBox 4">
            <a:extLst>
              <a:ext uri="{FF2B5EF4-FFF2-40B4-BE49-F238E27FC236}">
                <a16:creationId xmlns:a16="http://schemas.microsoft.com/office/drawing/2014/main" id="{23FFA63A-3065-9460-AE1A-1499BFD377B0}"/>
              </a:ext>
            </a:extLst>
          </p:cNvPr>
          <p:cNvSpPr txBox="1"/>
          <p:nvPr/>
        </p:nvSpPr>
        <p:spPr>
          <a:xfrm>
            <a:off x="914394" y="2176347"/>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a:t>
            </a:r>
            <a:r>
              <a:rPr lang="en-ZA" sz="2000" b="1" dirty="0">
                <a:latin typeface="Roboto" panose="02000000000000000000" pitchFamily="2" charset="0"/>
                <a:ea typeface="Roboto" panose="02000000000000000000" pitchFamily="2" charset="0"/>
                <a:cs typeface="Roboto" panose="02000000000000000000" pitchFamily="2" charset="0"/>
              </a:rPr>
              <a:t>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you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cook</a:t>
            </a:r>
            <a:r>
              <a:rPr lang="en-ZA" sz="2000" b="1" dirty="0">
                <a:latin typeface="Roboto" panose="02000000000000000000" pitchFamily="2" charset="0"/>
                <a:ea typeface="Roboto" panose="02000000000000000000" pitchFamily="2" charset="0"/>
                <a:cs typeface="Roboto" panose="02000000000000000000" pitchFamily="2" charset="0"/>
              </a:rPr>
              <a:t> dinner,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tidy up </a:t>
            </a:r>
            <a:r>
              <a:rPr lang="en-ZA" sz="2000" b="1" dirty="0">
                <a:latin typeface="Roboto" panose="02000000000000000000" pitchFamily="2" charset="0"/>
                <a:ea typeface="Roboto" panose="02000000000000000000" pitchFamily="2" charset="0"/>
                <a:cs typeface="Roboto" panose="02000000000000000000" pitchFamily="2" charset="0"/>
              </a:rPr>
              <a:t>the kitchen.</a:t>
            </a:r>
          </a:p>
        </p:txBody>
      </p:sp>
      <p:sp>
        <p:nvSpPr>
          <p:cNvPr id="6" name="Text Box">
            <a:extLst>
              <a:ext uri="{FF2B5EF4-FFF2-40B4-BE49-F238E27FC236}">
                <a16:creationId xmlns:a16="http://schemas.microsoft.com/office/drawing/2014/main" id="{A64DC894-6F2D-C89C-1357-D867210C85BA}"/>
              </a:ext>
            </a:extLst>
          </p:cNvPr>
          <p:cNvSpPr/>
          <p:nvPr/>
        </p:nvSpPr>
        <p:spPr>
          <a:xfrm>
            <a:off x="923945" y="2741708"/>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drive / dizzy</a:t>
            </a:r>
          </a:p>
        </p:txBody>
      </p:sp>
      <p:sp>
        <p:nvSpPr>
          <p:cNvPr id="7" name="TextBox 6">
            <a:extLst>
              <a:ext uri="{FF2B5EF4-FFF2-40B4-BE49-F238E27FC236}">
                <a16:creationId xmlns:a16="http://schemas.microsoft.com/office/drawing/2014/main" id="{DFA2374B-20B7-A824-88D7-50AD42966263}"/>
              </a:ext>
            </a:extLst>
          </p:cNvPr>
          <p:cNvSpPr txBox="1"/>
          <p:nvPr/>
        </p:nvSpPr>
        <p:spPr>
          <a:xfrm>
            <a:off x="914394" y="3525178"/>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you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drive</a:t>
            </a:r>
            <a:r>
              <a:rPr lang="en-ZA" sz="2000" b="1" dirty="0">
                <a:latin typeface="Roboto" panose="02000000000000000000" pitchFamily="2" charset="0"/>
                <a:ea typeface="Roboto" panose="02000000000000000000" pitchFamily="2" charset="0"/>
                <a:cs typeface="Roboto" panose="02000000000000000000" pitchFamily="2" charset="0"/>
              </a:rPr>
              <a:t> fast,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will get </a:t>
            </a:r>
            <a:r>
              <a:rPr lang="en-ZA" sz="2000" b="1" dirty="0">
                <a:latin typeface="Roboto" panose="02000000000000000000" pitchFamily="2" charset="0"/>
                <a:ea typeface="Roboto" panose="02000000000000000000" pitchFamily="2" charset="0"/>
                <a:cs typeface="Roboto" panose="02000000000000000000" pitchFamily="2" charset="0"/>
              </a:rPr>
              <a:t>dizzy.</a:t>
            </a:r>
          </a:p>
        </p:txBody>
      </p:sp>
      <p:sp>
        <p:nvSpPr>
          <p:cNvPr id="8" name="Text Box">
            <a:extLst>
              <a:ext uri="{FF2B5EF4-FFF2-40B4-BE49-F238E27FC236}">
                <a16:creationId xmlns:a16="http://schemas.microsoft.com/office/drawing/2014/main" id="{9BAAF7CD-96FB-30A8-A9A6-66180127F35E}"/>
              </a:ext>
            </a:extLst>
          </p:cNvPr>
          <p:cNvSpPr/>
          <p:nvPr/>
        </p:nvSpPr>
        <p:spPr>
          <a:xfrm>
            <a:off x="914394" y="4090539"/>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rains / go</a:t>
            </a:r>
          </a:p>
        </p:txBody>
      </p:sp>
      <p:sp>
        <p:nvSpPr>
          <p:cNvPr id="9" name="TextBox 8">
            <a:extLst>
              <a:ext uri="{FF2B5EF4-FFF2-40B4-BE49-F238E27FC236}">
                <a16:creationId xmlns:a16="http://schemas.microsoft.com/office/drawing/2014/main" id="{00E0ED5C-75E0-ADBA-CE8E-6109461F1B6E}"/>
              </a:ext>
            </a:extLst>
          </p:cNvPr>
          <p:cNvSpPr txBox="1"/>
          <p:nvPr/>
        </p:nvSpPr>
        <p:spPr>
          <a:xfrm>
            <a:off x="904843" y="4874009"/>
            <a:ext cx="7305664" cy="307777"/>
          </a:xfrm>
          <a:prstGeom prst="rect">
            <a:avLst/>
          </a:prstGeom>
          <a:noFill/>
          <a:ln>
            <a:noFill/>
          </a:ln>
        </p:spPr>
        <p:txBody>
          <a:bodyPr wrap="square" lIns="0" tIns="0" rIns="0" bIns="0" rtlCol="0">
            <a:spAutoFit/>
          </a:bodyPr>
          <a:lstStyle/>
          <a:p>
            <a:pPr algn="ctr"/>
            <a:r>
              <a:rPr lang="en-ZA" sz="2000" dirty="0">
                <a:latin typeface="Roboto" panose="02000000000000000000" pitchFamily="2" charset="0"/>
                <a:ea typeface="Roboto" panose="02000000000000000000" pitchFamily="2" charset="0"/>
                <a:cs typeface="Roboto" panose="02000000000000000000" pitchFamily="2" charset="0"/>
              </a:rPr>
              <a:t>Suggestion: </a:t>
            </a:r>
            <a:r>
              <a:rPr lang="en-ZA" sz="2000" b="1" dirty="0">
                <a:solidFill>
                  <a:srgbClr val="00B3F0"/>
                </a:solidFill>
                <a:latin typeface="Roboto" panose="02000000000000000000" pitchFamily="2" charset="0"/>
                <a:ea typeface="Roboto" panose="02000000000000000000" pitchFamily="2" charset="0"/>
                <a:cs typeface="Roboto" panose="02000000000000000000" pitchFamily="2" charset="0"/>
              </a:rPr>
              <a:t>If</a:t>
            </a:r>
            <a:r>
              <a:rPr lang="en-ZA" sz="2000" b="1" dirty="0">
                <a:latin typeface="Roboto" panose="02000000000000000000" pitchFamily="2" charset="0"/>
                <a:ea typeface="Roboto" panose="02000000000000000000" pitchFamily="2" charset="0"/>
                <a:cs typeface="Roboto" panose="02000000000000000000" pitchFamily="2" charset="0"/>
              </a:rPr>
              <a:t> it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rains</a:t>
            </a:r>
            <a:r>
              <a:rPr lang="en-ZA" sz="2000" b="1" dirty="0">
                <a:latin typeface="Roboto" panose="02000000000000000000" pitchFamily="2" charset="0"/>
                <a:ea typeface="Roboto" panose="02000000000000000000" pitchFamily="2" charset="0"/>
                <a:cs typeface="Roboto" panose="02000000000000000000" pitchFamily="2" charset="0"/>
              </a:rPr>
              <a:t>, I </a:t>
            </a:r>
            <a:r>
              <a:rPr lang="en-ZA" sz="2000" b="1" dirty="0">
                <a:solidFill>
                  <a:srgbClr val="007BB3"/>
                </a:solidFill>
                <a:latin typeface="Roboto" panose="02000000000000000000" pitchFamily="2" charset="0"/>
                <a:ea typeface="Roboto" panose="02000000000000000000" pitchFamily="2" charset="0"/>
                <a:cs typeface="Roboto" panose="02000000000000000000" pitchFamily="2" charset="0"/>
              </a:rPr>
              <a:t>won’t go </a:t>
            </a:r>
            <a:r>
              <a:rPr lang="en-ZA" sz="2000" b="1" dirty="0">
                <a:latin typeface="Roboto" panose="02000000000000000000" pitchFamily="2" charset="0"/>
                <a:ea typeface="Roboto" panose="02000000000000000000" pitchFamily="2" charset="0"/>
                <a:cs typeface="Roboto" panose="02000000000000000000" pitchFamily="2" charset="0"/>
              </a:rPr>
              <a:t>to the concert.</a:t>
            </a:r>
          </a:p>
        </p:txBody>
      </p:sp>
      <p:sp>
        <p:nvSpPr>
          <p:cNvPr id="10" name="Text Box">
            <a:extLst>
              <a:ext uri="{FF2B5EF4-FFF2-40B4-BE49-F238E27FC236}">
                <a16:creationId xmlns:a16="http://schemas.microsoft.com/office/drawing/2014/main" id="{EC859136-CC99-7E81-4CA4-5B58F9E2CF95}"/>
              </a:ext>
            </a:extLst>
          </p:cNvPr>
          <p:cNvSpPr/>
          <p:nvPr/>
        </p:nvSpPr>
        <p:spPr>
          <a:xfrm>
            <a:off x="2989250" y="5620408"/>
            <a:ext cx="3136850" cy="495108"/>
          </a:xfrm>
          <a:prstGeom prst="rect">
            <a:avLst/>
          </a:prstGeom>
          <a:solidFill>
            <a:srgbClr val="00438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b="1" dirty="0">
                <a:solidFill>
                  <a:schemeClr val="bg1"/>
                </a:solidFill>
                <a:latin typeface="Roboto" panose="02000000000000000000" pitchFamily="2" charset="0"/>
                <a:ea typeface="Roboto" panose="02000000000000000000" pitchFamily="2" charset="0"/>
                <a:cs typeface="Roboto" panose="02000000000000000000" pitchFamily="2" charset="0"/>
              </a:rPr>
              <a:t>Click to reveal suggestions</a:t>
            </a:r>
          </a:p>
        </p:txBody>
      </p:sp>
    </p:spTree>
    <p:extLst>
      <p:ext uri="{BB962C8B-B14F-4D97-AF65-F5344CB8AC3E}">
        <p14:creationId xmlns:p14="http://schemas.microsoft.com/office/powerpoint/2010/main" val="205767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10" presetClass="exit" presetSubtype="0" fill="hold" grpId="1"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4DEB4F99-7018-5189-EF80-1E53FDFA65C7}"/>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Rectangle 3">
            <a:extLst>
              <a:ext uri="{FF2B5EF4-FFF2-40B4-BE49-F238E27FC236}">
                <a16:creationId xmlns:a16="http://schemas.microsoft.com/office/drawing/2014/main" id="{FF2876D9-28B2-5B27-D031-F619CD8C60A4}"/>
              </a:ext>
            </a:extLst>
          </p:cNvPr>
          <p:cNvSpPr/>
          <p:nvPr/>
        </p:nvSpPr>
        <p:spPr>
          <a:xfrm>
            <a:off x="827312" y="1517631"/>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dirty="0"/>
          </a:p>
        </p:txBody>
      </p:sp>
      <p:sp>
        <p:nvSpPr>
          <p:cNvPr id="5" name="Rectangle 4">
            <a:extLst>
              <a:ext uri="{FF2B5EF4-FFF2-40B4-BE49-F238E27FC236}">
                <a16:creationId xmlns:a16="http://schemas.microsoft.com/office/drawing/2014/main" id="{2EF58A52-266B-E6B2-5E99-E9A8C249805E}"/>
              </a:ext>
            </a:extLst>
          </p:cNvPr>
          <p:cNvSpPr/>
          <p:nvPr/>
        </p:nvSpPr>
        <p:spPr>
          <a:xfrm>
            <a:off x="3374571" y="1517631"/>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6" name="Rectangle 5">
            <a:extLst>
              <a:ext uri="{FF2B5EF4-FFF2-40B4-BE49-F238E27FC236}">
                <a16:creationId xmlns:a16="http://schemas.microsoft.com/office/drawing/2014/main" id="{FDA12B53-3AB7-6360-3A0B-10CAF7AF4016}"/>
              </a:ext>
            </a:extLst>
          </p:cNvPr>
          <p:cNvSpPr/>
          <p:nvPr/>
        </p:nvSpPr>
        <p:spPr>
          <a:xfrm>
            <a:off x="5921831" y="1517631"/>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7" name="Rectangle 6">
            <a:extLst>
              <a:ext uri="{FF2B5EF4-FFF2-40B4-BE49-F238E27FC236}">
                <a16:creationId xmlns:a16="http://schemas.microsoft.com/office/drawing/2014/main" id="{37D24997-072D-31E5-9DC5-8FE464F3D67E}"/>
              </a:ext>
            </a:extLst>
          </p:cNvPr>
          <p:cNvSpPr/>
          <p:nvPr/>
        </p:nvSpPr>
        <p:spPr>
          <a:xfrm>
            <a:off x="827312" y="3618571"/>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8" name="Rectangle 7">
            <a:extLst>
              <a:ext uri="{FF2B5EF4-FFF2-40B4-BE49-F238E27FC236}">
                <a16:creationId xmlns:a16="http://schemas.microsoft.com/office/drawing/2014/main" id="{7EDD276C-706E-089B-740C-E8C4839FCB3B}"/>
              </a:ext>
            </a:extLst>
          </p:cNvPr>
          <p:cNvSpPr/>
          <p:nvPr/>
        </p:nvSpPr>
        <p:spPr>
          <a:xfrm>
            <a:off x="3374571" y="3618571"/>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9" name="Rectangle 8">
            <a:extLst>
              <a:ext uri="{FF2B5EF4-FFF2-40B4-BE49-F238E27FC236}">
                <a16:creationId xmlns:a16="http://schemas.microsoft.com/office/drawing/2014/main" id="{678662E6-7E8B-C426-9D37-AB9780B949A9}"/>
              </a:ext>
            </a:extLst>
          </p:cNvPr>
          <p:cNvSpPr/>
          <p:nvPr/>
        </p:nvSpPr>
        <p:spPr>
          <a:xfrm>
            <a:off x="5921831" y="3618571"/>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0" name="TextBox 9">
            <a:extLst>
              <a:ext uri="{FF2B5EF4-FFF2-40B4-BE49-F238E27FC236}">
                <a16:creationId xmlns:a16="http://schemas.microsoft.com/office/drawing/2014/main" id="{2206FCBB-9497-08C1-4C22-5297239779B2}"/>
              </a:ext>
            </a:extLst>
          </p:cNvPr>
          <p:cNvSpPr txBox="1"/>
          <p:nvPr/>
        </p:nvSpPr>
        <p:spPr>
          <a:xfrm>
            <a:off x="827312" y="1993984"/>
            <a:ext cx="2394859"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0000"/>
                </a:solidFill>
                <a:effectLst/>
                <a:latin typeface="Roboto" panose="02000000000000000000" pitchFamily="2" charset="0"/>
                <a:ea typeface="Roboto" panose="02000000000000000000" pitchFamily="2" charset="0"/>
              </a:rPr>
              <a:t>I will be late</a:t>
            </a:r>
            <a:endParaRPr lang="en-GB" b="0" dirty="0">
              <a:effectLst/>
              <a:latin typeface="Roboto" panose="02000000000000000000" pitchFamily="2" charset="0"/>
              <a:ea typeface="Roboto" panose="02000000000000000000" pitchFamily="2" charset="0"/>
            </a:endParaRPr>
          </a:p>
        </p:txBody>
      </p:sp>
      <p:sp>
        <p:nvSpPr>
          <p:cNvPr id="11" name="TextBox 10">
            <a:extLst>
              <a:ext uri="{FF2B5EF4-FFF2-40B4-BE49-F238E27FC236}">
                <a16:creationId xmlns:a16="http://schemas.microsoft.com/office/drawing/2014/main" id="{C7948CF9-2163-1D51-0529-CDFEC10BDFF5}"/>
              </a:ext>
            </a:extLst>
          </p:cNvPr>
          <p:cNvSpPr txBox="1"/>
          <p:nvPr/>
        </p:nvSpPr>
        <p:spPr>
          <a:xfrm>
            <a:off x="827312" y="2415585"/>
            <a:ext cx="2394859" cy="369332"/>
          </a:xfrm>
          <a:prstGeom prst="rect">
            <a:avLst/>
          </a:prstGeom>
          <a:noFill/>
        </p:spPr>
        <p:txBody>
          <a:bodyPr wrap="square" rtlCol="0">
            <a:spAutoFit/>
          </a:bodyPr>
          <a:lstStyle/>
          <a:p>
            <a:pPr algn="ctr" rtl="0">
              <a:spcBef>
                <a:spcPts val="0"/>
              </a:spcBef>
              <a:spcAft>
                <a:spcPts val="0"/>
              </a:spcAft>
            </a:pPr>
            <a:r>
              <a:rPr lang="en-GB" b="1" dirty="0">
                <a:solidFill>
                  <a:srgbClr val="007BB3"/>
                </a:solidFill>
                <a:latin typeface="Roboto" panose="02000000000000000000" pitchFamily="2" charset="0"/>
                <a:ea typeface="Roboto" panose="02000000000000000000" pitchFamily="2" charset="0"/>
              </a:rPr>
              <a:t>i</a:t>
            </a:r>
            <a:r>
              <a:rPr lang="en-GB" sz="1800" b="1" i="0" u="none" strike="noStrike" dirty="0">
                <a:solidFill>
                  <a:srgbClr val="007BB3"/>
                </a:solidFill>
                <a:effectLst/>
                <a:latin typeface="Roboto" panose="02000000000000000000" pitchFamily="2" charset="0"/>
                <a:ea typeface="Roboto" panose="02000000000000000000" pitchFamily="2" charset="0"/>
              </a:rPr>
              <a:t>f I don’t leave soon.</a:t>
            </a:r>
          </a:p>
        </p:txBody>
      </p:sp>
      <p:sp>
        <p:nvSpPr>
          <p:cNvPr id="12" name="TextBox 11">
            <a:extLst>
              <a:ext uri="{FF2B5EF4-FFF2-40B4-BE49-F238E27FC236}">
                <a16:creationId xmlns:a16="http://schemas.microsoft.com/office/drawing/2014/main" id="{BA6A8F89-E092-E989-F62A-BAAE3E66D3BB}"/>
              </a:ext>
            </a:extLst>
          </p:cNvPr>
          <p:cNvSpPr txBox="1"/>
          <p:nvPr/>
        </p:nvSpPr>
        <p:spPr>
          <a:xfrm>
            <a:off x="3374568" y="1882771"/>
            <a:ext cx="2394856" cy="646331"/>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0000"/>
                </a:solidFill>
                <a:effectLst/>
                <a:latin typeface="Roboto" panose="02000000000000000000" pitchFamily="2" charset="0"/>
                <a:ea typeface="Roboto" panose="02000000000000000000" pitchFamily="2" charset="0"/>
              </a:rPr>
              <a:t>If he doesn’t call back,</a:t>
            </a:r>
            <a:endParaRPr lang="en-GB" b="0" dirty="0">
              <a:effectLst/>
              <a:latin typeface="Roboto" panose="02000000000000000000" pitchFamily="2" charset="0"/>
              <a:ea typeface="Roboto" panose="02000000000000000000" pitchFamily="2" charset="0"/>
            </a:endParaRPr>
          </a:p>
        </p:txBody>
      </p:sp>
      <p:sp>
        <p:nvSpPr>
          <p:cNvPr id="13" name="TextBox 12">
            <a:extLst>
              <a:ext uri="{FF2B5EF4-FFF2-40B4-BE49-F238E27FC236}">
                <a16:creationId xmlns:a16="http://schemas.microsoft.com/office/drawing/2014/main" id="{4758BB0C-1E63-8CF7-1FA1-27B684488511}"/>
              </a:ext>
            </a:extLst>
          </p:cNvPr>
          <p:cNvSpPr txBox="1"/>
          <p:nvPr/>
        </p:nvSpPr>
        <p:spPr>
          <a:xfrm>
            <a:off x="3374570" y="2528710"/>
            <a:ext cx="2394856"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7BB3"/>
                </a:solidFill>
                <a:effectLst/>
                <a:latin typeface="Roboto" panose="02000000000000000000" pitchFamily="2" charset="0"/>
                <a:ea typeface="Roboto" panose="02000000000000000000" pitchFamily="2" charset="0"/>
              </a:rPr>
              <a:t>I will go by myself.</a:t>
            </a:r>
          </a:p>
        </p:txBody>
      </p:sp>
      <p:sp>
        <p:nvSpPr>
          <p:cNvPr id="14" name="TextBox 13">
            <a:extLst>
              <a:ext uri="{FF2B5EF4-FFF2-40B4-BE49-F238E27FC236}">
                <a16:creationId xmlns:a16="http://schemas.microsoft.com/office/drawing/2014/main" id="{1B464603-7A53-D6BA-223F-5FF3F6F4AAFB}"/>
              </a:ext>
            </a:extLst>
          </p:cNvPr>
          <p:cNvSpPr txBox="1"/>
          <p:nvPr/>
        </p:nvSpPr>
        <p:spPr>
          <a:xfrm>
            <a:off x="5921821" y="1895128"/>
            <a:ext cx="2394857"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0000"/>
                </a:solidFill>
                <a:effectLst/>
                <a:latin typeface="Roboto" panose="02000000000000000000" pitchFamily="2" charset="0"/>
                <a:ea typeface="Roboto" panose="02000000000000000000" pitchFamily="2" charset="0"/>
              </a:rPr>
              <a:t>I will be upset,</a:t>
            </a:r>
          </a:p>
        </p:txBody>
      </p:sp>
      <p:sp>
        <p:nvSpPr>
          <p:cNvPr id="15" name="TextBox 14">
            <a:extLst>
              <a:ext uri="{FF2B5EF4-FFF2-40B4-BE49-F238E27FC236}">
                <a16:creationId xmlns:a16="http://schemas.microsoft.com/office/drawing/2014/main" id="{DAB6BCEC-316E-159C-3C69-D6007EA3C525}"/>
              </a:ext>
            </a:extLst>
          </p:cNvPr>
          <p:cNvSpPr txBox="1"/>
          <p:nvPr/>
        </p:nvSpPr>
        <p:spPr>
          <a:xfrm>
            <a:off x="5921821" y="2265241"/>
            <a:ext cx="2394857" cy="646331"/>
          </a:xfrm>
          <a:prstGeom prst="rect">
            <a:avLst/>
          </a:prstGeom>
          <a:noFill/>
        </p:spPr>
        <p:txBody>
          <a:bodyPr wrap="square" rtlCol="0">
            <a:spAutoFit/>
          </a:bodyPr>
          <a:lstStyle/>
          <a:p>
            <a:pPr algn="ctr" rtl="0">
              <a:spcBef>
                <a:spcPts val="0"/>
              </a:spcBef>
              <a:spcAft>
                <a:spcPts val="0"/>
              </a:spcAft>
            </a:pPr>
            <a:r>
              <a:rPr lang="en-GB" b="1" dirty="0">
                <a:solidFill>
                  <a:srgbClr val="007BB3"/>
                </a:solidFill>
                <a:latin typeface="Roboto" panose="02000000000000000000" pitchFamily="2" charset="0"/>
                <a:ea typeface="Roboto" panose="02000000000000000000" pitchFamily="2" charset="0"/>
              </a:rPr>
              <a:t>i</a:t>
            </a:r>
            <a:r>
              <a:rPr lang="en-GB" sz="1800" b="1" i="0" u="none" strike="noStrike" dirty="0">
                <a:solidFill>
                  <a:srgbClr val="007BB3"/>
                </a:solidFill>
                <a:effectLst/>
                <a:latin typeface="Roboto" panose="02000000000000000000" pitchFamily="2" charset="0"/>
                <a:ea typeface="Roboto" panose="02000000000000000000" pitchFamily="2" charset="0"/>
              </a:rPr>
              <a:t>f they don’t come tonight.</a:t>
            </a:r>
          </a:p>
        </p:txBody>
      </p:sp>
      <p:sp>
        <p:nvSpPr>
          <p:cNvPr id="16" name="TextBox 15">
            <a:extLst>
              <a:ext uri="{FF2B5EF4-FFF2-40B4-BE49-F238E27FC236}">
                <a16:creationId xmlns:a16="http://schemas.microsoft.com/office/drawing/2014/main" id="{F32FEA59-07AB-B14E-836F-8ED837B792F8}"/>
              </a:ext>
            </a:extLst>
          </p:cNvPr>
          <p:cNvSpPr txBox="1"/>
          <p:nvPr/>
        </p:nvSpPr>
        <p:spPr>
          <a:xfrm>
            <a:off x="827312" y="3983506"/>
            <a:ext cx="2394859"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0000"/>
                </a:solidFill>
                <a:effectLst/>
                <a:latin typeface="Roboto" panose="02000000000000000000" pitchFamily="2" charset="0"/>
                <a:ea typeface="Roboto" panose="02000000000000000000" pitchFamily="2" charset="0"/>
              </a:rPr>
              <a:t>If I stay up until late,</a:t>
            </a:r>
            <a:endParaRPr lang="en-GB" b="0" dirty="0">
              <a:effectLst/>
              <a:latin typeface="Roboto" panose="02000000000000000000" pitchFamily="2" charset="0"/>
              <a:ea typeface="Roboto" panose="02000000000000000000" pitchFamily="2" charset="0"/>
            </a:endParaRPr>
          </a:p>
        </p:txBody>
      </p:sp>
      <p:sp>
        <p:nvSpPr>
          <p:cNvPr id="17" name="TextBox 16">
            <a:extLst>
              <a:ext uri="{FF2B5EF4-FFF2-40B4-BE49-F238E27FC236}">
                <a16:creationId xmlns:a16="http://schemas.microsoft.com/office/drawing/2014/main" id="{5A0A736C-8B34-3687-E255-2FBFCE1B0204}"/>
              </a:ext>
            </a:extLst>
          </p:cNvPr>
          <p:cNvSpPr txBox="1"/>
          <p:nvPr/>
        </p:nvSpPr>
        <p:spPr>
          <a:xfrm>
            <a:off x="827312" y="4387851"/>
            <a:ext cx="2394859" cy="646331"/>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7BB3"/>
                </a:solidFill>
                <a:effectLst/>
                <a:latin typeface="Roboto" panose="02000000000000000000" pitchFamily="2" charset="0"/>
                <a:ea typeface="Roboto" panose="02000000000000000000" pitchFamily="2" charset="0"/>
              </a:rPr>
              <a:t>I will be very tired tomorrow.</a:t>
            </a:r>
          </a:p>
        </p:txBody>
      </p:sp>
      <p:sp>
        <p:nvSpPr>
          <p:cNvPr id="18" name="TextBox 17">
            <a:extLst>
              <a:ext uri="{FF2B5EF4-FFF2-40B4-BE49-F238E27FC236}">
                <a16:creationId xmlns:a16="http://schemas.microsoft.com/office/drawing/2014/main" id="{F8B9C957-84BD-201A-3BAD-B08864319752}"/>
              </a:ext>
            </a:extLst>
          </p:cNvPr>
          <p:cNvSpPr txBox="1"/>
          <p:nvPr/>
        </p:nvSpPr>
        <p:spPr>
          <a:xfrm>
            <a:off x="3374558" y="3991102"/>
            <a:ext cx="2394854"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0000"/>
                </a:solidFill>
                <a:effectLst/>
                <a:latin typeface="Roboto" panose="02000000000000000000" pitchFamily="2" charset="0"/>
                <a:ea typeface="Roboto" panose="02000000000000000000" pitchFamily="2" charset="0"/>
              </a:rPr>
              <a:t>She will be alone,</a:t>
            </a:r>
            <a:endParaRPr lang="en-GB" b="0" dirty="0">
              <a:effectLst/>
              <a:latin typeface="Roboto" panose="02000000000000000000" pitchFamily="2" charset="0"/>
              <a:ea typeface="Roboto" panose="02000000000000000000" pitchFamily="2" charset="0"/>
            </a:endParaRPr>
          </a:p>
        </p:txBody>
      </p:sp>
      <p:sp>
        <p:nvSpPr>
          <p:cNvPr id="19" name="TextBox 18">
            <a:extLst>
              <a:ext uri="{FF2B5EF4-FFF2-40B4-BE49-F238E27FC236}">
                <a16:creationId xmlns:a16="http://schemas.microsoft.com/office/drawing/2014/main" id="{2F4CFF46-07D1-3FC6-EA5A-C207AB9A01B7}"/>
              </a:ext>
            </a:extLst>
          </p:cNvPr>
          <p:cNvSpPr txBox="1"/>
          <p:nvPr/>
        </p:nvSpPr>
        <p:spPr>
          <a:xfrm>
            <a:off x="3374570" y="4370723"/>
            <a:ext cx="2394854" cy="646331"/>
          </a:xfrm>
          <a:prstGeom prst="rect">
            <a:avLst/>
          </a:prstGeom>
          <a:noFill/>
        </p:spPr>
        <p:txBody>
          <a:bodyPr wrap="square" rtlCol="0">
            <a:spAutoFit/>
          </a:bodyPr>
          <a:lstStyle/>
          <a:p>
            <a:pPr algn="ctr" rtl="0">
              <a:spcBef>
                <a:spcPts val="0"/>
              </a:spcBef>
              <a:spcAft>
                <a:spcPts val="0"/>
              </a:spcAft>
            </a:pPr>
            <a:r>
              <a:rPr lang="en-GB" b="1" dirty="0">
                <a:solidFill>
                  <a:srgbClr val="007BB3"/>
                </a:solidFill>
                <a:latin typeface="Roboto" panose="02000000000000000000" pitchFamily="2" charset="0"/>
                <a:ea typeface="Roboto" panose="02000000000000000000" pitchFamily="2" charset="0"/>
              </a:rPr>
              <a:t>i</a:t>
            </a:r>
            <a:r>
              <a:rPr lang="en-GB" sz="1800" b="1" i="0" u="none" strike="noStrike" dirty="0">
                <a:solidFill>
                  <a:srgbClr val="007BB3"/>
                </a:solidFill>
                <a:effectLst/>
                <a:latin typeface="Roboto" panose="02000000000000000000" pitchFamily="2" charset="0"/>
                <a:ea typeface="Roboto" panose="02000000000000000000" pitchFamily="2" charset="0"/>
              </a:rPr>
              <a:t>f we go on holiday this weekend.</a:t>
            </a:r>
          </a:p>
        </p:txBody>
      </p:sp>
      <p:sp>
        <p:nvSpPr>
          <p:cNvPr id="20" name="TextBox 19">
            <a:extLst>
              <a:ext uri="{FF2B5EF4-FFF2-40B4-BE49-F238E27FC236}">
                <a16:creationId xmlns:a16="http://schemas.microsoft.com/office/drawing/2014/main" id="{B6A36D04-E567-A60F-9579-B758D095D26C}"/>
              </a:ext>
            </a:extLst>
          </p:cNvPr>
          <p:cNvSpPr txBox="1"/>
          <p:nvPr/>
        </p:nvSpPr>
        <p:spPr>
          <a:xfrm>
            <a:off x="5921819" y="4087126"/>
            <a:ext cx="2394857"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0000"/>
                </a:solidFill>
                <a:effectLst/>
                <a:latin typeface="Roboto" panose="02000000000000000000" pitchFamily="2" charset="0"/>
                <a:ea typeface="Roboto" panose="02000000000000000000" pitchFamily="2" charset="0"/>
              </a:rPr>
              <a:t>If you lie,</a:t>
            </a:r>
            <a:endParaRPr lang="en-GB" b="0" dirty="0">
              <a:effectLst/>
              <a:latin typeface="Roboto" panose="02000000000000000000" pitchFamily="2" charset="0"/>
              <a:ea typeface="Roboto" panose="02000000000000000000" pitchFamily="2" charset="0"/>
            </a:endParaRPr>
          </a:p>
        </p:txBody>
      </p:sp>
      <p:sp>
        <p:nvSpPr>
          <p:cNvPr id="21" name="TextBox 20">
            <a:extLst>
              <a:ext uri="{FF2B5EF4-FFF2-40B4-BE49-F238E27FC236}">
                <a16:creationId xmlns:a16="http://schemas.microsoft.com/office/drawing/2014/main" id="{EBBCEFA8-AE2E-8DBB-3FEC-4D82FDA0D2F6}"/>
              </a:ext>
            </a:extLst>
          </p:cNvPr>
          <p:cNvSpPr txBox="1"/>
          <p:nvPr/>
        </p:nvSpPr>
        <p:spPr>
          <a:xfrm>
            <a:off x="5921819" y="4499202"/>
            <a:ext cx="2394857" cy="369332"/>
          </a:xfrm>
          <a:prstGeom prst="rect">
            <a:avLst/>
          </a:prstGeom>
          <a:noFill/>
        </p:spPr>
        <p:txBody>
          <a:bodyPr wrap="square" rtlCol="0">
            <a:spAutoFit/>
          </a:bodyPr>
          <a:lstStyle/>
          <a:p>
            <a:pPr algn="ctr" rtl="0">
              <a:spcBef>
                <a:spcPts val="0"/>
              </a:spcBef>
              <a:spcAft>
                <a:spcPts val="0"/>
              </a:spcAft>
            </a:pPr>
            <a:r>
              <a:rPr lang="en-GB" sz="1800" b="1" i="0" u="none" strike="noStrike" dirty="0">
                <a:solidFill>
                  <a:srgbClr val="007BB3"/>
                </a:solidFill>
                <a:effectLst/>
                <a:latin typeface="Roboto" panose="02000000000000000000" pitchFamily="2" charset="0"/>
                <a:ea typeface="Roboto" panose="02000000000000000000" pitchFamily="2" charset="0"/>
              </a:rPr>
              <a:t>nobody will like you.</a:t>
            </a:r>
          </a:p>
        </p:txBody>
      </p:sp>
      <p:sp>
        <p:nvSpPr>
          <p:cNvPr id="3" name="BUTTON 1">
            <a:extLst>
              <a:ext uri="{FF2B5EF4-FFF2-40B4-BE49-F238E27FC236}">
                <a16:creationId xmlns:a16="http://schemas.microsoft.com/office/drawing/2014/main" id="{197BA773-A8C8-3635-B363-7858222972E6}"/>
              </a:ext>
            </a:extLst>
          </p:cNvPr>
          <p:cNvSpPr/>
          <p:nvPr/>
        </p:nvSpPr>
        <p:spPr>
          <a:xfrm>
            <a:off x="827312" y="1508458"/>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dirty="0"/>
          </a:p>
        </p:txBody>
      </p:sp>
      <p:sp>
        <p:nvSpPr>
          <p:cNvPr id="22" name="BUTTON 2">
            <a:extLst>
              <a:ext uri="{FF2B5EF4-FFF2-40B4-BE49-F238E27FC236}">
                <a16:creationId xmlns:a16="http://schemas.microsoft.com/office/drawing/2014/main" id="{F7A7E9FB-143D-8E25-0313-F9300FD1567C}"/>
              </a:ext>
            </a:extLst>
          </p:cNvPr>
          <p:cNvSpPr/>
          <p:nvPr/>
        </p:nvSpPr>
        <p:spPr>
          <a:xfrm>
            <a:off x="3374571" y="1508458"/>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3" name="BUTTON 3">
            <a:extLst>
              <a:ext uri="{FF2B5EF4-FFF2-40B4-BE49-F238E27FC236}">
                <a16:creationId xmlns:a16="http://schemas.microsoft.com/office/drawing/2014/main" id="{FC923FA9-D478-3B8C-8C2F-703AAD650BE6}"/>
              </a:ext>
            </a:extLst>
          </p:cNvPr>
          <p:cNvSpPr/>
          <p:nvPr/>
        </p:nvSpPr>
        <p:spPr>
          <a:xfrm>
            <a:off x="5921831" y="151879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4" name="BUTTON 4">
            <a:extLst>
              <a:ext uri="{FF2B5EF4-FFF2-40B4-BE49-F238E27FC236}">
                <a16:creationId xmlns:a16="http://schemas.microsoft.com/office/drawing/2014/main" id="{92388B3C-9D96-BFBC-E5FF-F5360C118ACB}"/>
              </a:ext>
            </a:extLst>
          </p:cNvPr>
          <p:cNvSpPr/>
          <p:nvPr/>
        </p:nvSpPr>
        <p:spPr>
          <a:xfrm>
            <a:off x="827312" y="3634562"/>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5" name="BUTTON 5">
            <a:extLst>
              <a:ext uri="{FF2B5EF4-FFF2-40B4-BE49-F238E27FC236}">
                <a16:creationId xmlns:a16="http://schemas.microsoft.com/office/drawing/2014/main" id="{427B9B27-7068-EA92-2B78-C688B0D36A6D}"/>
              </a:ext>
            </a:extLst>
          </p:cNvPr>
          <p:cNvSpPr/>
          <p:nvPr/>
        </p:nvSpPr>
        <p:spPr>
          <a:xfrm>
            <a:off x="3374571" y="3631400"/>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dirty="0"/>
          </a:p>
        </p:txBody>
      </p:sp>
      <p:sp>
        <p:nvSpPr>
          <p:cNvPr id="26" name="BUTTON 6">
            <a:extLst>
              <a:ext uri="{FF2B5EF4-FFF2-40B4-BE49-F238E27FC236}">
                <a16:creationId xmlns:a16="http://schemas.microsoft.com/office/drawing/2014/main" id="{E464A3CB-E48B-05C9-8287-ED83E0634F7B}"/>
              </a:ext>
            </a:extLst>
          </p:cNvPr>
          <p:cNvSpPr/>
          <p:nvPr/>
        </p:nvSpPr>
        <p:spPr>
          <a:xfrm>
            <a:off x="5921831" y="3634562"/>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Tree>
    <p:extLst>
      <p:ext uri="{BB962C8B-B14F-4D97-AF65-F5344CB8AC3E}">
        <p14:creationId xmlns:p14="http://schemas.microsoft.com/office/powerpoint/2010/main" val="361728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childTnLst>
              </p:cTn>
              <p:nextCondLst>
                <p:cond evt="onClick" delay="0">
                  <p:tgtEl>
                    <p:spTgt spid="3"/>
                  </p:tgtEl>
                </p:cond>
              </p:nextCondLst>
            </p:seq>
            <p:seq concurrent="1" nextAc="seek">
              <p:cTn id="52" restart="whenNotActive" fill="hold" evtFilter="cancelBubble" nodeType="interactiveSeq">
                <p:stCondLst>
                  <p:cond evt="onClick" delay="0">
                    <p:tgtEl>
                      <p:spTgt spid="22"/>
                    </p:tgtEl>
                  </p:cond>
                </p:stCondLst>
                <p:endSync evt="end" delay="0">
                  <p:rtn val="all"/>
                </p:endSync>
                <p:childTnLst>
                  <p:par>
                    <p:cTn id="53" fill="hold">
                      <p:stCondLst>
                        <p:cond delay="0"/>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childTnLst>
              </p:cTn>
              <p:nextCondLst>
                <p:cond evt="onClick" delay="0">
                  <p:tgtEl>
                    <p:spTgt spid="22"/>
                  </p:tgtEl>
                </p:cond>
              </p:nextCondLst>
            </p:seq>
            <p:seq concurrent="1" nextAc="seek">
              <p:cTn id="58" restart="whenNotActive" fill="hold" evtFilter="cancelBubble" nodeType="interactiveSeq">
                <p:stCondLst>
                  <p:cond evt="onClick" delay="0">
                    <p:tgtEl>
                      <p:spTgt spid="2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childTnLst>
                    </p:cTn>
                  </p:par>
                </p:childTnLst>
              </p:cTn>
              <p:nextCondLst>
                <p:cond evt="onClick" delay="0">
                  <p:tgtEl>
                    <p:spTgt spid="23"/>
                  </p:tgtEl>
                </p:cond>
              </p:nextCondLst>
            </p:seq>
            <p:seq concurrent="1" nextAc="seek">
              <p:cTn id="64" restart="whenNotActive" fill="hold" evtFilter="cancelBubble" nodeType="interactiveSeq">
                <p:stCondLst>
                  <p:cond evt="onClick" delay="0">
                    <p:tgtEl>
                      <p:spTgt spid="24"/>
                    </p:tgtEl>
                  </p:cond>
                </p:stCondLst>
                <p:endSync evt="end" delay="0">
                  <p:rtn val="all"/>
                </p:endSync>
                <p:childTnLst>
                  <p:par>
                    <p:cTn id="65" fill="hold">
                      <p:stCondLst>
                        <p:cond delay="0"/>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nextCondLst>
                <p:cond evt="onClick" delay="0">
                  <p:tgtEl>
                    <p:spTgt spid="24"/>
                  </p:tgtEl>
                </p:cond>
              </p:nextCondLst>
            </p:seq>
            <p:seq concurrent="1" nextAc="seek">
              <p:cTn id="70" restart="whenNotActive" fill="hold" evtFilter="cancelBubble" nodeType="interactiveSeq">
                <p:stCondLst>
                  <p:cond evt="onClick" delay="0">
                    <p:tgtEl>
                      <p:spTgt spid="25"/>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childTnLst>
                    </p:cTn>
                  </p:par>
                </p:childTnLst>
              </p:cTn>
              <p:nextCondLst>
                <p:cond evt="onClick" delay="0">
                  <p:tgtEl>
                    <p:spTgt spid="25"/>
                  </p:tgtEl>
                </p:cond>
              </p:nextCondLst>
            </p:seq>
            <p:seq concurrent="1" nextAc="seek">
              <p:cTn id="76" restart="whenNotActive" fill="hold" evtFilter="cancelBubble" nodeType="interactiveSeq">
                <p:stCondLst>
                  <p:cond evt="onClick" delay="0">
                    <p:tgtEl>
                      <p:spTgt spid="26"/>
                    </p:tgtEl>
                  </p:cond>
                </p:stCondLst>
                <p:endSync evt="end" delay="0">
                  <p:rtn val="all"/>
                </p:endSync>
                <p:childTnLst>
                  <p:par>
                    <p:cTn id="77" fill="hold">
                      <p:stCondLst>
                        <p:cond delay="0"/>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childTnLst>
                          </p:cTn>
                        </p:par>
                      </p:childTnLst>
                    </p:cTn>
                  </p:par>
                </p:childTnLst>
              </p:cTn>
              <p:nextCondLst>
                <p:cond evt="onClick" delay="0">
                  <p:tgtEl>
                    <p:spTgt spid="26"/>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4DEB4F99-7018-5189-EF80-1E53FDFA65C7}"/>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Rectangle 3">
            <a:extLst>
              <a:ext uri="{FF2B5EF4-FFF2-40B4-BE49-F238E27FC236}">
                <a16:creationId xmlns:a16="http://schemas.microsoft.com/office/drawing/2014/main" id="{FF2876D9-28B2-5B27-D031-F619CD8C60A4}"/>
              </a:ext>
            </a:extLst>
          </p:cNvPr>
          <p:cNvSpPr/>
          <p:nvPr/>
        </p:nvSpPr>
        <p:spPr>
          <a:xfrm>
            <a:off x="827312" y="1525399"/>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dirty="0"/>
          </a:p>
        </p:txBody>
      </p:sp>
      <p:sp>
        <p:nvSpPr>
          <p:cNvPr id="5" name="Rectangle 4">
            <a:extLst>
              <a:ext uri="{FF2B5EF4-FFF2-40B4-BE49-F238E27FC236}">
                <a16:creationId xmlns:a16="http://schemas.microsoft.com/office/drawing/2014/main" id="{2EF58A52-266B-E6B2-5E99-E9A8C249805E}"/>
              </a:ext>
            </a:extLst>
          </p:cNvPr>
          <p:cNvSpPr/>
          <p:nvPr/>
        </p:nvSpPr>
        <p:spPr>
          <a:xfrm>
            <a:off x="3374571" y="1525399"/>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6" name="Rectangle 5">
            <a:extLst>
              <a:ext uri="{FF2B5EF4-FFF2-40B4-BE49-F238E27FC236}">
                <a16:creationId xmlns:a16="http://schemas.microsoft.com/office/drawing/2014/main" id="{FDA12B53-3AB7-6360-3A0B-10CAF7AF4016}"/>
              </a:ext>
            </a:extLst>
          </p:cNvPr>
          <p:cNvSpPr/>
          <p:nvPr/>
        </p:nvSpPr>
        <p:spPr>
          <a:xfrm>
            <a:off x="5921831" y="1525399"/>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7" name="Rectangle 6">
            <a:extLst>
              <a:ext uri="{FF2B5EF4-FFF2-40B4-BE49-F238E27FC236}">
                <a16:creationId xmlns:a16="http://schemas.microsoft.com/office/drawing/2014/main" id="{37D24997-072D-31E5-9DC5-8FE464F3D67E}"/>
              </a:ext>
            </a:extLst>
          </p:cNvPr>
          <p:cNvSpPr/>
          <p:nvPr/>
        </p:nvSpPr>
        <p:spPr>
          <a:xfrm>
            <a:off x="827312" y="3626339"/>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8" name="Rectangle 7">
            <a:extLst>
              <a:ext uri="{FF2B5EF4-FFF2-40B4-BE49-F238E27FC236}">
                <a16:creationId xmlns:a16="http://schemas.microsoft.com/office/drawing/2014/main" id="{7EDD276C-706E-089B-740C-E8C4839FCB3B}"/>
              </a:ext>
            </a:extLst>
          </p:cNvPr>
          <p:cNvSpPr/>
          <p:nvPr/>
        </p:nvSpPr>
        <p:spPr>
          <a:xfrm>
            <a:off x="3374571" y="3626339"/>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9" name="Rectangle 8">
            <a:extLst>
              <a:ext uri="{FF2B5EF4-FFF2-40B4-BE49-F238E27FC236}">
                <a16:creationId xmlns:a16="http://schemas.microsoft.com/office/drawing/2014/main" id="{678662E6-7E8B-C426-9D37-AB9780B949A9}"/>
              </a:ext>
            </a:extLst>
          </p:cNvPr>
          <p:cNvSpPr/>
          <p:nvPr/>
        </p:nvSpPr>
        <p:spPr>
          <a:xfrm>
            <a:off x="5921831" y="3626339"/>
            <a:ext cx="2394857" cy="1736272"/>
          </a:xfrm>
          <a:prstGeom prst="rect">
            <a:avLst/>
          </a:prstGeom>
          <a:solidFill>
            <a:srgbClr val="9DDCF9">
              <a:alpha val="70000"/>
            </a:srgbClr>
          </a:solidFill>
          <a:ln w="19050">
            <a:solidFill>
              <a:srgbClr val="00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0" name="TextBox 9">
            <a:extLst>
              <a:ext uri="{FF2B5EF4-FFF2-40B4-BE49-F238E27FC236}">
                <a16:creationId xmlns:a16="http://schemas.microsoft.com/office/drawing/2014/main" id="{2206FCBB-9497-08C1-4C22-5297239779B2}"/>
              </a:ext>
            </a:extLst>
          </p:cNvPr>
          <p:cNvSpPr txBox="1"/>
          <p:nvPr/>
        </p:nvSpPr>
        <p:spPr>
          <a:xfrm>
            <a:off x="827312" y="1890539"/>
            <a:ext cx="2394859" cy="369332"/>
          </a:xfrm>
          <a:prstGeom prst="rect">
            <a:avLst/>
          </a:prstGeom>
          <a:noFill/>
        </p:spPr>
        <p:txBody>
          <a:bodyPr wrap="square" rtlCol="0">
            <a:spAutoFit/>
          </a:bodyPr>
          <a:lstStyle/>
          <a:p>
            <a:pPr algn="ctr"/>
            <a:r>
              <a:rPr lang="en-GB" b="1" dirty="0">
                <a:solidFill>
                  <a:srgbClr val="000000"/>
                </a:solidFill>
                <a:latin typeface="Roboto" panose="02000000000000000000" pitchFamily="2" charset="0"/>
                <a:ea typeface="Roboto" panose="02000000000000000000" pitchFamily="2" charset="0"/>
              </a:rPr>
              <a:t>If you don’t hurry,</a:t>
            </a:r>
          </a:p>
        </p:txBody>
      </p:sp>
      <p:sp>
        <p:nvSpPr>
          <p:cNvPr id="11" name="TextBox 10">
            <a:extLst>
              <a:ext uri="{FF2B5EF4-FFF2-40B4-BE49-F238E27FC236}">
                <a16:creationId xmlns:a16="http://schemas.microsoft.com/office/drawing/2014/main" id="{C7948CF9-2163-1D51-0529-CDFEC10BDFF5}"/>
              </a:ext>
            </a:extLst>
          </p:cNvPr>
          <p:cNvSpPr txBox="1"/>
          <p:nvPr/>
        </p:nvSpPr>
        <p:spPr>
          <a:xfrm>
            <a:off x="827312" y="2312140"/>
            <a:ext cx="2394859" cy="646331"/>
          </a:xfrm>
          <a:prstGeom prst="rect">
            <a:avLst/>
          </a:prstGeom>
          <a:noFill/>
        </p:spPr>
        <p:txBody>
          <a:bodyPr wrap="square" rtlCol="0">
            <a:spAutoFit/>
          </a:bodyPr>
          <a:lstStyle/>
          <a:p>
            <a:pPr algn="ctr"/>
            <a:r>
              <a:rPr lang="en-GB" b="1" dirty="0">
                <a:solidFill>
                  <a:srgbClr val="007BB3"/>
                </a:solidFill>
                <a:latin typeface="Roboto" panose="02000000000000000000" pitchFamily="2" charset="0"/>
                <a:ea typeface="Roboto" panose="02000000000000000000" pitchFamily="2" charset="0"/>
              </a:rPr>
              <a:t>we will miss the train.</a:t>
            </a:r>
            <a:endParaRPr lang="en-GB" sz="1800" b="1" i="0" u="none" strike="noStrike" dirty="0">
              <a:solidFill>
                <a:srgbClr val="007BB3"/>
              </a:solidFill>
              <a:effectLst/>
              <a:latin typeface="Roboto" panose="02000000000000000000" pitchFamily="2" charset="0"/>
              <a:ea typeface="Roboto" panose="02000000000000000000" pitchFamily="2" charset="0"/>
            </a:endParaRPr>
          </a:p>
        </p:txBody>
      </p:sp>
      <p:sp>
        <p:nvSpPr>
          <p:cNvPr id="12" name="TextBox 11">
            <a:extLst>
              <a:ext uri="{FF2B5EF4-FFF2-40B4-BE49-F238E27FC236}">
                <a16:creationId xmlns:a16="http://schemas.microsoft.com/office/drawing/2014/main" id="{BA6A8F89-E092-E989-F62A-BAAE3E66D3BB}"/>
              </a:ext>
            </a:extLst>
          </p:cNvPr>
          <p:cNvSpPr txBox="1"/>
          <p:nvPr/>
        </p:nvSpPr>
        <p:spPr>
          <a:xfrm>
            <a:off x="3374568" y="1902896"/>
            <a:ext cx="2394856" cy="646331"/>
          </a:xfrm>
          <a:prstGeom prst="rect">
            <a:avLst/>
          </a:prstGeom>
          <a:noFill/>
        </p:spPr>
        <p:txBody>
          <a:bodyPr wrap="square" rtlCol="0">
            <a:spAutoFit/>
          </a:bodyPr>
          <a:lstStyle/>
          <a:p>
            <a:pPr algn="ctr"/>
            <a:r>
              <a:rPr lang="en-GB" b="1" dirty="0">
                <a:solidFill>
                  <a:srgbClr val="000000"/>
                </a:solidFill>
                <a:latin typeface="Roboto" panose="02000000000000000000" pitchFamily="2" charset="0"/>
                <a:ea typeface="Roboto" panose="02000000000000000000" pitchFamily="2" charset="0"/>
              </a:rPr>
              <a:t>If I she her this afternoon,</a:t>
            </a:r>
            <a:endParaRPr lang="en-GB" b="0" dirty="0">
              <a:effectLst/>
              <a:latin typeface="Roboto" panose="02000000000000000000" pitchFamily="2" charset="0"/>
              <a:ea typeface="Roboto" panose="02000000000000000000" pitchFamily="2" charset="0"/>
            </a:endParaRPr>
          </a:p>
        </p:txBody>
      </p:sp>
      <p:sp>
        <p:nvSpPr>
          <p:cNvPr id="13" name="TextBox 12">
            <a:extLst>
              <a:ext uri="{FF2B5EF4-FFF2-40B4-BE49-F238E27FC236}">
                <a16:creationId xmlns:a16="http://schemas.microsoft.com/office/drawing/2014/main" id="{4758BB0C-1E63-8CF7-1FA1-27B684488511}"/>
              </a:ext>
            </a:extLst>
          </p:cNvPr>
          <p:cNvSpPr txBox="1"/>
          <p:nvPr/>
        </p:nvSpPr>
        <p:spPr>
          <a:xfrm>
            <a:off x="3374570" y="2548835"/>
            <a:ext cx="2394856" cy="369332"/>
          </a:xfrm>
          <a:prstGeom prst="rect">
            <a:avLst/>
          </a:prstGeom>
          <a:noFill/>
        </p:spPr>
        <p:txBody>
          <a:bodyPr wrap="square" rtlCol="0">
            <a:spAutoFit/>
          </a:bodyPr>
          <a:lstStyle/>
          <a:p>
            <a:pPr algn="ctr"/>
            <a:r>
              <a:rPr lang="en-GB" b="1" dirty="0">
                <a:solidFill>
                  <a:srgbClr val="007BB3"/>
                </a:solidFill>
                <a:latin typeface="Roboto" panose="02000000000000000000" pitchFamily="2" charset="0"/>
                <a:ea typeface="Roboto" panose="02000000000000000000" pitchFamily="2" charset="0"/>
              </a:rPr>
              <a:t>I will talk to her.</a:t>
            </a:r>
          </a:p>
        </p:txBody>
      </p:sp>
      <p:sp>
        <p:nvSpPr>
          <p:cNvPr id="14" name="TextBox 13">
            <a:extLst>
              <a:ext uri="{FF2B5EF4-FFF2-40B4-BE49-F238E27FC236}">
                <a16:creationId xmlns:a16="http://schemas.microsoft.com/office/drawing/2014/main" id="{1B464603-7A53-D6BA-223F-5FF3F6F4AAFB}"/>
              </a:ext>
            </a:extLst>
          </p:cNvPr>
          <p:cNvSpPr txBox="1"/>
          <p:nvPr/>
        </p:nvSpPr>
        <p:spPr>
          <a:xfrm>
            <a:off x="5921821" y="1915253"/>
            <a:ext cx="2394857" cy="369332"/>
          </a:xfrm>
          <a:prstGeom prst="rect">
            <a:avLst/>
          </a:prstGeom>
          <a:noFill/>
        </p:spPr>
        <p:txBody>
          <a:bodyPr wrap="square" rtlCol="0">
            <a:spAutoFit/>
          </a:bodyPr>
          <a:lstStyle/>
          <a:p>
            <a:pPr algn="ctr"/>
            <a:r>
              <a:rPr lang="en-GB" b="1" dirty="0">
                <a:solidFill>
                  <a:srgbClr val="000000"/>
                </a:solidFill>
                <a:latin typeface="Roboto" panose="02000000000000000000" pitchFamily="2" charset="0"/>
                <a:ea typeface="Roboto" panose="02000000000000000000" pitchFamily="2" charset="0"/>
              </a:rPr>
              <a:t>He will be exhausted</a:t>
            </a:r>
            <a:endParaRPr lang="en-GB" sz="1800" b="1" i="0" u="none" strike="noStrike" dirty="0">
              <a:solidFill>
                <a:srgbClr val="000000"/>
              </a:solidFill>
              <a:effectLst/>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DAB6BCEC-316E-159C-3C69-D6007EA3C525}"/>
              </a:ext>
            </a:extLst>
          </p:cNvPr>
          <p:cNvSpPr txBox="1"/>
          <p:nvPr/>
        </p:nvSpPr>
        <p:spPr>
          <a:xfrm>
            <a:off x="5921821" y="2285366"/>
            <a:ext cx="2394857" cy="646331"/>
          </a:xfrm>
          <a:prstGeom prst="rect">
            <a:avLst/>
          </a:prstGeom>
          <a:noFill/>
        </p:spPr>
        <p:txBody>
          <a:bodyPr wrap="square" rtlCol="0">
            <a:spAutoFit/>
          </a:bodyPr>
          <a:lstStyle/>
          <a:p>
            <a:pPr algn="ctr"/>
            <a:r>
              <a:rPr lang="en-GB" b="1" dirty="0">
                <a:solidFill>
                  <a:srgbClr val="007BB3"/>
                </a:solidFill>
                <a:latin typeface="Roboto" panose="02000000000000000000" pitchFamily="2" charset="0"/>
                <a:ea typeface="Roboto" panose="02000000000000000000" pitchFamily="2" charset="0"/>
              </a:rPr>
              <a:t>if keep working so hard.</a:t>
            </a:r>
            <a:endParaRPr lang="en-GB" sz="1800" b="1" i="0" u="none" strike="noStrike" dirty="0">
              <a:solidFill>
                <a:srgbClr val="007BB3"/>
              </a:solidFill>
              <a:effectLst/>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F32FEA59-07AB-B14E-836F-8ED837B792F8}"/>
              </a:ext>
            </a:extLst>
          </p:cNvPr>
          <p:cNvSpPr txBox="1"/>
          <p:nvPr/>
        </p:nvSpPr>
        <p:spPr>
          <a:xfrm>
            <a:off x="827312" y="3870017"/>
            <a:ext cx="2394859" cy="923330"/>
          </a:xfrm>
          <a:prstGeom prst="rect">
            <a:avLst/>
          </a:prstGeom>
          <a:noFill/>
        </p:spPr>
        <p:txBody>
          <a:bodyPr wrap="square" rtlCol="0">
            <a:spAutoFit/>
          </a:bodyPr>
          <a:lstStyle/>
          <a:p>
            <a:pPr algn="ctr"/>
            <a:r>
              <a:rPr lang="en-GB" b="1" dirty="0">
                <a:solidFill>
                  <a:srgbClr val="000000"/>
                </a:solidFill>
                <a:latin typeface="Roboto" panose="02000000000000000000" pitchFamily="2" charset="0"/>
                <a:ea typeface="Roboto" panose="02000000000000000000" pitchFamily="2" charset="0"/>
              </a:rPr>
              <a:t>If I don’t finish this project at the end of the week,</a:t>
            </a:r>
            <a:endParaRPr lang="en-GB" b="0" dirty="0">
              <a:effectLst/>
              <a:latin typeface="Roboto" panose="02000000000000000000" pitchFamily="2" charset="0"/>
              <a:ea typeface="Roboto" panose="02000000000000000000" pitchFamily="2" charset="0"/>
            </a:endParaRPr>
          </a:p>
        </p:txBody>
      </p:sp>
      <p:sp>
        <p:nvSpPr>
          <p:cNvPr id="17" name="TextBox 16">
            <a:extLst>
              <a:ext uri="{FF2B5EF4-FFF2-40B4-BE49-F238E27FC236}">
                <a16:creationId xmlns:a16="http://schemas.microsoft.com/office/drawing/2014/main" id="{5A0A736C-8B34-3687-E255-2FBFCE1B0204}"/>
              </a:ext>
            </a:extLst>
          </p:cNvPr>
          <p:cNvSpPr txBox="1"/>
          <p:nvPr/>
        </p:nvSpPr>
        <p:spPr>
          <a:xfrm>
            <a:off x="827312" y="4801040"/>
            <a:ext cx="2394859" cy="369332"/>
          </a:xfrm>
          <a:prstGeom prst="rect">
            <a:avLst/>
          </a:prstGeom>
          <a:noFill/>
        </p:spPr>
        <p:txBody>
          <a:bodyPr wrap="square" rtlCol="0">
            <a:spAutoFit/>
          </a:bodyPr>
          <a:lstStyle/>
          <a:p>
            <a:pPr algn="ctr"/>
            <a:r>
              <a:rPr lang="en-GB" b="1" dirty="0">
                <a:solidFill>
                  <a:srgbClr val="007BB3"/>
                </a:solidFill>
                <a:latin typeface="Roboto" panose="02000000000000000000" pitchFamily="2" charset="0"/>
                <a:ea typeface="Roboto" panose="02000000000000000000" pitchFamily="2" charset="0"/>
              </a:rPr>
              <a:t>I will be fired.</a:t>
            </a:r>
            <a:endParaRPr lang="en-GB" sz="1800" b="1" i="0" u="none" strike="noStrike" dirty="0">
              <a:solidFill>
                <a:srgbClr val="007BB3"/>
              </a:solidFill>
              <a:effectLst/>
              <a:latin typeface="Roboto" panose="02000000000000000000" pitchFamily="2" charset="0"/>
              <a:ea typeface="Roboto" panose="02000000000000000000" pitchFamily="2" charset="0"/>
            </a:endParaRPr>
          </a:p>
        </p:txBody>
      </p:sp>
      <p:sp>
        <p:nvSpPr>
          <p:cNvPr id="18" name="TextBox 17">
            <a:extLst>
              <a:ext uri="{FF2B5EF4-FFF2-40B4-BE49-F238E27FC236}">
                <a16:creationId xmlns:a16="http://schemas.microsoft.com/office/drawing/2014/main" id="{F8B9C957-84BD-201A-3BAD-B08864319752}"/>
              </a:ext>
            </a:extLst>
          </p:cNvPr>
          <p:cNvSpPr txBox="1"/>
          <p:nvPr/>
        </p:nvSpPr>
        <p:spPr>
          <a:xfrm>
            <a:off x="3374558" y="3859548"/>
            <a:ext cx="2394854" cy="646331"/>
          </a:xfrm>
          <a:prstGeom prst="rect">
            <a:avLst/>
          </a:prstGeom>
          <a:noFill/>
        </p:spPr>
        <p:txBody>
          <a:bodyPr wrap="square" rtlCol="0">
            <a:spAutoFit/>
          </a:bodyPr>
          <a:lstStyle/>
          <a:p>
            <a:pPr algn="ctr"/>
            <a:r>
              <a:rPr lang="en-GB" b="1" dirty="0">
                <a:solidFill>
                  <a:srgbClr val="000000"/>
                </a:solidFill>
                <a:latin typeface="Roboto" panose="02000000000000000000" pitchFamily="2" charset="0"/>
                <a:ea typeface="Roboto" panose="02000000000000000000" pitchFamily="2" charset="0"/>
              </a:rPr>
              <a:t>I won’t be able to</a:t>
            </a:r>
            <a:br>
              <a:rPr lang="en-GB" b="1" dirty="0">
                <a:solidFill>
                  <a:srgbClr val="000000"/>
                </a:solidFill>
                <a:latin typeface="Roboto" panose="02000000000000000000" pitchFamily="2" charset="0"/>
                <a:ea typeface="Roboto" panose="02000000000000000000" pitchFamily="2" charset="0"/>
              </a:rPr>
            </a:br>
            <a:r>
              <a:rPr lang="en-GB" b="1" dirty="0">
                <a:solidFill>
                  <a:srgbClr val="000000"/>
                </a:solidFill>
                <a:latin typeface="Roboto" panose="02000000000000000000" pitchFamily="2" charset="0"/>
                <a:ea typeface="Roboto" panose="02000000000000000000" pitchFamily="2" charset="0"/>
              </a:rPr>
              <a:t>join you,</a:t>
            </a:r>
            <a:endParaRPr lang="en-GB" b="0" dirty="0">
              <a:effectLst/>
              <a:latin typeface="Roboto" panose="02000000000000000000" pitchFamily="2" charset="0"/>
              <a:ea typeface="Roboto" panose="02000000000000000000" pitchFamily="2" charset="0"/>
            </a:endParaRPr>
          </a:p>
        </p:txBody>
      </p:sp>
      <p:sp>
        <p:nvSpPr>
          <p:cNvPr id="19" name="TextBox 18">
            <a:extLst>
              <a:ext uri="{FF2B5EF4-FFF2-40B4-BE49-F238E27FC236}">
                <a16:creationId xmlns:a16="http://schemas.microsoft.com/office/drawing/2014/main" id="{2F4CFF46-07D1-3FC6-EA5A-C207AB9A01B7}"/>
              </a:ext>
            </a:extLst>
          </p:cNvPr>
          <p:cNvSpPr txBox="1"/>
          <p:nvPr/>
        </p:nvSpPr>
        <p:spPr>
          <a:xfrm>
            <a:off x="3374570" y="4512015"/>
            <a:ext cx="2394854" cy="646331"/>
          </a:xfrm>
          <a:prstGeom prst="rect">
            <a:avLst/>
          </a:prstGeom>
          <a:noFill/>
        </p:spPr>
        <p:txBody>
          <a:bodyPr wrap="square" rtlCol="0">
            <a:spAutoFit/>
          </a:bodyPr>
          <a:lstStyle/>
          <a:p>
            <a:pPr algn="ctr"/>
            <a:r>
              <a:rPr lang="en-GB" b="1" dirty="0">
                <a:solidFill>
                  <a:srgbClr val="007BB3"/>
                </a:solidFill>
                <a:latin typeface="Roboto" panose="02000000000000000000" pitchFamily="2" charset="0"/>
                <a:ea typeface="Roboto" panose="02000000000000000000" pitchFamily="2" charset="0"/>
              </a:rPr>
              <a:t>if my daughter is still sick.</a:t>
            </a:r>
            <a:endParaRPr lang="en-GB" sz="1800" b="1" i="0" u="none" strike="noStrike" dirty="0">
              <a:solidFill>
                <a:srgbClr val="007BB3"/>
              </a:solidFill>
              <a:effectLst/>
              <a:latin typeface="Roboto" panose="02000000000000000000" pitchFamily="2" charset="0"/>
              <a:ea typeface="Roboto" panose="02000000000000000000" pitchFamily="2" charset="0"/>
            </a:endParaRPr>
          </a:p>
        </p:txBody>
      </p:sp>
      <p:sp>
        <p:nvSpPr>
          <p:cNvPr id="20" name="TextBox 19">
            <a:extLst>
              <a:ext uri="{FF2B5EF4-FFF2-40B4-BE49-F238E27FC236}">
                <a16:creationId xmlns:a16="http://schemas.microsoft.com/office/drawing/2014/main" id="{B6A36D04-E567-A60F-9579-B758D095D26C}"/>
              </a:ext>
            </a:extLst>
          </p:cNvPr>
          <p:cNvSpPr txBox="1"/>
          <p:nvPr/>
        </p:nvSpPr>
        <p:spPr>
          <a:xfrm>
            <a:off x="5921819" y="3983681"/>
            <a:ext cx="2394857" cy="369332"/>
          </a:xfrm>
          <a:prstGeom prst="rect">
            <a:avLst/>
          </a:prstGeom>
          <a:noFill/>
        </p:spPr>
        <p:txBody>
          <a:bodyPr wrap="square" rtlCol="0">
            <a:spAutoFit/>
          </a:bodyPr>
          <a:lstStyle/>
          <a:p>
            <a:pPr algn="ctr"/>
            <a:r>
              <a:rPr lang="en-GB" b="1" dirty="0">
                <a:solidFill>
                  <a:srgbClr val="000000"/>
                </a:solidFill>
                <a:latin typeface="Roboto" panose="02000000000000000000" pitchFamily="2" charset="0"/>
                <a:ea typeface="Roboto" panose="02000000000000000000" pitchFamily="2" charset="0"/>
              </a:rPr>
              <a:t>If it doesn’t rain,</a:t>
            </a:r>
          </a:p>
        </p:txBody>
      </p:sp>
      <p:sp>
        <p:nvSpPr>
          <p:cNvPr id="21" name="TextBox 20">
            <a:extLst>
              <a:ext uri="{FF2B5EF4-FFF2-40B4-BE49-F238E27FC236}">
                <a16:creationId xmlns:a16="http://schemas.microsoft.com/office/drawing/2014/main" id="{EBBCEFA8-AE2E-8DBB-3FEC-4D82FDA0D2F6}"/>
              </a:ext>
            </a:extLst>
          </p:cNvPr>
          <p:cNvSpPr txBox="1"/>
          <p:nvPr/>
        </p:nvSpPr>
        <p:spPr>
          <a:xfrm>
            <a:off x="5921819" y="4395757"/>
            <a:ext cx="2394857" cy="646331"/>
          </a:xfrm>
          <a:prstGeom prst="rect">
            <a:avLst/>
          </a:prstGeom>
          <a:noFill/>
        </p:spPr>
        <p:txBody>
          <a:bodyPr wrap="square" rtlCol="0">
            <a:spAutoFit/>
          </a:bodyPr>
          <a:lstStyle/>
          <a:p>
            <a:pPr algn="ctr"/>
            <a:r>
              <a:rPr lang="en-GB" b="1" dirty="0">
                <a:solidFill>
                  <a:srgbClr val="007BB3"/>
                </a:solidFill>
                <a:latin typeface="Roboto" panose="02000000000000000000" pitchFamily="2" charset="0"/>
                <a:ea typeface="Roboto" panose="02000000000000000000" pitchFamily="2" charset="0"/>
              </a:rPr>
              <a:t>we will go out tonight.</a:t>
            </a:r>
          </a:p>
        </p:txBody>
      </p:sp>
      <p:sp>
        <p:nvSpPr>
          <p:cNvPr id="3" name="BUTTON 1">
            <a:extLst>
              <a:ext uri="{FF2B5EF4-FFF2-40B4-BE49-F238E27FC236}">
                <a16:creationId xmlns:a16="http://schemas.microsoft.com/office/drawing/2014/main" id="{197BA773-A8C8-3635-B363-7858222972E6}"/>
              </a:ext>
            </a:extLst>
          </p:cNvPr>
          <p:cNvSpPr/>
          <p:nvPr/>
        </p:nvSpPr>
        <p:spPr>
          <a:xfrm>
            <a:off x="827312" y="151879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dirty="0"/>
          </a:p>
        </p:txBody>
      </p:sp>
      <p:sp>
        <p:nvSpPr>
          <p:cNvPr id="22" name="BUTTON 2">
            <a:extLst>
              <a:ext uri="{FF2B5EF4-FFF2-40B4-BE49-F238E27FC236}">
                <a16:creationId xmlns:a16="http://schemas.microsoft.com/office/drawing/2014/main" id="{F7A7E9FB-143D-8E25-0313-F9300FD1567C}"/>
              </a:ext>
            </a:extLst>
          </p:cNvPr>
          <p:cNvSpPr/>
          <p:nvPr/>
        </p:nvSpPr>
        <p:spPr>
          <a:xfrm>
            <a:off x="3374571" y="151879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3" name="BUTTON 3">
            <a:extLst>
              <a:ext uri="{FF2B5EF4-FFF2-40B4-BE49-F238E27FC236}">
                <a16:creationId xmlns:a16="http://schemas.microsoft.com/office/drawing/2014/main" id="{FC923FA9-D478-3B8C-8C2F-703AAD650BE6}"/>
              </a:ext>
            </a:extLst>
          </p:cNvPr>
          <p:cNvSpPr/>
          <p:nvPr/>
        </p:nvSpPr>
        <p:spPr>
          <a:xfrm>
            <a:off x="5921831" y="151879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4" name="BUTTON 4">
            <a:extLst>
              <a:ext uri="{FF2B5EF4-FFF2-40B4-BE49-F238E27FC236}">
                <a16:creationId xmlns:a16="http://schemas.microsoft.com/office/drawing/2014/main" id="{92388B3C-9D96-BFBC-E5FF-F5360C118ACB}"/>
              </a:ext>
            </a:extLst>
          </p:cNvPr>
          <p:cNvSpPr/>
          <p:nvPr/>
        </p:nvSpPr>
        <p:spPr>
          <a:xfrm>
            <a:off x="827312" y="363774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5" name="BUTTON 5">
            <a:extLst>
              <a:ext uri="{FF2B5EF4-FFF2-40B4-BE49-F238E27FC236}">
                <a16:creationId xmlns:a16="http://schemas.microsoft.com/office/drawing/2014/main" id="{427B9B27-7068-EA92-2B78-C688B0D36A6D}"/>
              </a:ext>
            </a:extLst>
          </p:cNvPr>
          <p:cNvSpPr/>
          <p:nvPr/>
        </p:nvSpPr>
        <p:spPr>
          <a:xfrm>
            <a:off x="3374571" y="363774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6" name="BUTTON 6">
            <a:extLst>
              <a:ext uri="{FF2B5EF4-FFF2-40B4-BE49-F238E27FC236}">
                <a16:creationId xmlns:a16="http://schemas.microsoft.com/office/drawing/2014/main" id="{E464A3CB-E48B-05C9-8287-ED83E0634F7B}"/>
              </a:ext>
            </a:extLst>
          </p:cNvPr>
          <p:cNvSpPr/>
          <p:nvPr/>
        </p:nvSpPr>
        <p:spPr>
          <a:xfrm>
            <a:off x="5921831" y="3637743"/>
            <a:ext cx="2394857" cy="1736272"/>
          </a:xfrm>
          <a:prstGeom prst="rect">
            <a:avLst/>
          </a:prstGeom>
          <a:solidFill>
            <a:srgbClr val="9DDCF9">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Tree>
    <p:extLst>
      <p:ext uri="{BB962C8B-B14F-4D97-AF65-F5344CB8AC3E}">
        <p14:creationId xmlns:p14="http://schemas.microsoft.com/office/powerpoint/2010/main" val="2709617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22"/>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nextCondLst>
                <p:cond evt="onClick" delay="0">
                  <p:tgtEl>
                    <p:spTgt spid="23"/>
                  </p:tgtEl>
                </p:cond>
              </p:nextCondLst>
            </p:seq>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nextCondLst>
                <p:cond evt="onClick" delay="0">
                  <p:tgtEl>
                    <p:spTgt spid="24"/>
                  </p:tgtEl>
                </p:cond>
              </p:nextCondLst>
            </p:seq>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childTnLst>
              </p:cTn>
              <p:nextCondLst>
                <p:cond evt="onClick" delay="0">
                  <p:tgtEl>
                    <p:spTgt spid="25"/>
                  </p:tgtEl>
                </p:cond>
              </p:nextCondLst>
            </p:seq>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nextCondLst>
                <p:cond evt="onClick" delay="0">
                  <p:tgtEl>
                    <p:spTgt spid="26"/>
                  </p:tgtEl>
                </p:cond>
              </p:nextCondLst>
            </p:seq>
          </p:childTnLst>
        </p:cTn>
      </p:par>
    </p:tnLst>
    <p:bldLst>
      <p:bldP spid="11" grpId="0"/>
      <p:bldP spid="13" grpId="0"/>
      <p:bldP spid="15" grpId="0"/>
      <p:bldP spid="17" grpId="0"/>
      <p:bldP spid="19"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EA45C33B-C43E-D2C1-1D2A-196252F54632}"/>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itle 5">
            <a:extLst>
              <a:ext uri="{FF2B5EF4-FFF2-40B4-BE49-F238E27FC236}">
                <a16:creationId xmlns:a16="http://schemas.microsoft.com/office/drawing/2014/main" id="{9710900E-A71C-AEF5-09E5-D158EF1ACD07}"/>
              </a:ext>
            </a:extLst>
          </p:cNvPr>
          <p:cNvSpPr txBox="1">
            <a:spLocks/>
          </p:cNvSpPr>
          <p:nvPr/>
        </p:nvSpPr>
        <p:spPr>
          <a:xfrm>
            <a:off x="0" y="0"/>
            <a:ext cx="9144000" cy="987599"/>
          </a:xfrm>
          <a:prstGeom prst="roundRect">
            <a:avLst>
              <a:gd name="adj" fmla="val 0"/>
            </a:avLst>
          </a:prstGeom>
          <a:solidFill>
            <a:srgbClr val="004382"/>
          </a:solidFill>
          <a:effectLst/>
        </p:spPr>
        <p:txBody>
          <a:bodyPr wrap="square" lIns="216000" tIns="288000" rIns="216000" bIns="288000">
            <a:spAutoFit/>
          </a:bodyPr>
          <a:lstStyle>
            <a:lvl1pPr algn="l" defTabSz="914400" rtl="0" eaLnBrk="1" latinLnBrk="0" hangingPunct="1">
              <a:lnSpc>
                <a:spcPct val="90000"/>
              </a:lnSpc>
              <a:spcBef>
                <a:spcPct val="0"/>
              </a:spcBef>
              <a:buNone/>
              <a:defRPr sz="2400" b="1" i="0" kern="1200">
                <a:solidFill>
                  <a:schemeClr val="bg1"/>
                </a:solidFill>
                <a:effectLst/>
                <a:latin typeface="Roboto" panose="02000000000000000000" pitchFamily="2" charset="0"/>
                <a:ea typeface="+mj-ea"/>
                <a:cs typeface="+mj-cs"/>
              </a:defRPr>
            </a:lvl1pPr>
          </a:lstStyle>
          <a:p>
            <a:pPr algn="ctr"/>
            <a:r>
              <a:rPr lang="en-GB" sz="2800" dirty="0"/>
              <a:t>Conversation with a partner: What will you do….</a:t>
            </a:r>
          </a:p>
        </p:txBody>
      </p:sp>
      <p:sp>
        <p:nvSpPr>
          <p:cNvPr id="5" name="Text Box">
            <a:extLst>
              <a:ext uri="{FF2B5EF4-FFF2-40B4-BE49-F238E27FC236}">
                <a16:creationId xmlns:a16="http://schemas.microsoft.com/office/drawing/2014/main" id="{8713D287-D243-0CEE-551D-8215D3A6B111}"/>
              </a:ext>
            </a:extLst>
          </p:cNvPr>
          <p:cNvSpPr/>
          <p:nvPr/>
        </p:nvSpPr>
        <p:spPr>
          <a:xfrm>
            <a:off x="923945" y="2060363"/>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dirty="0">
                <a:solidFill>
                  <a:srgbClr val="007BB3"/>
                </a:solidFill>
                <a:latin typeface="Roboto" panose="02000000000000000000" pitchFamily="2" charset="0"/>
                <a:ea typeface="Roboto" panose="02000000000000000000" pitchFamily="2" charset="0"/>
                <a:cs typeface="Roboto" panose="02000000000000000000" pitchFamily="2" charset="0"/>
              </a:rPr>
              <a:t>if you finish work earlier today?</a:t>
            </a:r>
          </a:p>
        </p:txBody>
      </p:sp>
      <p:sp>
        <p:nvSpPr>
          <p:cNvPr id="6" name="Text Box">
            <a:extLst>
              <a:ext uri="{FF2B5EF4-FFF2-40B4-BE49-F238E27FC236}">
                <a16:creationId xmlns:a16="http://schemas.microsoft.com/office/drawing/2014/main" id="{3898E50C-6107-0884-42FA-80C1B2B0D6D1}"/>
              </a:ext>
            </a:extLst>
          </p:cNvPr>
          <p:cNvSpPr/>
          <p:nvPr/>
        </p:nvSpPr>
        <p:spPr>
          <a:xfrm>
            <a:off x="923945" y="2947991"/>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dirty="0">
                <a:solidFill>
                  <a:srgbClr val="007BB3"/>
                </a:solidFill>
                <a:latin typeface="Roboto" panose="02000000000000000000" pitchFamily="2" charset="0"/>
                <a:ea typeface="Roboto" panose="02000000000000000000" pitchFamily="2" charset="0"/>
                <a:cs typeface="Roboto" panose="02000000000000000000" pitchFamily="2" charset="0"/>
              </a:rPr>
              <a:t>if your family comes for a surprise visit?</a:t>
            </a:r>
          </a:p>
        </p:txBody>
      </p:sp>
      <p:sp>
        <p:nvSpPr>
          <p:cNvPr id="7" name="Text Box">
            <a:extLst>
              <a:ext uri="{FF2B5EF4-FFF2-40B4-BE49-F238E27FC236}">
                <a16:creationId xmlns:a16="http://schemas.microsoft.com/office/drawing/2014/main" id="{B476681F-61D0-35B2-54C6-E6666934A165}"/>
              </a:ext>
            </a:extLst>
          </p:cNvPr>
          <p:cNvSpPr/>
          <p:nvPr/>
        </p:nvSpPr>
        <p:spPr>
          <a:xfrm>
            <a:off x="923945" y="3835619"/>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dirty="0">
                <a:solidFill>
                  <a:srgbClr val="007BB3"/>
                </a:solidFill>
                <a:latin typeface="Roboto" panose="02000000000000000000" pitchFamily="2" charset="0"/>
                <a:ea typeface="Roboto" panose="02000000000000000000" pitchFamily="2" charset="0"/>
                <a:cs typeface="Roboto" panose="02000000000000000000" pitchFamily="2" charset="0"/>
              </a:rPr>
              <a:t>if it rains a lot on the weekend?</a:t>
            </a:r>
          </a:p>
        </p:txBody>
      </p:sp>
      <p:sp>
        <p:nvSpPr>
          <p:cNvPr id="8" name="Text Box">
            <a:extLst>
              <a:ext uri="{FF2B5EF4-FFF2-40B4-BE49-F238E27FC236}">
                <a16:creationId xmlns:a16="http://schemas.microsoft.com/office/drawing/2014/main" id="{6FAE4228-3329-12BE-59FA-208054BDB790}"/>
              </a:ext>
            </a:extLst>
          </p:cNvPr>
          <p:cNvSpPr/>
          <p:nvPr/>
        </p:nvSpPr>
        <p:spPr>
          <a:xfrm>
            <a:off x="923945" y="4723247"/>
            <a:ext cx="7296113" cy="525886"/>
          </a:xfrm>
          <a:prstGeom prst="rect">
            <a:avLst/>
          </a:prstGeom>
          <a:solidFill>
            <a:schemeClr val="bg1"/>
          </a:solidFill>
          <a:ln w="19050">
            <a:solidFill>
              <a:srgbClr val="007BB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ZA" sz="2000" dirty="0">
                <a:solidFill>
                  <a:srgbClr val="007BB3"/>
                </a:solidFill>
                <a:latin typeface="Roboto" panose="02000000000000000000" pitchFamily="2" charset="0"/>
                <a:ea typeface="Roboto" panose="02000000000000000000" pitchFamily="2" charset="0"/>
                <a:cs typeface="Roboto" panose="02000000000000000000" pitchFamily="2" charset="0"/>
              </a:rPr>
              <a:t>if you can’t find the keys for your car after work?</a:t>
            </a:r>
          </a:p>
        </p:txBody>
      </p:sp>
    </p:spTree>
    <p:extLst>
      <p:ext uri="{BB962C8B-B14F-4D97-AF65-F5344CB8AC3E}">
        <p14:creationId xmlns:p14="http://schemas.microsoft.com/office/powerpoint/2010/main" val="119555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5ADB78F9-FA13-9E06-57D8-DEE3C4F48EEF}"/>
              </a:ext>
            </a:extLst>
          </p:cNvPr>
          <p:cNvSpPr/>
          <p:nvPr/>
        </p:nvSpPr>
        <p:spPr bwMode="auto">
          <a:xfrm>
            <a:off x="457198" y="457200"/>
            <a:ext cx="8220075" cy="5938839"/>
          </a:xfrm>
          <a:prstGeom prst="roundRect">
            <a:avLst>
              <a:gd name="adj" fmla="val 0"/>
            </a:avLst>
          </a:prstGeom>
          <a:solidFill>
            <a:schemeClr val="bg1"/>
          </a:solidFill>
          <a:ln w="28575" cap="rnd">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a:endParaRPr lang="en-GB" sz="2400" b="1" i="0" u="none" strike="noStrike" dirty="0">
              <a:solidFill>
                <a:schemeClr val="bg1"/>
              </a:solidFill>
              <a:effectLst/>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0E2ECA8-85D5-E153-ED54-4100152C0755}"/>
              </a:ext>
            </a:extLst>
          </p:cNvPr>
          <p:cNvSpPr txBox="1"/>
          <p:nvPr/>
        </p:nvSpPr>
        <p:spPr>
          <a:xfrm>
            <a:off x="1188476" y="3044279"/>
            <a:ext cx="6767048" cy="769441"/>
          </a:xfrm>
          <a:prstGeom prst="rect">
            <a:avLst/>
          </a:prstGeom>
          <a:noFill/>
          <a:ln>
            <a:noFill/>
          </a:ln>
        </p:spPr>
        <p:txBody>
          <a:bodyPr wrap="square" lIns="90000" rtlCol="0">
            <a:spAutoFit/>
          </a:bodyPr>
          <a:lstStyle/>
          <a:p>
            <a:pPr algn="ctr"/>
            <a:r>
              <a:rPr lang="en-US" sz="4400" b="1" dirty="0">
                <a:ln w="12700">
                  <a:noFill/>
                </a:ln>
                <a:solidFill>
                  <a:srgbClr val="004382"/>
                </a:solidFill>
                <a:latin typeface="Roboto" panose="02000000000000000000" pitchFamily="2" charset="0"/>
                <a:ea typeface="Roboto" panose="02000000000000000000" pitchFamily="2" charset="0"/>
              </a:rPr>
              <a:t>Thank you!</a:t>
            </a:r>
          </a:p>
        </p:txBody>
      </p:sp>
    </p:spTree>
    <p:extLst>
      <p:ext uri="{BB962C8B-B14F-4D97-AF65-F5344CB8AC3E}">
        <p14:creationId xmlns:p14="http://schemas.microsoft.com/office/powerpoint/2010/main" val="12857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3" id="{3D915FC8-5621-4D83-811C-0B0DD3C6B0C8}" vid="{C8E18BDA-497C-40C7-9C5C-A45B4F019EFE}"/>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3D915FC8-5621-4D83-811C-0B0DD3C6B0C8}" vid="{A9A436B5-3F4C-40DC-B729-7F9DA841129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Speaking Games Template</Template>
  <TotalTime>8001</TotalTime>
  <Words>1122</Words>
  <Application>Microsoft Office PowerPoint</Application>
  <PresentationFormat>On-screen Show (4:3)</PresentationFormat>
  <Paragraphs>131</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Calibri</vt:lpstr>
      <vt:lpstr>Arial</vt:lpstr>
      <vt:lpstr>Twinkl</vt:lpstr>
      <vt:lpstr>Roboto</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Indy Miller</dc:creator>
  <cp:lastModifiedBy>amal al ismaili</cp:lastModifiedBy>
  <cp:revision>289</cp:revision>
  <dcterms:created xsi:type="dcterms:W3CDTF">2024-02-22T08:34:44Z</dcterms:created>
  <dcterms:modified xsi:type="dcterms:W3CDTF">2025-11-16T07:43:32Z</dcterms:modified>
</cp:coreProperties>
</file>