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3"/>
  </p:notesMasterIdLst>
  <p:handoutMasterIdLst>
    <p:handoutMasterId r:id="rId24"/>
  </p:handoutMasterIdLst>
  <p:sldIdLst>
    <p:sldId id="268" r:id="rId3"/>
    <p:sldId id="264" r:id="rId4"/>
    <p:sldId id="275" r:id="rId5"/>
    <p:sldId id="278" r:id="rId6"/>
    <p:sldId id="279" r:id="rId7"/>
    <p:sldId id="280" r:id="rId8"/>
    <p:sldId id="281" r:id="rId9"/>
    <p:sldId id="282" r:id="rId10"/>
    <p:sldId id="283" r:id="rId11"/>
    <p:sldId id="284" r:id="rId12"/>
    <p:sldId id="285" r:id="rId13"/>
    <p:sldId id="286" r:id="rId14"/>
    <p:sldId id="288" r:id="rId15"/>
    <p:sldId id="289" r:id="rId16"/>
    <p:sldId id="290" r:id="rId17"/>
    <p:sldId id="291" r:id="rId18"/>
    <p:sldId id="292" r:id="rId19"/>
    <p:sldId id="293" r:id="rId20"/>
    <p:sldId id="294" r:id="rId21"/>
    <p:sldId id="295" r:id="rId22"/>
  </p:sldIdLst>
  <p:sldSz cx="9144000" cy="6858000" type="screen4x3"/>
  <p:notesSz cx="6858000" cy="9144000"/>
  <p:embeddedFontLst>
    <p:embeddedFont>
      <p:font typeface="Roboto" panose="02000000000000000000" pitchFamily="2" charset="0"/>
      <p:regular r:id="rId25"/>
      <p:bold r:id="rId26"/>
      <p:italic r:id="rId27"/>
      <p:boldItalic r:id="rId28"/>
    </p:embeddedFont>
    <p:embeddedFont>
      <p:font typeface="Twinkl" panose="020B0604020202020204" charset="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1E5A"/>
    <a:srgbClr val="009386"/>
    <a:srgbClr val="8ACBC0"/>
    <a:srgbClr val="ACDDFC"/>
    <a:srgbClr val="007AC2"/>
    <a:srgbClr val="4DB1E3"/>
    <a:srgbClr val="18A0DB"/>
    <a:srgbClr val="BC0105"/>
    <a:srgbClr val="21A6F9"/>
    <a:srgbClr val="E341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3" autoAdjust="0"/>
    <p:restoredTop sz="94660"/>
  </p:normalViewPr>
  <p:slideViewPr>
    <p:cSldViewPr snapToGrid="0" showGuides="1">
      <p:cViewPr varScale="1">
        <p:scale>
          <a:sx n="74" d="100"/>
          <a:sy n="74" d="100"/>
        </p:scale>
        <p:origin x="1044" y="5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24/09/2025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24/09/2025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za/resources/browse-by-age-esl-resources/esl-resources-for-adult-learners-browse-by-level-esl-resources/adults-a2-adults-browse-by-age-esl-resources?_gl=1*1cf85x2*_ga*MTc0MDc4MTUyMC4xNjk1MTA3MzI1*_ga_LYRFCXWJ0Q*MTcwMTkzMDc1OS45MC4xLjE3MDE5MzA3OTAuMjkuMC4w"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www.twinkl.co.za/resources/browse-by-age-esl-resources/esl-resources-for-adult-learners-browse-by-level-esl-resources/adults-a2-adults-browse-by-age-esl-resources?_gl=1*1cf85x2*_ga*MTc0MDc4MTUyMC4xNjk1MTA3MzI1*_ga_LYRFCXWJ0Q*MTcwMTkzMDc1OS45MC4xLjE3MDE5MzA3OTAuMjkuMC4w" TargetMode="External"/><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185770" y="5864772"/>
            <a:ext cx="1411802" cy="993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SL_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DF6149-B22E-B64E-327F-EB3A04EAF67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692" y="178"/>
            <a:ext cx="9114616" cy="6857643"/>
          </a:xfrm>
          <a:prstGeom prst="rect">
            <a:avLst/>
          </a:prstGeom>
        </p:spPr>
      </p:pic>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logo of a company&#10;&#10;Description automatically generated">
            <a:extLst>
              <a:ext uri="{FF2B5EF4-FFF2-40B4-BE49-F238E27FC236}">
                <a16:creationId xmlns:a16="http://schemas.microsoft.com/office/drawing/2014/main" id="{612EDAF8-F645-3B62-1782-89F8A070315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80615" y="2753055"/>
            <a:ext cx="1982769" cy="1351888"/>
          </a:xfrm>
          <a:prstGeom prst="rect">
            <a:avLst/>
          </a:prstGeom>
        </p:spPr>
      </p:pic>
      <p:sp>
        <p:nvSpPr>
          <p:cNvPr id="5" name="Rectangle 4">
            <a:extLst>
              <a:ext uri="{FF2B5EF4-FFF2-40B4-BE49-F238E27FC236}">
                <a16:creationId xmlns:a16="http://schemas.microsoft.com/office/drawing/2014/main" id="{A316FE0F-7B29-F39D-00DC-8E3F4A631656}"/>
              </a:ext>
            </a:extLst>
          </p:cNvPr>
          <p:cNvSpPr/>
          <p:nvPr userDrawn="1"/>
        </p:nvSpPr>
        <p:spPr>
          <a:xfrm>
            <a:off x="0" y="6251423"/>
            <a:ext cx="9144000" cy="612000"/>
          </a:xfrm>
          <a:prstGeom prst="rect">
            <a:avLst/>
          </a:prstGeom>
          <a:solidFill>
            <a:srgbClr val="DE1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winkl" pitchFamily="2" charset="0"/>
            </a:endParaRPr>
          </a:p>
        </p:txBody>
      </p:sp>
    </p:spTree>
    <p:extLst>
      <p:ext uri="{BB962C8B-B14F-4D97-AF65-F5344CB8AC3E}">
        <p14:creationId xmlns:p14="http://schemas.microsoft.com/office/powerpoint/2010/main" val="154656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058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656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118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1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91BAFE3E-0F05-B277-A5D3-D72D69BCFEEE}"/>
              </a:ext>
            </a:extLst>
          </p:cNvPr>
          <p:cNvSpPr/>
          <p:nvPr userDrawn="1"/>
        </p:nvSpPr>
        <p:spPr>
          <a:xfrm>
            <a:off x="185770" y="5864772"/>
            <a:ext cx="1411802" cy="993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2" r:id="rId3"/>
    <p:sldLayoutId id="2147483675" r:id="rId4"/>
    <p:sldLayoutId id="2147483676" r:id="rId5"/>
    <p:sldLayoutId id="2147483677" r:id="rId6"/>
    <p:sldLayoutId id="2147483678" r:id="rId7"/>
    <p:sldLayoutId id="2147483663" r:id="rId8"/>
    <p:sldLayoutId id="2147483666" r:id="rId9"/>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4C0FD3C-5170-2E5B-4A07-DAC42F026634}"/>
              </a:ext>
            </a:extLst>
          </p:cNvPr>
          <p:cNvSpPr/>
          <p:nvPr/>
        </p:nvSpPr>
        <p:spPr>
          <a:xfrm>
            <a:off x="2402457" y="4157932"/>
            <a:ext cx="4291642" cy="767751"/>
          </a:xfrm>
          <a:prstGeom prst="round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C743339-9AF9-D504-B258-5BE93AD72442}"/>
              </a:ext>
            </a:extLst>
          </p:cNvPr>
          <p:cNvSpPr/>
          <p:nvPr/>
        </p:nvSpPr>
        <p:spPr>
          <a:xfrm>
            <a:off x="2900927" y="4249419"/>
            <a:ext cx="3031599" cy="584775"/>
          </a:xfrm>
          <a:prstGeom prst="rect">
            <a:avLst/>
          </a:prstGeom>
          <a:noFill/>
        </p:spPr>
        <p:txBody>
          <a:bodyPr wrap="none" lIns="91440" tIns="45720" rIns="91440" bIns="45720">
            <a:spAutoFit/>
          </a:bodyPr>
          <a:lstStyle/>
          <a:p>
            <a:pPr algn="ctr"/>
            <a:r>
              <a:rPr lang="en-US" sz="3200" b="0" cap="none" spc="0" dirty="0">
                <a:ln w="0"/>
                <a:solidFill>
                  <a:schemeClr val="tx1"/>
                </a:solidFill>
                <a:effectLst>
                  <a:outerShdw blurRad="38100" dist="19050" dir="2700000" algn="tl" rotWithShape="0">
                    <a:schemeClr val="dk1">
                      <a:alpha val="40000"/>
                    </a:schemeClr>
                  </a:outerShdw>
                </a:effectLst>
              </a:rPr>
              <a:t>Amal Al Ismaili</a:t>
            </a:r>
          </a:p>
        </p:txBody>
      </p:sp>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00DA2DF-E5C1-1A13-D691-458ED3B7CF64}"/>
              </a:ext>
            </a:extLst>
          </p:cNvPr>
          <p:cNvSpPr/>
          <p:nvPr/>
        </p:nvSpPr>
        <p:spPr>
          <a:xfrm flipH="1">
            <a:off x="-564316" y="309790"/>
            <a:ext cx="6228515"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465913"/>
            <a:ext cx="7632700" cy="1138773"/>
          </a:xfrm>
          <a:prstGeom prst="rect">
            <a:avLst/>
          </a:prstGeom>
        </p:spPr>
        <p:txBody>
          <a:bodyPr wrap="square" lIns="0" tIns="0" rIns="0" bIns="0">
            <a:spAutoFit/>
          </a:bodyPr>
          <a:lstStyle/>
          <a:p>
            <a:pPr marL="285750" indent="-285750" rtl="0">
              <a:spcBef>
                <a:spcPts val="0"/>
              </a:spcBef>
              <a:spcAft>
                <a:spcPts val="1200"/>
              </a:spcAft>
              <a:buFont typeface="Arial" panose="020B0604020202020204" pitchFamily="34" charset="0"/>
              <a:buChar char="•"/>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Learn what reported speech is and why it is important</a:t>
            </a:r>
            <a:endParaRPr lang="en-ZA" b="0" dirty="0">
              <a:effectLst/>
              <a:latin typeface="Roboto" panose="02000000000000000000" pitchFamily="2" charset="0"/>
              <a:ea typeface="Roboto" panose="02000000000000000000" pitchFamily="2" charset="0"/>
              <a:cs typeface="Roboto" panose="02000000000000000000" pitchFamily="2" charset="0"/>
            </a:endParaRPr>
          </a:p>
          <a:p>
            <a:pPr marL="285750" indent="-285750" rtl="0">
              <a:spcBef>
                <a:spcPts val="0"/>
              </a:spcBef>
              <a:spcAft>
                <a:spcPts val="1200"/>
              </a:spcAft>
              <a:buFont typeface="Arial" panose="020B0604020202020204" pitchFamily="34" charset="0"/>
              <a:buChar char="•"/>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Unscramble sentences</a:t>
            </a:r>
            <a:endParaRPr lang="en-ZA" b="0" dirty="0">
              <a:effectLst/>
              <a:latin typeface="Roboto" panose="02000000000000000000" pitchFamily="2" charset="0"/>
              <a:ea typeface="Roboto" panose="02000000000000000000" pitchFamily="2" charset="0"/>
              <a:cs typeface="Roboto" panose="02000000000000000000" pitchFamily="2" charset="0"/>
            </a:endParaRPr>
          </a:p>
          <a:p>
            <a:pPr marL="285750" indent="-285750" rtl="0">
              <a:spcBef>
                <a:spcPts val="0"/>
              </a:spcBef>
              <a:spcAft>
                <a:spcPts val="1200"/>
              </a:spcAft>
              <a:buFont typeface="Arial" panose="020B0604020202020204" pitchFamily="34" charset="0"/>
              <a:buChar char="•"/>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Practise writing in reported speech</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116996ED-DBBA-496A-11FC-6804BF13A0AE}"/>
              </a:ext>
            </a:extLst>
          </p:cNvPr>
          <p:cNvSpPr txBox="1"/>
          <p:nvPr/>
        </p:nvSpPr>
        <p:spPr>
          <a:xfrm>
            <a:off x="373686" y="440656"/>
            <a:ext cx="5052348"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In this lesson, you will:</a:t>
            </a:r>
            <a:endParaRPr lang="en-US" sz="60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E142D316-5E71-5EC7-8BDF-96E0A58766BB}"/>
              </a:ext>
            </a:extLst>
          </p:cNvPr>
          <p:cNvSpPr/>
          <p:nvPr/>
        </p:nvSpPr>
        <p:spPr>
          <a:xfrm>
            <a:off x="-424615" y="297090"/>
            <a:ext cx="6228515" cy="1364350"/>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3103395"/>
            <a:ext cx="7632700" cy="830997"/>
          </a:xfrm>
          <a:prstGeom prst="rect">
            <a:avLst/>
          </a:prstGeom>
        </p:spPr>
        <p:txBody>
          <a:bodyPr wrap="square" lIns="0" tIns="0" rIns="0" bIns="0">
            <a:spAutoFit/>
          </a:bodyPr>
          <a:lstStyle/>
          <a:p>
            <a:r>
              <a:rPr lang="en-ZA" sz="1800" b="0" i="0" u="none" strike="noStrike" dirty="0">
                <a:effectLst/>
                <a:latin typeface="Roboto" panose="02000000000000000000" pitchFamily="2" charset="0"/>
              </a:rPr>
              <a:t>Reported speech is when we tell someone what another person said.</a:t>
            </a:r>
          </a:p>
          <a:p>
            <a:endParaRPr lang="en-ZA" dirty="0">
              <a:latin typeface="Roboto" panose="02000000000000000000" pitchFamily="2" charset="0"/>
            </a:endParaRPr>
          </a:p>
          <a:p>
            <a:r>
              <a:rPr lang="en-ZA" sz="1800" b="0" i="0" u="none" strike="noStrike" dirty="0">
                <a:effectLst/>
                <a:latin typeface="Roboto" panose="02000000000000000000" pitchFamily="2" charset="0"/>
              </a:rPr>
              <a:t>We use it to share information or convey someone else's message.</a:t>
            </a:r>
            <a:endParaRPr lang="en-GB" dirty="0">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5430214" cy="1077218"/>
          </a:xfrm>
          <a:prstGeom prst="rect">
            <a:avLst/>
          </a:prstGeom>
          <a:noFill/>
        </p:spPr>
        <p:txBody>
          <a:bodyPr wrap="square">
            <a:spAutoFit/>
          </a:bodyPr>
          <a:lstStyle/>
          <a:p>
            <a:r>
              <a:rPr lang="en-ZA" sz="3200" b="1" i="0" u="none" strike="noStrike" dirty="0">
                <a:solidFill>
                  <a:srgbClr val="DE1E5A"/>
                </a:solidFill>
                <a:effectLst/>
                <a:latin typeface="Roboto" panose="02000000000000000000" pitchFamily="2" charset="0"/>
              </a:rPr>
              <a:t>What Is Reported Speech and Why Do We Use It?</a:t>
            </a:r>
            <a:endParaRPr lang="en-US" sz="88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9670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5C4048B5-ADD8-F892-102D-5C7D4AACB777}"/>
              </a:ext>
            </a:extLst>
          </p:cNvPr>
          <p:cNvSpPr/>
          <p:nvPr/>
        </p:nvSpPr>
        <p:spPr>
          <a:xfrm flipH="1">
            <a:off x="-749301" y="309790"/>
            <a:ext cx="7975599"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67129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How to Write Reported Speech</a:t>
            </a:r>
            <a:endParaRPr lang="en-US" sz="36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3" name="Text Box">
            <a:extLst>
              <a:ext uri="{FF2B5EF4-FFF2-40B4-BE49-F238E27FC236}">
                <a16:creationId xmlns:a16="http://schemas.microsoft.com/office/drawing/2014/main" id="{F964441E-1CAB-8C79-FDB2-3026DDDA9ADA}"/>
              </a:ext>
            </a:extLst>
          </p:cNvPr>
          <p:cNvSpPr/>
          <p:nvPr/>
        </p:nvSpPr>
        <p:spPr>
          <a:xfrm>
            <a:off x="258521" y="2417348"/>
            <a:ext cx="2057400" cy="2611852"/>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Step 1:</a:t>
            </a:r>
            <a:endParaRPr lang="en-ZA" b="1" dirty="0">
              <a:effectLst/>
              <a:latin typeface="Roboto" panose="02000000000000000000" pitchFamily="2" charset="0"/>
              <a:ea typeface="Roboto" panose="02000000000000000000" pitchFamily="2" charset="0"/>
              <a:cs typeface="Roboto" panose="02000000000000000000" pitchFamily="2" charset="0"/>
            </a:endParaRPr>
          </a:p>
          <a:p>
            <a:pPr algn="ctr" rtl="0">
              <a:spcBef>
                <a:spcPts val="0"/>
              </a:spcBef>
              <a:spcAft>
                <a:spcPts val="0"/>
              </a:spcAft>
            </a:pPr>
            <a:br>
              <a:rPr lang="en-ZA" b="0" dirty="0">
                <a:effectLst/>
                <a:latin typeface="Roboto" panose="02000000000000000000" pitchFamily="2" charset="0"/>
                <a:ea typeface="Roboto" panose="02000000000000000000" pitchFamily="2" charset="0"/>
                <a:cs typeface="Roboto" panose="02000000000000000000" pitchFamily="2" charset="0"/>
              </a:rPr>
            </a:br>
            <a:r>
              <a:rPr lang="en-ZA"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Remove quotation marks</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ext Box">
            <a:extLst>
              <a:ext uri="{FF2B5EF4-FFF2-40B4-BE49-F238E27FC236}">
                <a16:creationId xmlns:a16="http://schemas.microsoft.com/office/drawing/2014/main" id="{A2A1EFA0-7B53-4B0D-884A-1B4F94CEFB6C}"/>
              </a:ext>
            </a:extLst>
          </p:cNvPr>
          <p:cNvSpPr/>
          <p:nvPr/>
        </p:nvSpPr>
        <p:spPr>
          <a:xfrm>
            <a:off x="6836259" y="2417347"/>
            <a:ext cx="2057400" cy="2611853"/>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Arial" panose="020B0604020202020204" pitchFamily="34" charset="0"/>
              </a:rPr>
              <a:t>Step 4: </a:t>
            </a:r>
            <a:endParaRPr lang="en-ZA" b="1" dirty="0">
              <a:effectLst/>
            </a:endParaRPr>
          </a:p>
          <a:p>
            <a:pPr algn="ctr" rtl="0">
              <a:spcBef>
                <a:spcPts val="0"/>
              </a:spcBef>
              <a:spcAft>
                <a:spcPts val="0"/>
              </a:spcAft>
            </a:pPr>
            <a:br>
              <a:rPr lang="en-ZA" b="0" dirty="0">
                <a:effectLst/>
              </a:rPr>
            </a:br>
            <a:r>
              <a:rPr lang="en-ZA" sz="1800" b="0" i="0" u="none" strike="noStrike" dirty="0">
                <a:solidFill>
                  <a:srgbClr val="000000"/>
                </a:solidFill>
                <a:effectLst/>
                <a:latin typeface="Arial" panose="020B0604020202020204" pitchFamily="34" charset="0"/>
              </a:rPr>
              <a:t>Remember to change the time and place words in your sentence to be past tense as well</a:t>
            </a:r>
            <a:endParaRPr lang="en-ZA" b="0" dirty="0">
              <a:effectLst/>
            </a:endParaRPr>
          </a:p>
        </p:txBody>
      </p:sp>
      <p:sp>
        <p:nvSpPr>
          <p:cNvPr id="8" name="Text Box">
            <a:extLst>
              <a:ext uri="{FF2B5EF4-FFF2-40B4-BE49-F238E27FC236}">
                <a16:creationId xmlns:a16="http://schemas.microsoft.com/office/drawing/2014/main" id="{B39DC13C-50BD-ECAF-C5C5-7F22573970D9}"/>
              </a:ext>
            </a:extLst>
          </p:cNvPr>
          <p:cNvSpPr/>
          <p:nvPr/>
        </p:nvSpPr>
        <p:spPr>
          <a:xfrm>
            <a:off x="2451100" y="2417348"/>
            <a:ext cx="2057400" cy="2611852"/>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Arial" panose="020B0604020202020204" pitchFamily="34" charset="0"/>
              </a:rPr>
              <a:t>Step 2:</a:t>
            </a:r>
            <a:endParaRPr lang="en-ZA" b="1" dirty="0">
              <a:effectLst/>
            </a:endParaRPr>
          </a:p>
          <a:p>
            <a:pPr algn="ctr" rtl="0">
              <a:spcBef>
                <a:spcPts val="0"/>
              </a:spcBef>
              <a:spcAft>
                <a:spcPts val="0"/>
              </a:spcAft>
            </a:pPr>
            <a:br>
              <a:rPr lang="en-ZA" b="0" dirty="0">
                <a:effectLst/>
              </a:rPr>
            </a:br>
            <a:r>
              <a:rPr lang="en-ZA" sz="1800" b="0" i="0" u="none" strike="noStrike" dirty="0">
                <a:solidFill>
                  <a:srgbClr val="000000"/>
                </a:solidFill>
                <a:effectLst/>
                <a:latin typeface="Arial" panose="020B0604020202020204" pitchFamily="34" charset="0"/>
              </a:rPr>
              <a:t>Change the pronoun</a:t>
            </a:r>
            <a:endParaRPr lang="en-ZA" b="0" dirty="0">
              <a:effectLst/>
            </a:endParaRPr>
          </a:p>
        </p:txBody>
      </p:sp>
      <p:sp>
        <p:nvSpPr>
          <p:cNvPr id="10" name="Text Box">
            <a:extLst>
              <a:ext uri="{FF2B5EF4-FFF2-40B4-BE49-F238E27FC236}">
                <a16:creationId xmlns:a16="http://schemas.microsoft.com/office/drawing/2014/main" id="{C155DB6F-81DA-B636-5E76-C35C3FBE7625}"/>
              </a:ext>
            </a:extLst>
          </p:cNvPr>
          <p:cNvSpPr/>
          <p:nvPr/>
        </p:nvSpPr>
        <p:spPr>
          <a:xfrm>
            <a:off x="4643679" y="2417348"/>
            <a:ext cx="2057401" cy="2611852"/>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Arial" panose="020B0604020202020204" pitchFamily="34" charset="0"/>
              </a:rPr>
              <a:t>Step 3:</a:t>
            </a:r>
            <a:endParaRPr lang="en-ZA" b="1" dirty="0">
              <a:effectLst/>
            </a:endParaRPr>
          </a:p>
          <a:p>
            <a:pPr algn="ctr" rtl="0">
              <a:spcBef>
                <a:spcPts val="0"/>
              </a:spcBef>
              <a:spcAft>
                <a:spcPts val="0"/>
              </a:spcAft>
            </a:pPr>
            <a:br>
              <a:rPr lang="en-ZA" b="0" dirty="0">
                <a:effectLst/>
              </a:rPr>
            </a:br>
            <a:r>
              <a:rPr lang="en-ZA" sz="1800" b="0" i="0" u="none" strike="noStrike" dirty="0">
                <a:solidFill>
                  <a:srgbClr val="000000"/>
                </a:solidFill>
                <a:effectLst/>
                <a:latin typeface="Arial" panose="020B0604020202020204" pitchFamily="34" charset="0"/>
              </a:rPr>
              <a:t>Change the tense to past tense</a:t>
            </a:r>
            <a:endParaRPr lang="en-ZA" b="0" dirty="0">
              <a:effectLst/>
            </a:endParaRPr>
          </a:p>
        </p:txBody>
      </p:sp>
    </p:spTree>
    <p:extLst>
      <p:ext uri="{BB962C8B-B14F-4D97-AF65-F5344CB8AC3E}">
        <p14:creationId xmlns:p14="http://schemas.microsoft.com/office/powerpoint/2010/main" val="45661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6488C683-9F4E-3423-FBC1-1C77E94739FD}"/>
              </a:ext>
            </a:extLst>
          </p:cNvPr>
          <p:cNvSpPr/>
          <p:nvPr/>
        </p:nvSpPr>
        <p:spPr>
          <a:xfrm>
            <a:off x="-424615" y="297090"/>
            <a:ext cx="6927015" cy="1364350"/>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188995"/>
            <a:ext cx="3093414" cy="553998"/>
          </a:xfrm>
          <a:prstGeom prst="rect">
            <a:avLst/>
          </a:prstGeom>
        </p:spPr>
        <p:txBody>
          <a:bodyPr wrap="square" lIns="0" tIns="0" rIns="0" bIns="0">
            <a:spAutoFit/>
          </a:bodyPr>
          <a:lstStyle/>
          <a:p>
            <a:r>
              <a:rPr lang="en-ZA" b="1" dirty="0">
                <a:latin typeface="Roboto" panose="02000000000000000000" pitchFamily="2" charset="0"/>
                <a:ea typeface="Roboto" panose="02000000000000000000" pitchFamily="2" charset="0"/>
                <a:cs typeface="Roboto" panose="02000000000000000000" pitchFamily="2" charset="0"/>
              </a:rPr>
              <a:t>Direct Speech Example:</a:t>
            </a:r>
          </a:p>
          <a:p>
            <a:r>
              <a:rPr lang="en-ZA" dirty="0">
                <a:latin typeface="Roboto" panose="02000000000000000000" pitchFamily="2" charset="0"/>
                <a:ea typeface="Roboto" panose="02000000000000000000" pitchFamily="2" charset="0"/>
                <a:cs typeface="Roboto" panose="02000000000000000000" pitchFamily="2" charset="0"/>
              </a:rPr>
              <a:t>She said, "I like ice cream."</a:t>
            </a: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523481"/>
            <a:ext cx="5735014" cy="954107"/>
          </a:xfrm>
          <a:prstGeom prst="rect">
            <a:avLst/>
          </a:prstGeom>
          <a:noFill/>
        </p:spPr>
        <p:txBody>
          <a:bodyPr wrap="square">
            <a:spAutoFit/>
          </a:bodyPr>
          <a:lstStyle/>
          <a:p>
            <a:r>
              <a:rPr lang="en-ZA" sz="2800" b="1" dirty="0">
                <a:solidFill>
                  <a:srgbClr val="DE1E5A"/>
                </a:solidFill>
                <a:latin typeface="Roboto" panose="02000000000000000000" pitchFamily="2" charset="0"/>
                <a:ea typeface="Roboto" panose="02000000000000000000" pitchFamily="2" charset="0"/>
                <a:cs typeface="Roboto" panose="02000000000000000000" pitchFamily="2" charset="0"/>
              </a:rPr>
              <a:t>The Difference between Reported Speech and Direct Speech</a:t>
            </a:r>
            <a:endParaRPr lang="en-US" sz="287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3" name="Text">
            <a:extLst>
              <a:ext uri="{FF2B5EF4-FFF2-40B4-BE49-F238E27FC236}">
                <a16:creationId xmlns:a16="http://schemas.microsoft.com/office/drawing/2014/main" id="{A48250B4-885B-44B7-491E-13CA75EFA3DD}"/>
              </a:ext>
            </a:extLst>
          </p:cNvPr>
          <p:cNvSpPr/>
          <p:nvPr/>
        </p:nvSpPr>
        <p:spPr>
          <a:xfrm>
            <a:off x="5676900" y="2188995"/>
            <a:ext cx="3093414" cy="830997"/>
          </a:xfrm>
          <a:prstGeom prst="rect">
            <a:avLst/>
          </a:prstGeom>
        </p:spPr>
        <p:txBody>
          <a:bodyPr wrap="square" lIns="0" tIns="0" rIns="0" bIns="0">
            <a:spAutoFit/>
          </a:bodyPr>
          <a:lstStyle/>
          <a:p>
            <a:pPr rtl="0">
              <a:spcBef>
                <a:spcPts val="1500"/>
              </a:spcBef>
              <a:spcAft>
                <a:spcPts val="1500"/>
              </a:spcAft>
            </a:pPr>
            <a:r>
              <a:rPr lang="en-ZA" sz="1800" b="1" i="0" u="none" strike="noStrike" dirty="0">
                <a:effectLst/>
                <a:latin typeface="Roboto" panose="02000000000000000000" pitchFamily="2" charset="0"/>
              </a:rPr>
              <a:t>Reported Speech Example:</a:t>
            </a:r>
            <a:br>
              <a:rPr lang="en-ZA" b="1" dirty="0"/>
            </a:br>
            <a:r>
              <a:rPr lang="en-ZA" sz="1800" b="0" i="0" u="none" strike="noStrike" dirty="0">
                <a:effectLst/>
                <a:latin typeface="Roboto" panose="02000000000000000000" pitchFamily="2" charset="0"/>
              </a:rPr>
              <a:t>She said that she liked ice cream.</a:t>
            </a:r>
          </a:p>
        </p:txBody>
      </p:sp>
      <p:sp>
        <p:nvSpPr>
          <p:cNvPr id="4" name="Right Arrow 3">
            <a:extLst>
              <a:ext uri="{FF2B5EF4-FFF2-40B4-BE49-F238E27FC236}">
                <a16:creationId xmlns:a16="http://schemas.microsoft.com/office/drawing/2014/main" id="{B3A02BE7-1CEA-6A00-B94C-C71FA8F5A250}"/>
              </a:ext>
            </a:extLst>
          </p:cNvPr>
          <p:cNvSpPr/>
          <p:nvPr/>
        </p:nvSpPr>
        <p:spPr>
          <a:xfrm>
            <a:off x="3886200" y="2188995"/>
            <a:ext cx="1371600" cy="553998"/>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F04A8E5-BC64-9357-D203-67874A888A77}"/>
              </a:ext>
            </a:extLst>
          </p:cNvPr>
          <p:cNvSpPr/>
          <p:nvPr/>
        </p:nvSpPr>
        <p:spPr>
          <a:xfrm>
            <a:off x="3241193" y="3429000"/>
            <a:ext cx="2611002" cy="2611002"/>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800" b="0" i="0" u="none" strike="noStrike" dirty="0">
                <a:solidFill>
                  <a:srgbClr val="000000"/>
                </a:solidFill>
                <a:effectLst/>
                <a:latin typeface="Arial" panose="020B0604020202020204" pitchFamily="34" charset="0"/>
              </a:rPr>
              <a:t>For reported speech, we need to remember to not have any </a:t>
            </a:r>
            <a:r>
              <a:rPr lang="en-ZA" sz="1800" b="1" i="0" u="none" strike="noStrike" dirty="0">
                <a:solidFill>
                  <a:srgbClr val="000000"/>
                </a:solidFill>
                <a:effectLst/>
                <a:latin typeface="Arial" panose="020B0604020202020204" pitchFamily="34" charset="0"/>
              </a:rPr>
              <a:t>quotation marks</a:t>
            </a:r>
            <a:r>
              <a:rPr lang="en-ZA" sz="1800" b="0" i="0" u="none" strike="noStrike" dirty="0">
                <a:solidFill>
                  <a:srgbClr val="000000"/>
                </a:solidFill>
                <a:effectLst/>
                <a:latin typeface="Arial" panose="020B0604020202020204" pitchFamily="34" charset="0"/>
              </a:rPr>
              <a:t>!</a:t>
            </a:r>
            <a:endParaRPr lang="en-US" dirty="0"/>
          </a:p>
        </p:txBody>
      </p:sp>
      <p:sp>
        <p:nvSpPr>
          <p:cNvPr id="10" name="Rectangle 9">
            <a:extLst>
              <a:ext uri="{FF2B5EF4-FFF2-40B4-BE49-F238E27FC236}">
                <a16:creationId xmlns:a16="http://schemas.microsoft.com/office/drawing/2014/main" id="{861210FE-BDC9-04A3-78D2-4590E42226F5}"/>
              </a:ext>
            </a:extLst>
          </p:cNvPr>
          <p:cNvSpPr/>
          <p:nvPr/>
        </p:nvSpPr>
        <p:spPr>
          <a:xfrm>
            <a:off x="6907002" y="523481"/>
            <a:ext cx="2236998" cy="988363"/>
          </a:xfrm>
          <a:prstGeom prst="rect">
            <a:avLst/>
          </a:prstGeom>
          <a:solidFill>
            <a:srgbClr val="009386"/>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rtlCol="0" anchor="ctr"/>
          <a:lstStyle/>
          <a:p>
            <a:r>
              <a:rPr lang="en-US" b="1" dirty="0">
                <a:latin typeface="Roboto" panose="02000000000000000000" pitchFamily="2" charset="0"/>
                <a:ea typeface="Roboto" panose="02000000000000000000" pitchFamily="2" charset="0"/>
                <a:cs typeface="Roboto" panose="02000000000000000000" pitchFamily="2" charset="0"/>
              </a:rPr>
              <a:t>Step 1:</a:t>
            </a:r>
          </a:p>
          <a:p>
            <a:r>
              <a:rPr lang="en-ZA" sz="1800" b="0"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Remove</a:t>
            </a:r>
            <a:br>
              <a:rPr lang="en-ZA" sz="1800" b="0"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ZA" sz="1800" b="0"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quotation marks</a:t>
            </a:r>
            <a:endParaRPr lang="en-US"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8503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cNvSpPr/>
          <p:nvPr/>
        </p:nvSpPr>
        <p:spPr>
          <a:xfrm>
            <a:off x="358040" y="2099118"/>
            <a:ext cx="7599409" cy="2262158"/>
          </a:xfrm>
          <a:prstGeom prst="rect">
            <a:avLst/>
          </a:prstGeom>
        </p:spPr>
        <p:txBody>
          <a:bodyPr wrap="square" lIns="0" tIns="0" rIns="0" bIns="0">
            <a:spAutoFit/>
          </a:bodyPr>
          <a:lstStyle/>
          <a:p>
            <a:pPr rtl="0">
              <a:spcBef>
                <a:spcPts val="1500"/>
              </a:spcBef>
              <a:spcAft>
                <a:spcPts val="1500"/>
              </a:spcAft>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In reported speech, the pronoun changes. </a:t>
            </a:r>
            <a:endParaRPr lang="en-ZA" b="0" dirty="0">
              <a:effectLst/>
              <a:latin typeface="Roboto" panose="02000000000000000000" pitchFamily="2" charset="0"/>
              <a:ea typeface="Roboto" panose="02000000000000000000" pitchFamily="2" charset="0"/>
              <a:cs typeface="Roboto" panose="02000000000000000000" pitchFamily="2" charset="0"/>
            </a:endParaRPr>
          </a:p>
          <a:p>
            <a:pPr marL="285750" indent="-285750" rtl="0">
              <a:spcBef>
                <a:spcPts val="1500"/>
              </a:spcBef>
              <a:spcAft>
                <a:spcPts val="1500"/>
              </a:spcAft>
              <a:buFont typeface="Arial" panose="020B0604020202020204" pitchFamily="34" charset="0"/>
              <a:buChar char="•"/>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I → he/she, </a:t>
            </a:r>
            <a:endParaRPr lang="en-ZA" b="0" dirty="0">
              <a:effectLst/>
              <a:latin typeface="Roboto" panose="02000000000000000000" pitchFamily="2" charset="0"/>
              <a:ea typeface="Roboto" panose="02000000000000000000" pitchFamily="2" charset="0"/>
              <a:cs typeface="Roboto" panose="02000000000000000000" pitchFamily="2" charset="0"/>
            </a:endParaRPr>
          </a:p>
          <a:p>
            <a:pPr marL="285750" indent="-285750" rtl="0">
              <a:spcBef>
                <a:spcPts val="1500"/>
              </a:spcBef>
              <a:spcAft>
                <a:spcPts val="1500"/>
              </a:spcAft>
              <a:buFont typeface="Arial" panose="020B0604020202020204" pitchFamily="34" charset="0"/>
              <a:buChar char="•"/>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my → his/her,</a:t>
            </a:r>
            <a:endParaRPr lang="en-ZA" b="0" dirty="0">
              <a:effectLst/>
              <a:latin typeface="Roboto" panose="02000000000000000000" pitchFamily="2" charset="0"/>
              <a:ea typeface="Roboto" panose="02000000000000000000" pitchFamily="2" charset="0"/>
              <a:cs typeface="Roboto" panose="02000000000000000000" pitchFamily="2" charset="0"/>
            </a:endParaRPr>
          </a:p>
          <a:p>
            <a:pPr marL="285750" indent="-285750" rtl="0">
              <a:spcBef>
                <a:spcPts val="1500"/>
              </a:spcBef>
              <a:spcAft>
                <a:spcPts val="1500"/>
              </a:spcAft>
              <a:buFont typeface="Arial" panose="020B0604020202020204" pitchFamily="34" charset="0"/>
              <a:buChar char="•"/>
            </a:pPr>
            <a:r>
              <a:rPr lang="en-ZA" sz="1800" b="0" i="0" u="none" strike="noStrike" dirty="0">
                <a:effectLst/>
                <a:latin typeface="Roboto" panose="02000000000000000000" pitchFamily="2" charset="0"/>
                <a:ea typeface="Roboto" panose="02000000000000000000" pitchFamily="2" charset="0"/>
                <a:cs typeface="Roboto" panose="02000000000000000000" pitchFamily="2" charset="0"/>
              </a:rPr>
              <a:t>me → him/her</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Right Arrow 3">
            <a:extLst>
              <a:ext uri="{FF2B5EF4-FFF2-40B4-BE49-F238E27FC236}">
                <a16:creationId xmlns:a16="http://schemas.microsoft.com/office/drawing/2014/main" id="{B3A02BE7-1CEA-6A00-B94C-C71FA8F5A250}"/>
              </a:ext>
            </a:extLst>
          </p:cNvPr>
          <p:cNvSpPr/>
          <p:nvPr/>
        </p:nvSpPr>
        <p:spPr>
          <a:xfrm>
            <a:off x="2707986" y="4879010"/>
            <a:ext cx="1051053" cy="553998"/>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B7B915-981A-5FCF-9C90-48227F5CC922}"/>
              </a:ext>
            </a:extLst>
          </p:cNvPr>
          <p:cNvSpPr/>
          <p:nvPr/>
        </p:nvSpPr>
        <p:spPr>
          <a:xfrm>
            <a:off x="6907002" y="523481"/>
            <a:ext cx="2236998" cy="988363"/>
          </a:xfrm>
          <a:prstGeom prst="rect">
            <a:avLst/>
          </a:prstGeom>
          <a:solidFill>
            <a:srgbClr val="009386"/>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rtlCol="0" anchor="ctr"/>
          <a:lstStyle/>
          <a:p>
            <a:pPr rtl="0">
              <a:spcBef>
                <a:spcPts val="0"/>
              </a:spcBef>
              <a:spcAft>
                <a:spcPts val="0"/>
              </a:spcAft>
            </a:pPr>
            <a:r>
              <a:rPr lang="en-ZA" sz="1800" b="1" i="0" u="none" strike="noStrike" dirty="0">
                <a:solidFill>
                  <a:schemeClr val="bg1"/>
                </a:solidFill>
                <a:effectLst/>
                <a:latin typeface="Arial" panose="020B0604020202020204" pitchFamily="34" charset="0"/>
              </a:rPr>
              <a:t>Step 2:</a:t>
            </a:r>
            <a:endParaRPr lang="en-ZA" b="1" dirty="0">
              <a:solidFill>
                <a:schemeClr val="bg1"/>
              </a:solidFill>
              <a:effectLst/>
            </a:endParaRPr>
          </a:p>
          <a:p>
            <a:pPr rtl="0">
              <a:spcBef>
                <a:spcPts val="0"/>
              </a:spcBef>
              <a:spcAft>
                <a:spcPts val="0"/>
              </a:spcAft>
            </a:pPr>
            <a:r>
              <a:rPr lang="en-ZA" sz="1800" b="0" i="0" u="none" strike="noStrike" dirty="0">
                <a:solidFill>
                  <a:schemeClr val="bg1"/>
                </a:solidFill>
                <a:effectLst/>
                <a:latin typeface="Arial" panose="020B0604020202020204" pitchFamily="34" charset="0"/>
              </a:rPr>
              <a:t>Change</a:t>
            </a:r>
            <a:br>
              <a:rPr lang="en-ZA" sz="1800" b="0" i="0" u="none" strike="noStrike" dirty="0">
                <a:solidFill>
                  <a:schemeClr val="bg1"/>
                </a:solidFill>
                <a:effectLst/>
                <a:latin typeface="Arial" panose="020B0604020202020204" pitchFamily="34" charset="0"/>
              </a:rPr>
            </a:br>
            <a:r>
              <a:rPr lang="en-ZA" sz="1800" b="0" i="0" u="none" strike="noStrike" dirty="0">
                <a:solidFill>
                  <a:schemeClr val="bg1"/>
                </a:solidFill>
                <a:effectLst/>
                <a:latin typeface="Arial" panose="020B0604020202020204" pitchFamily="34" charset="0"/>
              </a:rPr>
              <a:t>the pronoun</a:t>
            </a:r>
            <a:endParaRPr lang="en-ZA" b="0" dirty="0">
              <a:solidFill>
                <a:schemeClr val="bg1"/>
              </a:solidFill>
              <a:effectLst/>
            </a:endParaRPr>
          </a:p>
        </p:txBody>
      </p:sp>
      <p:sp>
        <p:nvSpPr>
          <p:cNvPr id="14" name="Freeform 13">
            <a:extLst>
              <a:ext uri="{FF2B5EF4-FFF2-40B4-BE49-F238E27FC236}">
                <a16:creationId xmlns:a16="http://schemas.microsoft.com/office/drawing/2014/main" id="{89729370-C4A6-1734-4B03-A0F3C6925F3D}"/>
              </a:ext>
            </a:extLst>
          </p:cNvPr>
          <p:cNvSpPr/>
          <p:nvPr/>
        </p:nvSpPr>
        <p:spPr>
          <a:xfrm>
            <a:off x="-424615" y="297090"/>
            <a:ext cx="5179495" cy="1364350"/>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1D62630-6973-081B-80A1-2CB9C3ABF750}"/>
              </a:ext>
            </a:extLst>
          </p:cNvPr>
          <p:cNvSpPr txBox="1"/>
          <p:nvPr/>
        </p:nvSpPr>
        <p:spPr>
          <a:xfrm>
            <a:off x="373686" y="434626"/>
            <a:ext cx="4884114" cy="1077218"/>
          </a:xfrm>
          <a:prstGeom prst="rect">
            <a:avLst/>
          </a:prstGeom>
          <a:noFill/>
        </p:spPr>
        <p:txBody>
          <a:bodyPr wrap="square">
            <a:spAutoFit/>
          </a:bodyPr>
          <a:lstStyle/>
          <a:p>
            <a:r>
              <a:rPr lang="en-ZA" sz="32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Pronoun Changes in Reported Speech</a:t>
            </a:r>
            <a:endParaRPr lang="en-US" sz="595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16" name="Text Box">
            <a:extLst>
              <a:ext uri="{FF2B5EF4-FFF2-40B4-BE49-F238E27FC236}">
                <a16:creationId xmlns:a16="http://schemas.microsoft.com/office/drawing/2014/main" id="{4B624388-BE49-FAB5-F648-C239982A14ED}"/>
              </a:ext>
            </a:extLst>
          </p:cNvPr>
          <p:cNvSpPr/>
          <p:nvPr/>
        </p:nvSpPr>
        <p:spPr>
          <a:xfrm>
            <a:off x="358040" y="4684656"/>
            <a:ext cx="2232474" cy="865246"/>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err="1">
                <a:solidFill>
                  <a:schemeClr val="tx1"/>
                </a:solidFill>
                <a:latin typeface="Roboto" panose="02000000000000000000" pitchFamily="2" charset="0"/>
                <a:ea typeface="Roboto" panose="02000000000000000000" pitchFamily="2" charset="0"/>
                <a:cs typeface="Roboto" panose="02000000000000000000" pitchFamily="2" charset="0"/>
              </a:rPr>
              <a:t>Eg</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 He said, “</a:t>
            </a:r>
            <a:r>
              <a:rPr lang="en-ZA" b="1" dirty="0">
                <a:solidFill>
                  <a:schemeClr val="tx1"/>
                </a:solidFill>
                <a:latin typeface="Roboto" panose="02000000000000000000" pitchFamily="2" charset="0"/>
                <a:ea typeface="Roboto" panose="02000000000000000000" pitchFamily="2" charset="0"/>
                <a:cs typeface="Roboto" panose="02000000000000000000" pitchFamily="2" charset="0"/>
              </a:rPr>
              <a:t>I</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 am going for a run.”</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7" name="Text Box">
            <a:extLst>
              <a:ext uri="{FF2B5EF4-FFF2-40B4-BE49-F238E27FC236}">
                <a16:creationId xmlns:a16="http://schemas.microsoft.com/office/drawing/2014/main" id="{A38956E1-6E9F-2158-1555-FA33F979B0CC}"/>
              </a:ext>
            </a:extLst>
          </p:cNvPr>
          <p:cNvSpPr/>
          <p:nvPr/>
        </p:nvSpPr>
        <p:spPr>
          <a:xfrm>
            <a:off x="3863526" y="4684655"/>
            <a:ext cx="2232474" cy="865246"/>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He said that </a:t>
            </a:r>
            <a:r>
              <a:rPr lang="en-ZA" b="1" dirty="0">
                <a:solidFill>
                  <a:schemeClr val="tx1"/>
                </a:solidFill>
                <a:latin typeface="Roboto" panose="02000000000000000000" pitchFamily="2" charset="0"/>
                <a:ea typeface="Roboto" panose="02000000000000000000" pitchFamily="2" charset="0"/>
                <a:cs typeface="Roboto" panose="02000000000000000000" pitchFamily="2" charset="0"/>
              </a:rPr>
              <a:t>he</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 was going for a run.</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1425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cNvSpPr/>
          <p:nvPr/>
        </p:nvSpPr>
        <p:spPr>
          <a:xfrm>
            <a:off x="358040" y="2286585"/>
            <a:ext cx="7599409" cy="830997"/>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Changes in verb tenses happen in reported speech.</a:t>
            </a:r>
          </a:p>
          <a:p>
            <a:endParaRPr lang="en-ZA"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ZA" dirty="0">
                <a:latin typeface="Roboto" panose="02000000000000000000" pitchFamily="2" charset="0"/>
                <a:ea typeface="Roboto" panose="02000000000000000000" pitchFamily="2" charset="0"/>
                <a:cs typeface="Roboto" panose="02000000000000000000" pitchFamily="2" charset="0"/>
              </a:rPr>
              <a:t>present → past, past → past perfect</a:t>
            </a:r>
          </a:p>
        </p:txBody>
      </p:sp>
      <p:sp>
        <p:nvSpPr>
          <p:cNvPr id="4" name="Right Arrow 3">
            <a:extLst>
              <a:ext uri="{FF2B5EF4-FFF2-40B4-BE49-F238E27FC236}">
                <a16:creationId xmlns:a16="http://schemas.microsoft.com/office/drawing/2014/main" id="{B3A02BE7-1CEA-6A00-B94C-C71FA8F5A250}"/>
              </a:ext>
            </a:extLst>
          </p:cNvPr>
          <p:cNvSpPr/>
          <p:nvPr/>
        </p:nvSpPr>
        <p:spPr>
          <a:xfrm>
            <a:off x="4046473" y="3715018"/>
            <a:ext cx="1051053" cy="553998"/>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B7B915-981A-5FCF-9C90-48227F5CC922}"/>
              </a:ext>
            </a:extLst>
          </p:cNvPr>
          <p:cNvSpPr/>
          <p:nvPr/>
        </p:nvSpPr>
        <p:spPr>
          <a:xfrm>
            <a:off x="6907002" y="523481"/>
            <a:ext cx="2236998" cy="988363"/>
          </a:xfrm>
          <a:prstGeom prst="rect">
            <a:avLst/>
          </a:prstGeom>
          <a:solidFill>
            <a:srgbClr val="009386"/>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rtlCol="0" anchor="ctr"/>
          <a:lstStyle/>
          <a:p>
            <a:pPr rtl="0">
              <a:spcBef>
                <a:spcPts val="0"/>
              </a:spcBef>
              <a:spcAft>
                <a:spcPts val="0"/>
              </a:spcAft>
            </a:pPr>
            <a:r>
              <a:rPr lang="en-ZA" sz="18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Step 3:</a:t>
            </a:r>
            <a:endParaRPr lang="en-ZA" b="1"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p>
            <a:pPr rtl="0">
              <a:spcBef>
                <a:spcPts val="0"/>
              </a:spcBef>
              <a:spcAft>
                <a:spcPts val="0"/>
              </a:spcAft>
            </a:pPr>
            <a:r>
              <a:rPr lang="en-ZA" sz="1800" b="0"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Change the tense to past tense</a:t>
            </a:r>
            <a:endParaRPr lang="en-ZA" b="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6" name="Text Box">
            <a:extLst>
              <a:ext uri="{FF2B5EF4-FFF2-40B4-BE49-F238E27FC236}">
                <a16:creationId xmlns:a16="http://schemas.microsoft.com/office/drawing/2014/main" id="{4B624388-BE49-FAB5-F648-C239982A14ED}"/>
              </a:ext>
            </a:extLst>
          </p:cNvPr>
          <p:cNvSpPr/>
          <p:nvPr/>
        </p:nvSpPr>
        <p:spPr>
          <a:xfrm>
            <a:off x="1475640" y="3520664"/>
            <a:ext cx="2435674" cy="865246"/>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err="1">
                <a:solidFill>
                  <a:schemeClr val="tx1"/>
                </a:solidFill>
                <a:latin typeface="Roboto" panose="02000000000000000000" pitchFamily="2" charset="0"/>
                <a:ea typeface="Roboto" panose="02000000000000000000" pitchFamily="2" charset="0"/>
                <a:cs typeface="Roboto" panose="02000000000000000000" pitchFamily="2" charset="0"/>
              </a:rPr>
              <a:t>Eg</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 He said, “My teacher likes books.”</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7" name="Text Box">
            <a:extLst>
              <a:ext uri="{FF2B5EF4-FFF2-40B4-BE49-F238E27FC236}">
                <a16:creationId xmlns:a16="http://schemas.microsoft.com/office/drawing/2014/main" id="{A38956E1-6E9F-2158-1555-FA33F979B0CC}"/>
              </a:ext>
            </a:extLst>
          </p:cNvPr>
          <p:cNvSpPr/>
          <p:nvPr/>
        </p:nvSpPr>
        <p:spPr>
          <a:xfrm>
            <a:off x="5232685" y="3520663"/>
            <a:ext cx="2435674" cy="865246"/>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He said that his teacher liked books.</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8393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cNvSpPr/>
          <p:nvPr/>
        </p:nvSpPr>
        <p:spPr>
          <a:xfrm>
            <a:off x="358040" y="1950704"/>
            <a:ext cx="7599409" cy="830997"/>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Changes in time and place words happen in reported speech.</a:t>
            </a:r>
          </a:p>
          <a:p>
            <a:endParaRPr lang="en-ZA"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ZA" dirty="0">
                <a:latin typeface="Roboto" panose="02000000000000000000" pitchFamily="2" charset="0"/>
                <a:ea typeface="Roboto" panose="02000000000000000000" pitchFamily="2" charset="0"/>
                <a:cs typeface="Roboto" panose="02000000000000000000" pitchFamily="2" charset="0"/>
              </a:rPr>
              <a:t>here → there</a:t>
            </a:r>
          </a:p>
        </p:txBody>
      </p:sp>
      <p:sp>
        <p:nvSpPr>
          <p:cNvPr id="4" name="Right Arrow 3">
            <a:extLst>
              <a:ext uri="{FF2B5EF4-FFF2-40B4-BE49-F238E27FC236}">
                <a16:creationId xmlns:a16="http://schemas.microsoft.com/office/drawing/2014/main" id="{B3A02BE7-1CEA-6A00-B94C-C71FA8F5A250}"/>
              </a:ext>
            </a:extLst>
          </p:cNvPr>
          <p:cNvSpPr/>
          <p:nvPr/>
        </p:nvSpPr>
        <p:spPr>
          <a:xfrm>
            <a:off x="4046473" y="3369951"/>
            <a:ext cx="1051053" cy="553998"/>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B7B915-981A-5FCF-9C90-48227F5CC922}"/>
              </a:ext>
            </a:extLst>
          </p:cNvPr>
          <p:cNvSpPr/>
          <p:nvPr/>
        </p:nvSpPr>
        <p:spPr>
          <a:xfrm>
            <a:off x="3911314" y="523481"/>
            <a:ext cx="5232686" cy="988363"/>
          </a:xfrm>
          <a:prstGeom prst="rect">
            <a:avLst/>
          </a:prstGeom>
          <a:solidFill>
            <a:srgbClr val="009386"/>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rtlCol="0" anchor="ctr"/>
          <a:lstStyle/>
          <a:p>
            <a:pPr rtl="0">
              <a:spcBef>
                <a:spcPts val="0"/>
              </a:spcBef>
              <a:spcAft>
                <a:spcPts val="0"/>
              </a:spcAft>
            </a:pPr>
            <a:r>
              <a:rPr lang="en-ZA" sz="18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Step 4:</a:t>
            </a:r>
            <a:endParaRPr lang="en-ZA" b="1"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p>
            <a:pPr rtl="0">
              <a:spcBef>
                <a:spcPts val="0"/>
              </a:spcBef>
              <a:spcAft>
                <a:spcPts val="0"/>
              </a:spcAft>
            </a:pPr>
            <a:r>
              <a:rPr lang="en-ZA" sz="1800" b="0"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Remember to change the time and place words in your sentence to be past tense as well</a:t>
            </a:r>
            <a:endParaRPr lang="en-ZA" b="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6" name="Text Box">
            <a:extLst>
              <a:ext uri="{FF2B5EF4-FFF2-40B4-BE49-F238E27FC236}">
                <a16:creationId xmlns:a16="http://schemas.microsoft.com/office/drawing/2014/main" id="{4B624388-BE49-FAB5-F648-C239982A14ED}"/>
              </a:ext>
            </a:extLst>
          </p:cNvPr>
          <p:cNvSpPr/>
          <p:nvPr/>
        </p:nvSpPr>
        <p:spPr>
          <a:xfrm>
            <a:off x="1475640" y="3146683"/>
            <a:ext cx="2435674" cy="1000536"/>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err="1">
                <a:solidFill>
                  <a:schemeClr val="tx1"/>
                </a:solidFill>
                <a:latin typeface="Roboto" panose="02000000000000000000" pitchFamily="2" charset="0"/>
                <a:ea typeface="Roboto" panose="02000000000000000000" pitchFamily="2" charset="0"/>
                <a:cs typeface="Roboto" panose="02000000000000000000" pitchFamily="2" charset="0"/>
              </a:rPr>
              <a:t>Eg</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 She said, “I am going to put my keys down </a:t>
            </a:r>
            <a:r>
              <a:rPr lang="en-ZA" b="1" dirty="0">
                <a:solidFill>
                  <a:schemeClr val="tx1"/>
                </a:solidFill>
                <a:latin typeface="Roboto" panose="02000000000000000000" pitchFamily="2" charset="0"/>
                <a:ea typeface="Roboto" panose="02000000000000000000" pitchFamily="2" charset="0"/>
                <a:cs typeface="Roboto" panose="02000000000000000000" pitchFamily="2" charset="0"/>
              </a:rPr>
              <a:t>here</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7" name="Text Box">
            <a:extLst>
              <a:ext uri="{FF2B5EF4-FFF2-40B4-BE49-F238E27FC236}">
                <a16:creationId xmlns:a16="http://schemas.microsoft.com/office/drawing/2014/main" id="{A38956E1-6E9F-2158-1555-FA33F979B0CC}"/>
              </a:ext>
            </a:extLst>
          </p:cNvPr>
          <p:cNvSpPr/>
          <p:nvPr/>
        </p:nvSpPr>
        <p:spPr>
          <a:xfrm>
            <a:off x="5232685" y="3146682"/>
            <a:ext cx="2435674" cy="1000536"/>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She said that she </a:t>
            </a:r>
            <a:r>
              <a:rPr lang="en-ZA" b="1" dirty="0">
                <a:solidFill>
                  <a:schemeClr val="tx1"/>
                </a:solidFill>
                <a:latin typeface="Roboto" panose="02000000000000000000" pitchFamily="2" charset="0"/>
                <a:ea typeface="Roboto" panose="02000000000000000000" pitchFamily="2" charset="0"/>
                <a:cs typeface="Roboto" panose="02000000000000000000" pitchFamily="2" charset="0"/>
              </a:rPr>
              <a:t>was</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 going to put her keys down </a:t>
            </a:r>
            <a:r>
              <a:rPr lang="en-ZA" b="1" dirty="0">
                <a:solidFill>
                  <a:schemeClr val="tx1"/>
                </a:solidFill>
                <a:latin typeface="Roboto" panose="02000000000000000000" pitchFamily="2" charset="0"/>
                <a:ea typeface="Roboto" panose="02000000000000000000" pitchFamily="2" charset="0"/>
                <a:cs typeface="Roboto" panose="02000000000000000000" pitchFamily="2" charset="0"/>
              </a:rPr>
              <a:t>there</a:t>
            </a: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2" name="Oval 1">
            <a:extLst>
              <a:ext uri="{FF2B5EF4-FFF2-40B4-BE49-F238E27FC236}">
                <a16:creationId xmlns:a16="http://schemas.microsoft.com/office/drawing/2014/main" id="{8399A50E-000F-CBB6-EF24-8F151DED0CBC}"/>
              </a:ext>
            </a:extLst>
          </p:cNvPr>
          <p:cNvSpPr/>
          <p:nvPr/>
        </p:nvSpPr>
        <p:spPr>
          <a:xfrm>
            <a:off x="3558000" y="4512199"/>
            <a:ext cx="2027997" cy="2027997"/>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This is because these words will change to be </a:t>
            </a:r>
            <a:r>
              <a:rPr lang="en-ZA" b="1" dirty="0">
                <a:solidFill>
                  <a:schemeClr val="tx1"/>
                </a:solidFill>
                <a:latin typeface="Roboto" panose="02000000000000000000" pitchFamily="2" charset="0"/>
                <a:ea typeface="Roboto" panose="02000000000000000000" pitchFamily="2" charset="0"/>
                <a:cs typeface="Roboto" panose="02000000000000000000" pitchFamily="2" charset="0"/>
              </a:rPr>
              <a:t>past tense</a:t>
            </a:r>
            <a:endParaRPr lang="en-US"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5849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5108C72-6692-215A-93F3-CDF0532DAA8F}"/>
              </a:ext>
            </a:extLst>
          </p:cNvPr>
          <p:cNvSpPr/>
          <p:nvPr/>
        </p:nvSpPr>
        <p:spPr>
          <a:xfrm flipH="1">
            <a:off x="-348416" y="309790"/>
            <a:ext cx="428541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239795"/>
            <a:ext cx="7632700" cy="1938992"/>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Choose the correct </a:t>
            </a:r>
            <a:r>
              <a:rPr lang="en-ZA" b="1" dirty="0">
                <a:latin typeface="Roboto" panose="02000000000000000000" pitchFamily="2" charset="0"/>
                <a:ea typeface="Roboto" panose="02000000000000000000" pitchFamily="2" charset="0"/>
                <a:cs typeface="Roboto" panose="02000000000000000000" pitchFamily="2" charset="0"/>
              </a:rPr>
              <a:t>reported speech</a:t>
            </a:r>
            <a:r>
              <a:rPr lang="en-ZA" dirty="0">
                <a:latin typeface="Roboto" panose="02000000000000000000" pitchFamily="2" charset="0"/>
                <a:ea typeface="Roboto" panose="02000000000000000000" pitchFamily="2" charset="0"/>
                <a:cs typeface="Roboto" panose="02000000000000000000" pitchFamily="2" charset="0"/>
              </a:rPr>
              <a:t>:</a:t>
            </a:r>
          </a:p>
          <a:p>
            <a:endParaRPr lang="en-ZA" b="1" dirty="0">
              <a:latin typeface="Roboto" panose="02000000000000000000" pitchFamily="2" charset="0"/>
              <a:ea typeface="Roboto" panose="02000000000000000000" pitchFamily="2" charset="0"/>
              <a:cs typeface="Roboto" panose="02000000000000000000" pitchFamily="2" charset="0"/>
            </a:endParaRPr>
          </a:p>
          <a:p>
            <a:r>
              <a:rPr lang="en-ZA" b="1" dirty="0">
                <a:latin typeface="Roboto" panose="02000000000000000000" pitchFamily="2" charset="0"/>
                <a:ea typeface="Roboto" panose="02000000000000000000" pitchFamily="2" charset="0"/>
                <a:cs typeface="Roboto" panose="02000000000000000000" pitchFamily="2" charset="0"/>
              </a:rPr>
              <a:t>Direct</a:t>
            </a:r>
            <a:r>
              <a:rPr lang="en-ZA" dirty="0">
                <a:latin typeface="Roboto" panose="02000000000000000000" pitchFamily="2" charset="0"/>
                <a:ea typeface="Roboto" panose="02000000000000000000" pitchFamily="2" charset="0"/>
                <a:cs typeface="Roboto" panose="02000000000000000000" pitchFamily="2" charset="0"/>
              </a:rPr>
              <a:t>: "I am reading a book.”</a:t>
            </a:r>
          </a:p>
          <a:p>
            <a:endParaRPr lang="en-ZA" dirty="0">
              <a:latin typeface="Roboto" panose="02000000000000000000" pitchFamily="2" charset="0"/>
              <a:ea typeface="Roboto" panose="02000000000000000000" pitchFamily="2" charset="0"/>
              <a:cs typeface="Roboto" panose="02000000000000000000" pitchFamily="2" charset="0"/>
            </a:endParaRP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that he reads a book.</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that he was reading a book.</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that he read a book.</a:t>
            </a: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54302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Let’s Practise!</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descr="A person sitting in a chair reading a book&#10;&#10;Description automatically generated">
            <a:extLst>
              <a:ext uri="{FF2B5EF4-FFF2-40B4-BE49-F238E27FC236}">
                <a16:creationId xmlns:a16="http://schemas.microsoft.com/office/drawing/2014/main" id="{2CBD7F98-1ADA-2E2A-7949-CF44078FAF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368" t="23840" r="3247" b="17897"/>
          <a:stretch/>
        </p:blipFill>
        <p:spPr>
          <a:xfrm>
            <a:off x="5371767" y="3213101"/>
            <a:ext cx="3303205" cy="3303206"/>
          </a:xfrm>
          <a:prstGeom prst="ellipse">
            <a:avLst/>
          </a:prstGeom>
          <a:ln w="28575">
            <a:solidFill>
              <a:srgbClr val="DE1E5A"/>
            </a:solidFill>
          </a:ln>
        </p:spPr>
      </p:pic>
    </p:spTree>
    <p:extLst>
      <p:ext uri="{BB962C8B-B14F-4D97-AF65-F5344CB8AC3E}">
        <p14:creationId xmlns:p14="http://schemas.microsoft.com/office/powerpoint/2010/main" val="142793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iterate type="lt">
                                    <p:tmPct val="0"/>
                                  </p:iterate>
                                  <p:childTnLst>
                                    <p:animClr clrSpc="rgb" dir="cw">
                                      <p:cBhvr override="childStyle">
                                        <p:cTn id="6" dur="1000" fill="hold"/>
                                        <p:tgtEl>
                                          <p:spTgt spid="5">
                                            <p:txEl>
                                              <p:pRg st="5" end="5"/>
                                            </p:txEl>
                                          </p:spTgt>
                                        </p:tgtEl>
                                        <p:attrNameLst>
                                          <p:attrName>style.color</p:attrName>
                                        </p:attrNameLst>
                                      </p:cBhvr>
                                      <p:to>
                                        <a:srgbClr val="5A8131"/>
                                      </p:to>
                                    </p:animClr>
                                  </p:childTnLst>
                                </p:cTn>
                              </p:par>
                              <p:par>
                                <p:cTn id="7" presetID="15" presetClass="emph" presetSubtype="0" nodeType="withEffect">
                                  <p:stCondLst>
                                    <p:cond delay="0"/>
                                  </p:stCondLst>
                                  <p:iterate type="lt">
                                    <p:tmAbs val="25"/>
                                  </p:iterate>
                                  <p:childTnLst>
                                    <p:set>
                                      <p:cBhvr override="childStyle">
                                        <p:cTn id="8" dur="indefinite"/>
                                        <p:tgtEl>
                                          <p:spTgt spid="5">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5108C72-6692-215A-93F3-CDF0532DAA8F}"/>
              </a:ext>
            </a:extLst>
          </p:cNvPr>
          <p:cNvSpPr/>
          <p:nvPr/>
        </p:nvSpPr>
        <p:spPr>
          <a:xfrm flipH="1">
            <a:off x="-348416" y="309790"/>
            <a:ext cx="428541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239795"/>
            <a:ext cx="7632700" cy="1938992"/>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Choose the correct </a:t>
            </a:r>
            <a:r>
              <a:rPr lang="en-ZA" b="1" dirty="0">
                <a:latin typeface="Roboto" panose="02000000000000000000" pitchFamily="2" charset="0"/>
                <a:ea typeface="Roboto" panose="02000000000000000000" pitchFamily="2" charset="0"/>
                <a:cs typeface="Roboto" panose="02000000000000000000" pitchFamily="2" charset="0"/>
              </a:rPr>
              <a:t>reported speech</a:t>
            </a:r>
            <a:r>
              <a:rPr lang="en-ZA" dirty="0">
                <a:latin typeface="Roboto" panose="02000000000000000000" pitchFamily="2" charset="0"/>
                <a:ea typeface="Roboto" panose="02000000000000000000" pitchFamily="2" charset="0"/>
                <a:cs typeface="Roboto" panose="02000000000000000000" pitchFamily="2" charset="0"/>
              </a:rPr>
              <a:t>:</a:t>
            </a:r>
          </a:p>
          <a:p>
            <a:endParaRPr lang="en-ZA" b="1" dirty="0">
              <a:latin typeface="Roboto" panose="02000000000000000000" pitchFamily="2" charset="0"/>
              <a:ea typeface="Roboto" panose="02000000000000000000" pitchFamily="2" charset="0"/>
              <a:cs typeface="Roboto" panose="02000000000000000000" pitchFamily="2" charset="0"/>
            </a:endParaRPr>
          </a:p>
          <a:p>
            <a:r>
              <a:rPr lang="en-ZA" b="1" dirty="0">
                <a:latin typeface="Roboto" panose="02000000000000000000" pitchFamily="2" charset="0"/>
                <a:ea typeface="Roboto" panose="02000000000000000000" pitchFamily="2" charset="0"/>
                <a:cs typeface="Roboto" panose="02000000000000000000" pitchFamily="2" charset="0"/>
              </a:rPr>
              <a:t>Direct</a:t>
            </a:r>
            <a:r>
              <a:rPr lang="en-ZA" dirty="0">
                <a:latin typeface="Roboto" panose="02000000000000000000" pitchFamily="2" charset="0"/>
                <a:ea typeface="Roboto" panose="02000000000000000000" pitchFamily="2" charset="0"/>
                <a:cs typeface="Roboto" panose="02000000000000000000" pitchFamily="2" charset="0"/>
              </a:rPr>
              <a:t>: "They are my friends."</a:t>
            </a:r>
          </a:p>
          <a:p>
            <a:endParaRPr lang="en-ZA" dirty="0">
              <a:latin typeface="Roboto" panose="02000000000000000000" pitchFamily="2" charset="0"/>
              <a:ea typeface="Roboto" panose="02000000000000000000" pitchFamily="2" charset="0"/>
              <a:cs typeface="Roboto" panose="02000000000000000000" pitchFamily="2" charset="0"/>
            </a:endParaRP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they were his friends.</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they are his friends.</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they is his friends.</a:t>
            </a: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54302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Let’s Practise!</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CBD7F98-1ADA-2E2A-7949-CF44078FAF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604" t="20395" r="26325"/>
          <a:stretch/>
        </p:blipFill>
        <p:spPr>
          <a:xfrm>
            <a:off x="5371767" y="3213101"/>
            <a:ext cx="3303205" cy="3303206"/>
          </a:xfrm>
          <a:prstGeom prst="ellipse">
            <a:avLst/>
          </a:prstGeom>
          <a:ln w="28575">
            <a:solidFill>
              <a:srgbClr val="DE1E5A"/>
            </a:solidFill>
          </a:ln>
        </p:spPr>
      </p:pic>
    </p:spTree>
    <p:extLst>
      <p:ext uri="{BB962C8B-B14F-4D97-AF65-F5344CB8AC3E}">
        <p14:creationId xmlns:p14="http://schemas.microsoft.com/office/powerpoint/2010/main" val="15765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iterate type="lt">
                                    <p:tmPct val="0"/>
                                  </p:iterate>
                                  <p:childTnLst>
                                    <p:animClr clrSpc="rgb" dir="cw">
                                      <p:cBhvr override="childStyle">
                                        <p:cTn id="6" dur="1000" fill="hold"/>
                                        <p:tgtEl>
                                          <p:spTgt spid="5">
                                            <p:txEl>
                                              <p:pRg st="4" end="4"/>
                                            </p:txEl>
                                          </p:spTgt>
                                        </p:tgtEl>
                                        <p:attrNameLst>
                                          <p:attrName>style.color</p:attrName>
                                        </p:attrNameLst>
                                      </p:cBhvr>
                                      <p:to>
                                        <a:srgbClr val="5A8131"/>
                                      </p:to>
                                    </p:animClr>
                                  </p:childTnLst>
                                </p:cTn>
                              </p:par>
                              <p:par>
                                <p:cTn id="7" presetID="15" presetClass="emph" presetSubtype="0" nodeType="withEffect">
                                  <p:stCondLst>
                                    <p:cond delay="0"/>
                                  </p:stCondLst>
                                  <p:iterate type="lt">
                                    <p:tmAbs val="25"/>
                                  </p:iterate>
                                  <p:childTnLst>
                                    <p:set>
                                      <p:cBhvr override="childStyle">
                                        <p:cTn id="8" dur="indefinite"/>
                                        <p:tgtEl>
                                          <p:spTgt spid="5">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5108C72-6692-215A-93F3-CDF0532DAA8F}"/>
              </a:ext>
            </a:extLst>
          </p:cNvPr>
          <p:cNvSpPr/>
          <p:nvPr/>
        </p:nvSpPr>
        <p:spPr>
          <a:xfrm flipH="1">
            <a:off x="-348416" y="309790"/>
            <a:ext cx="428541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239795"/>
            <a:ext cx="7632700" cy="1938992"/>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Choose the correct </a:t>
            </a:r>
            <a:r>
              <a:rPr lang="en-ZA" b="1" dirty="0">
                <a:latin typeface="Roboto" panose="02000000000000000000" pitchFamily="2" charset="0"/>
                <a:ea typeface="Roboto" panose="02000000000000000000" pitchFamily="2" charset="0"/>
                <a:cs typeface="Roboto" panose="02000000000000000000" pitchFamily="2" charset="0"/>
              </a:rPr>
              <a:t>reported speech</a:t>
            </a:r>
            <a:r>
              <a:rPr lang="en-ZA" dirty="0">
                <a:latin typeface="Roboto" panose="02000000000000000000" pitchFamily="2" charset="0"/>
                <a:ea typeface="Roboto" panose="02000000000000000000" pitchFamily="2" charset="0"/>
                <a:cs typeface="Roboto" panose="02000000000000000000" pitchFamily="2" charset="0"/>
              </a:rPr>
              <a:t>:</a:t>
            </a:r>
          </a:p>
          <a:p>
            <a:endParaRPr lang="en-ZA" b="1" dirty="0">
              <a:latin typeface="Roboto" panose="02000000000000000000" pitchFamily="2" charset="0"/>
              <a:ea typeface="Roboto" panose="02000000000000000000" pitchFamily="2" charset="0"/>
              <a:cs typeface="Roboto" panose="02000000000000000000" pitchFamily="2" charset="0"/>
            </a:endParaRPr>
          </a:p>
          <a:p>
            <a:r>
              <a:rPr lang="en-ZA" b="1" dirty="0">
                <a:latin typeface="Roboto" panose="02000000000000000000" pitchFamily="2" charset="0"/>
                <a:ea typeface="Roboto" panose="02000000000000000000" pitchFamily="2" charset="0"/>
                <a:cs typeface="Roboto" panose="02000000000000000000" pitchFamily="2" charset="0"/>
              </a:rPr>
              <a:t>Direct</a:t>
            </a:r>
            <a:r>
              <a:rPr lang="en-ZA" dirty="0">
                <a:latin typeface="Roboto" panose="02000000000000000000" pitchFamily="2" charset="0"/>
                <a:ea typeface="Roboto" panose="02000000000000000000" pitchFamily="2" charset="0"/>
                <a:cs typeface="Roboto" panose="02000000000000000000" pitchFamily="2" charset="0"/>
              </a:rPr>
              <a:t>: He said, "She likes chocolate."</a:t>
            </a:r>
          </a:p>
          <a:p>
            <a:endParaRPr lang="en-ZA" dirty="0">
              <a:latin typeface="Roboto" panose="02000000000000000000" pitchFamily="2" charset="0"/>
              <a:ea typeface="Roboto" panose="02000000000000000000" pitchFamily="2" charset="0"/>
              <a:cs typeface="Roboto" panose="02000000000000000000" pitchFamily="2" charset="0"/>
            </a:endParaRP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that she likes chocolate.</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that she liked chocolate.</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He said that she like chocolate.</a:t>
            </a: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54302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Let’s Practise!</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CBD7F98-1ADA-2E2A-7949-CF44078FAF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053" b="21281"/>
          <a:stretch/>
        </p:blipFill>
        <p:spPr>
          <a:xfrm>
            <a:off x="5371767" y="3213101"/>
            <a:ext cx="3303205" cy="3303206"/>
          </a:xfrm>
          <a:prstGeom prst="ellipse">
            <a:avLst/>
          </a:prstGeom>
          <a:ln w="28575">
            <a:solidFill>
              <a:srgbClr val="DE1E5A"/>
            </a:solidFill>
          </a:ln>
        </p:spPr>
      </p:pic>
    </p:spTree>
    <p:extLst>
      <p:ext uri="{BB962C8B-B14F-4D97-AF65-F5344CB8AC3E}">
        <p14:creationId xmlns:p14="http://schemas.microsoft.com/office/powerpoint/2010/main" val="264201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iterate type="lt">
                                    <p:tmPct val="0"/>
                                  </p:iterate>
                                  <p:childTnLst>
                                    <p:animClr clrSpc="rgb" dir="cw">
                                      <p:cBhvr override="childStyle">
                                        <p:cTn id="6" dur="2000" fill="hold"/>
                                        <p:tgtEl>
                                          <p:spTgt spid="5">
                                            <p:txEl>
                                              <p:pRg st="5" end="5"/>
                                            </p:txEl>
                                          </p:spTgt>
                                        </p:tgtEl>
                                        <p:attrNameLst>
                                          <p:attrName>style.color</p:attrName>
                                        </p:attrNameLst>
                                      </p:cBhvr>
                                      <p:to>
                                        <a:srgbClr val="5A8131"/>
                                      </p:to>
                                    </p:animClr>
                                  </p:childTnLst>
                                </p:cTn>
                              </p:par>
                              <p:par>
                                <p:cTn id="7" presetID="15" presetClass="emph" presetSubtype="0" nodeType="withEffect">
                                  <p:stCondLst>
                                    <p:cond delay="0"/>
                                  </p:stCondLst>
                                  <p:iterate type="lt">
                                    <p:tmAbs val="25"/>
                                  </p:iterate>
                                  <p:childTnLst>
                                    <p:set>
                                      <p:cBhvr override="childStyle">
                                        <p:cTn id="8" dur="indefinite"/>
                                        <p:tgtEl>
                                          <p:spTgt spid="5">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5108C72-6692-215A-93F3-CDF0532DAA8F}"/>
              </a:ext>
            </a:extLst>
          </p:cNvPr>
          <p:cNvSpPr/>
          <p:nvPr/>
        </p:nvSpPr>
        <p:spPr>
          <a:xfrm flipH="1">
            <a:off x="-348416" y="309790"/>
            <a:ext cx="428541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239794"/>
            <a:ext cx="5188914" cy="2492990"/>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Choose the correct </a:t>
            </a:r>
            <a:r>
              <a:rPr lang="en-ZA" b="1" dirty="0">
                <a:latin typeface="Roboto" panose="02000000000000000000" pitchFamily="2" charset="0"/>
                <a:ea typeface="Roboto" panose="02000000000000000000" pitchFamily="2" charset="0"/>
                <a:cs typeface="Roboto" panose="02000000000000000000" pitchFamily="2" charset="0"/>
              </a:rPr>
              <a:t>reported speech</a:t>
            </a:r>
            <a:r>
              <a:rPr lang="en-ZA" dirty="0">
                <a:latin typeface="Roboto" panose="02000000000000000000" pitchFamily="2" charset="0"/>
                <a:ea typeface="Roboto" panose="02000000000000000000" pitchFamily="2" charset="0"/>
                <a:cs typeface="Roboto" panose="02000000000000000000" pitchFamily="2" charset="0"/>
              </a:rPr>
              <a:t>:</a:t>
            </a:r>
          </a:p>
          <a:p>
            <a:endParaRPr lang="en-ZA" b="1" dirty="0">
              <a:latin typeface="Roboto" panose="02000000000000000000" pitchFamily="2" charset="0"/>
              <a:ea typeface="Roboto" panose="02000000000000000000" pitchFamily="2" charset="0"/>
              <a:cs typeface="Roboto" panose="02000000000000000000" pitchFamily="2" charset="0"/>
            </a:endParaRPr>
          </a:p>
          <a:p>
            <a:r>
              <a:rPr lang="en-ZA" b="1" dirty="0">
                <a:latin typeface="Roboto" panose="02000000000000000000" pitchFamily="2" charset="0"/>
                <a:ea typeface="Roboto" panose="02000000000000000000" pitchFamily="2" charset="0"/>
                <a:cs typeface="Roboto" panose="02000000000000000000" pitchFamily="2" charset="0"/>
              </a:rPr>
              <a:t>Direct</a:t>
            </a:r>
            <a:r>
              <a:rPr lang="en-ZA" dirty="0">
                <a:latin typeface="Roboto" panose="02000000000000000000" pitchFamily="2" charset="0"/>
                <a:ea typeface="Roboto" panose="02000000000000000000" pitchFamily="2" charset="0"/>
                <a:cs typeface="Roboto" panose="02000000000000000000" pitchFamily="2" charset="0"/>
              </a:rPr>
              <a:t>: They said, "We can visit the museum tomorrow."</a:t>
            </a:r>
          </a:p>
          <a:p>
            <a:endParaRPr lang="en-ZA" dirty="0">
              <a:latin typeface="Roboto" panose="02000000000000000000" pitchFamily="2" charset="0"/>
              <a:ea typeface="Roboto" panose="02000000000000000000" pitchFamily="2" charset="0"/>
              <a:cs typeface="Roboto" panose="02000000000000000000" pitchFamily="2" charset="0"/>
            </a:endParaRP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They said they can visit the museum tomorrow.</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They said they visits the museum tomorrow.</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They said they could visit the</a:t>
            </a:r>
            <a:br>
              <a:rPr lang="en-ZA" dirty="0">
                <a:latin typeface="Roboto" panose="02000000000000000000" pitchFamily="2" charset="0"/>
                <a:ea typeface="Roboto" panose="02000000000000000000" pitchFamily="2" charset="0"/>
                <a:cs typeface="Roboto" panose="02000000000000000000" pitchFamily="2" charset="0"/>
              </a:rPr>
            </a:br>
            <a:r>
              <a:rPr lang="en-ZA" dirty="0">
                <a:latin typeface="Roboto" panose="02000000000000000000" pitchFamily="2" charset="0"/>
                <a:ea typeface="Roboto" panose="02000000000000000000" pitchFamily="2" charset="0"/>
                <a:cs typeface="Roboto" panose="02000000000000000000" pitchFamily="2" charset="0"/>
              </a:rPr>
              <a:t>museum tomorrow.</a:t>
            </a: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54302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Let’s Practise!</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CBD7F98-1ADA-2E2A-7949-CF44078FAF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9" t="18005" r="-658" b="20891"/>
          <a:stretch/>
        </p:blipFill>
        <p:spPr>
          <a:xfrm>
            <a:off x="5371767" y="3213101"/>
            <a:ext cx="3303205" cy="3303206"/>
          </a:xfrm>
          <a:prstGeom prst="ellipse">
            <a:avLst/>
          </a:prstGeom>
          <a:ln w="28575">
            <a:solidFill>
              <a:srgbClr val="DE1E5A"/>
            </a:solidFill>
          </a:ln>
        </p:spPr>
      </p:pic>
    </p:spTree>
    <p:extLst>
      <p:ext uri="{BB962C8B-B14F-4D97-AF65-F5344CB8AC3E}">
        <p14:creationId xmlns:p14="http://schemas.microsoft.com/office/powerpoint/2010/main" val="292752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iterate type="lt">
                                    <p:tmPct val="0"/>
                                  </p:iterate>
                                  <p:childTnLst>
                                    <p:animClr clrSpc="rgb" dir="cw">
                                      <p:cBhvr override="childStyle">
                                        <p:cTn id="6" dur="2000" fill="hold"/>
                                        <p:tgtEl>
                                          <p:spTgt spid="5">
                                            <p:txEl>
                                              <p:pRg st="6" end="6"/>
                                            </p:txEl>
                                          </p:spTgt>
                                        </p:tgtEl>
                                        <p:attrNameLst>
                                          <p:attrName>style.color</p:attrName>
                                        </p:attrNameLst>
                                      </p:cBhvr>
                                      <p:to>
                                        <a:srgbClr val="5A8131"/>
                                      </p:to>
                                    </p:animClr>
                                  </p:childTnLst>
                                </p:cTn>
                              </p:par>
                              <p:par>
                                <p:cTn id="7" presetID="15" presetClass="emph" presetSubtype="0" nodeType="withEffect">
                                  <p:stCondLst>
                                    <p:cond delay="0"/>
                                  </p:stCondLst>
                                  <p:iterate type="lt">
                                    <p:tmAbs val="25"/>
                                  </p:iterate>
                                  <p:childTnLst>
                                    <p:set>
                                      <p:cBhvr override="childStyle">
                                        <p:cTn id="8" dur="indefinite"/>
                                        <p:tgtEl>
                                          <p:spTgt spid="5">
                                            <p:txEl>
                                              <p:pRg st="6" end="6"/>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5108C72-6692-215A-93F3-CDF0532DAA8F}"/>
              </a:ext>
            </a:extLst>
          </p:cNvPr>
          <p:cNvSpPr/>
          <p:nvPr/>
        </p:nvSpPr>
        <p:spPr>
          <a:xfrm flipH="1">
            <a:off x="-348416" y="309790"/>
            <a:ext cx="428541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373686" y="2239794"/>
            <a:ext cx="5188914" cy="1938992"/>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Choose the correct </a:t>
            </a:r>
            <a:r>
              <a:rPr lang="en-ZA" b="1" dirty="0">
                <a:latin typeface="Roboto" panose="02000000000000000000" pitchFamily="2" charset="0"/>
                <a:ea typeface="Roboto" panose="02000000000000000000" pitchFamily="2" charset="0"/>
                <a:cs typeface="Roboto" panose="02000000000000000000" pitchFamily="2" charset="0"/>
              </a:rPr>
              <a:t>reported speech</a:t>
            </a:r>
            <a:r>
              <a:rPr lang="en-ZA" dirty="0">
                <a:latin typeface="Roboto" panose="02000000000000000000" pitchFamily="2" charset="0"/>
                <a:ea typeface="Roboto" panose="02000000000000000000" pitchFamily="2" charset="0"/>
                <a:cs typeface="Roboto" panose="02000000000000000000" pitchFamily="2" charset="0"/>
              </a:rPr>
              <a:t>:</a:t>
            </a:r>
          </a:p>
          <a:p>
            <a:endParaRPr lang="en-ZA" b="1" dirty="0">
              <a:latin typeface="Roboto" panose="02000000000000000000" pitchFamily="2" charset="0"/>
              <a:ea typeface="Roboto" panose="02000000000000000000" pitchFamily="2" charset="0"/>
              <a:cs typeface="Roboto" panose="02000000000000000000" pitchFamily="2" charset="0"/>
            </a:endParaRPr>
          </a:p>
          <a:p>
            <a:r>
              <a:rPr lang="en-ZA" b="1" dirty="0">
                <a:latin typeface="Roboto" panose="02000000000000000000" pitchFamily="2" charset="0"/>
                <a:ea typeface="Roboto" panose="02000000000000000000" pitchFamily="2" charset="0"/>
                <a:cs typeface="Roboto" panose="02000000000000000000" pitchFamily="2" charset="0"/>
              </a:rPr>
              <a:t>Direct</a:t>
            </a:r>
            <a:r>
              <a:rPr lang="en-ZA" dirty="0">
                <a:latin typeface="Roboto" panose="02000000000000000000" pitchFamily="2" charset="0"/>
                <a:ea typeface="Roboto" panose="02000000000000000000" pitchFamily="2" charset="0"/>
                <a:cs typeface="Roboto" panose="02000000000000000000" pitchFamily="2" charset="0"/>
              </a:rPr>
              <a:t>: She said, "I will call you later."</a:t>
            </a:r>
          </a:p>
          <a:p>
            <a:endParaRPr lang="en-ZA" dirty="0">
              <a:latin typeface="Roboto" panose="02000000000000000000" pitchFamily="2" charset="0"/>
              <a:ea typeface="Roboto" panose="02000000000000000000" pitchFamily="2" charset="0"/>
              <a:cs typeface="Roboto" panose="02000000000000000000" pitchFamily="2" charset="0"/>
            </a:endParaRP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She said she will call me later.</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She said she would call me later.</a:t>
            </a:r>
          </a:p>
          <a:p>
            <a:pPr marL="342900" indent="-342900">
              <a:buFont typeface="+mj-lt"/>
              <a:buAutoNum type="alphaLcParenR"/>
            </a:pPr>
            <a:r>
              <a:rPr lang="en-ZA" dirty="0">
                <a:latin typeface="Roboto" panose="02000000000000000000" pitchFamily="2" charset="0"/>
                <a:ea typeface="Roboto" panose="02000000000000000000" pitchFamily="2" charset="0"/>
                <a:cs typeface="Roboto" panose="02000000000000000000" pitchFamily="2" charset="0"/>
              </a:rPr>
              <a:t>She said she calls me later.</a:t>
            </a:r>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54302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Let’s Practise!</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CBD7F98-1ADA-2E2A-7949-CF44078FAFDD}"/>
              </a:ext>
            </a:extLst>
          </p:cNvPr>
          <p:cNvPicPr>
            <a:picLocks noChangeAspect="1"/>
          </p:cNvPicPr>
          <p:nvPr/>
        </p:nvPicPr>
        <p:blipFill>
          <a:blip r:embed="rId2" cstate="print">
            <a:extLst>
              <a:ext uri="{28A0092B-C50C-407E-A947-70E740481C1C}">
                <a14:useLocalDpi xmlns:a14="http://schemas.microsoft.com/office/drawing/2010/main" val="0"/>
              </a:ext>
            </a:extLst>
          </a:blip>
          <a:srcRect l="16667" r="16667"/>
          <a:stretch/>
        </p:blipFill>
        <p:spPr>
          <a:xfrm>
            <a:off x="5371767" y="3213101"/>
            <a:ext cx="3303205" cy="3303206"/>
          </a:xfrm>
          <a:prstGeom prst="ellipse">
            <a:avLst/>
          </a:prstGeom>
          <a:ln w="28575">
            <a:solidFill>
              <a:srgbClr val="DE1E5A"/>
            </a:solidFill>
          </a:ln>
        </p:spPr>
      </p:pic>
    </p:spTree>
    <p:extLst>
      <p:ext uri="{BB962C8B-B14F-4D97-AF65-F5344CB8AC3E}">
        <p14:creationId xmlns:p14="http://schemas.microsoft.com/office/powerpoint/2010/main" val="312271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iterate type="lt">
                                    <p:tmPct val="0"/>
                                  </p:iterate>
                                  <p:childTnLst>
                                    <p:animClr clrSpc="rgb" dir="cw">
                                      <p:cBhvr override="childStyle">
                                        <p:cTn id="6" dur="2000" fill="hold"/>
                                        <p:tgtEl>
                                          <p:spTgt spid="5">
                                            <p:txEl>
                                              <p:pRg st="5" end="5"/>
                                            </p:txEl>
                                          </p:spTgt>
                                        </p:tgtEl>
                                        <p:attrNameLst>
                                          <p:attrName>style.color</p:attrName>
                                        </p:attrNameLst>
                                      </p:cBhvr>
                                      <p:to>
                                        <a:srgbClr val="5A8131"/>
                                      </p:to>
                                    </p:animClr>
                                  </p:childTnLst>
                                </p:cTn>
                              </p:par>
                              <p:par>
                                <p:cTn id="7" presetID="15" presetClass="emph" presetSubtype="0" nodeType="withEffect">
                                  <p:stCondLst>
                                    <p:cond delay="0"/>
                                  </p:stCondLst>
                                  <p:iterate type="lt">
                                    <p:tmAbs val="25"/>
                                  </p:iterate>
                                  <p:childTnLst>
                                    <p:set>
                                      <p:cBhvr override="childStyle">
                                        <p:cTn id="8" dur="indefinite"/>
                                        <p:tgtEl>
                                          <p:spTgt spid="5">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00DA2DF-E5C1-1A13-D691-458ED3B7CF64}"/>
              </a:ext>
            </a:extLst>
          </p:cNvPr>
          <p:cNvSpPr/>
          <p:nvPr/>
        </p:nvSpPr>
        <p:spPr>
          <a:xfrm flipH="1">
            <a:off x="-564317" y="309790"/>
            <a:ext cx="678223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755650" y="1798938"/>
            <a:ext cx="7632700" cy="276999"/>
          </a:xfrm>
          <a:prstGeom prst="rect">
            <a:avLst/>
          </a:prstGeom>
        </p:spPr>
        <p:txBody>
          <a:bodyPr wrap="square" lIns="0" tIns="0" rIns="0" bIns="0">
            <a:spAutoFit/>
          </a:bodyPr>
          <a:lstStyle/>
          <a:p>
            <a:pPr algn="ctr" rtl="0">
              <a:spcBef>
                <a:spcPts val="0"/>
              </a:spcBef>
              <a:spcAft>
                <a:spcPts val="1200"/>
              </a:spcAft>
            </a:pPr>
            <a:r>
              <a:rPr lang="en-ZA" sz="1800" b="0" i="0" u="none" strike="noStrike" dirty="0">
                <a:effectLst/>
                <a:latin typeface="Roboto" panose="02000000000000000000" pitchFamily="2" charset="0"/>
              </a:rPr>
              <a:t> told / that / homework /. / finish / you / your / she / that / should </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116996ED-DBBA-496A-11FC-6804BF13A0AE}"/>
              </a:ext>
            </a:extLst>
          </p:cNvPr>
          <p:cNvSpPr txBox="1"/>
          <p:nvPr/>
        </p:nvSpPr>
        <p:spPr>
          <a:xfrm>
            <a:off x="373686" y="440656"/>
            <a:ext cx="584423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rPr>
              <a:t>Unscramble the Sentence:</a:t>
            </a:r>
            <a:endParaRPr lang="en-US" sz="96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2" name="Text">
            <a:extLst>
              <a:ext uri="{FF2B5EF4-FFF2-40B4-BE49-F238E27FC236}">
                <a16:creationId xmlns:a16="http://schemas.microsoft.com/office/drawing/2014/main" id="{52E5CF2F-6753-74AB-B0E4-ECE996A867E8}"/>
              </a:ext>
            </a:extLst>
          </p:cNvPr>
          <p:cNvSpPr/>
          <p:nvPr/>
        </p:nvSpPr>
        <p:spPr>
          <a:xfrm>
            <a:off x="755650" y="2424825"/>
            <a:ext cx="7632700" cy="495108"/>
          </a:xfrm>
          <a:prstGeom prst="rect">
            <a:avLst/>
          </a:prstGeom>
          <a:solidFill>
            <a:schemeClr val="accent4">
              <a:lumMod val="20000"/>
              <a:lumOff val="80000"/>
            </a:schemeClr>
          </a:solidFill>
        </p:spPr>
        <p:txBody>
          <a:bodyPr wrap="square" lIns="108000" tIns="108000" rIns="108000" bIns="108000">
            <a:spAutoFit/>
          </a:bodyPr>
          <a:lstStyle/>
          <a:p>
            <a:pPr algn="ctr" rtl="0">
              <a:spcBef>
                <a:spcPts val="0"/>
              </a:spcBef>
              <a:spcAft>
                <a:spcPts val="1200"/>
              </a:spcAft>
            </a:pPr>
            <a:r>
              <a:rPr lang="en-ZA" sz="1800" i="0" u="none" strike="noStrike"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rPr>
              <a:t>Answer: </a:t>
            </a:r>
            <a:r>
              <a:rPr lang="en-ZA" sz="1800" b="1" i="0" u="none" strike="noStrike"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rPr>
              <a:t>She told you that you should finish your homework.</a:t>
            </a:r>
            <a:endParaRPr lang="en-ZA" b="1"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6433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00DA2DF-E5C1-1A13-D691-458ED3B7CF64}"/>
              </a:ext>
            </a:extLst>
          </p:cNvPr>
          <p:cNvSpPr/>
          <p:nvPr/>
        </p:nvSpPr>
        <p:spPr>
          <a:xfrm flipH="1">
            <a:off x="-564317" y="309790"/>
            <a:ext cx="678223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755650" y="1798938"/>
            <a:ext cx="7632700" cy="276999"/>
          </a:xfrm>
          <a:prstGeom prst="rect">
            <a:avLst/>
          </a:prstGeom>
        </p:spPr>
        <p:txBody>
          <a:bodyPr wrap="square" lIns="0" tIns="0" rIns="0" bIns="0">
            <a:spAutoFit/>
          </a:bodyPr>
          <a:lstStyle/>
          <a:p>
            <a:pPr algn="ctr" rtl="0">
              <a:spcBef>
                <a:spcPts val="0"/>
              </a:spcBef>
              <a:spcAft>
                <a:spcPts val="1200"/>
              </a:spcAft>
            </a:pPr>
            <a:r>
              <a:rPr lang="en-ZA" sz="1800" b="0" i="0" u="none" strike="noStrike" dirty="0">
                <a:effectLst/>
                <a:latin typeface="Roboto" panose="02000000000000000000" pitchFamily="2" charset="0"/>
              </a:rPr>
              <a:t>movie / wanted / to / watch / she / the / .</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116996ED-DBBA-496A-11FC-6804BF13A0AE}"/>
              </a:ext>
            </a:extLst>
          </p:cNvPr>
          <p:cNvSpPr txBox="1"/>
          <p:nvPr/>
        </p:nvSpPr>
        <p:spPr>
          <a:xfrm>
            <a:off x="373686" y="440656"/>
            <a:ext cx="584423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rPr>
              <a:t>Unscramble the Sentence:</a:t>
            </a:r>
            <a:endParaRPr lang="en-US" sz="96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2" name="Text">
            <a:extLst>
              <a:ext uri="{FF2B5EF4-FFF2-40B4-BE49-F238E27FC236}">
                <a16:creationId xmlns:a16="http://schemas.microsoft.com/office/drawing/2014/main" id="{52E5CF2F-6753-74AB-B0E4-ECE996A867E8}"/>
              </a:ext>
            </a:extLst>
          </p:cNvPr>
          <p:cNvSpPr/>
          <p:nvPr/>
        </p:nvSpPr>
        <p:spPr>
          <a:xfrm>
            <a:off x="755650" y="2424825"/>
            <a:ext cx="7632700" cy="495108"/>
          </a:xfrm>
          <a:prstGeom prst="rect">
            <a:avLst/>
          </a:prstGeom>
          <a:solidFill>
            <a:schemeClr val="accent4">
              <a:lumMod val="20000"/>
              <a:lumOff val="80000"/>
            </a:schemeClr>
          </a:solidFill>
        </p:spPr>
        <p:txBody>
          <a:bodyPr wrap="square" lIns="108000" tIns="108000" rIns="108000" bIns="108000">
            <a:spAutoFit/>
          </a:bodyPr>
          <a:lstStyle/>
          <a:p>
            <a:pPr algn="ctr">
              <a:spcAft>
                <a:spcPts val="1200"/>
              </a:spcAft>
            </a:pPr>
            <a:r>
              <a:rPr lang="en-ZA"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Answer: </a:t>
            </a:r>
            <a:r>
              <a:rPr lang="en-ZA" b="1"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She wanted to watch the movie.</a:t>
            </a:r>
            <a:endParaRPr lang="en-ZA" b="1"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2140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00DA2DF-E5C1-1A13-D691-458ED3B7CF64}"/>
              </a:ext>
            </a:extLst>
          </p:cNvPr>
          <p:cNvSpPr/>
          <p:nvPr/>
        </p:nvSpPr>
        <p:spPr>
          <a:xfrm flipH="1">
            <a:off x="-564317" y="309790"/>
            <a:ext cx="678223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cNvSpPr/>
          <p:nvPr/>
        </p:nvSpPr>
        <p:spPr>
          <a:xfrm>
            <a:off x="755650" y="1798938"/>
            <a:ext cx="7632700" cy="276999"/>
          </a:xfrm>
          <a:prstGeom prst="rect">
            <a:avLst/>
          </a:prstGeom>
        </p:spPr>
        <p:txBody>
          <a:bodyPr wrap="square" lIns="0" tIns="0" rIns="0" bIns="0">
            <a:spAutoFit/>
          </a:bodyPr>
          <a:lstStyle/>
          <a:p>
            <a:pPr algn="ctr" rtl="0">
              <a:spcBef>
                <a:spcPts val="0"/>
              </a:spcBef>
              <a:spcAft>
                <a:spcPts val="1200"/>
              </a:spcAft>
            </a:pPr>
            <a:r>
              <a:rPr lang="en-ZA" sz="1800" b="0" i="0" u="none" strike="noStrike" dirty="0">
                <a:effectLst/>
                <a:latin typeface="Roboto" panose="02000000000000000000" pitchFamily="2" charset="0"/>
              </a:rPr>
              <a:t>school / to / going / said/ he / that / he / is / .</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116996ED-DBBA-496A-11FC-6804BF13A0AE}"/>
              </a:ext>
            </a:extLst>
          </p:cNvPr>
          <p:cNvSpPr txBox="1"/>
          <p:nvPr/>
        </p:nvSpPr>
        <p:spPr>
          <a:xfrm>
            <a:off x="373686" y="440656"/>
            <a:ext cx="584423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rPr>
              <a:t>Unscramble the Sentence:</a:t>
            </a:r>
            <a:endParaRPr lang="en-US" sz="96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2" name="Text">
            <a:extLst>
              <a:ext uri="{FF2B5EF4-FFF2-40B4-BE49-F238E27FC236}">
                <a16:creationId xmlns:a16="http://schemas.microsoft.com/office/drawing/2014/main" id="{52E5CF2F-6753-74AB-B0E4-ECE996A867E8}"/>
              </a:ext>
            </a:extLst>
          </p:cNvPr>
          <p:cNvSpPr/>
          <p:nvPr/>
        </p:nvSpPr>
        <p:spPr>
          <a:xfrm>
            <a:off x="755650" y="2424825"/>
            <a:ext cx="7632700" cy="495108"/>
          </a:xfrm>
          <a:prstGeom prst="rect">
            <a:avLst/>
          </a:prstGeom>
          <a:solidFill>
            <a:schemeClr val="accent4">
              <a:lumMod val="20000"/>
              <a:lumOff val="80000"/>
            </a:schemeClr>
          </a:solidFill>
        </p:spPr>
        <p:txBody>
          <a:bodyPr wrap="square" lIns="108000" tIns="108000" rIns="108000" bIns="108000">
            <a:spAutoFit/>
          </a:bodyPr>
          <a:lstStyle/>
          <a:p>
            <a:pPr algn="ctr">
              <a:spcAft>
                <a:spcPts val="1200"/>
              </a:spcAft>
            </a:pPr>
            <a:r>
              <a:rPr lang="en-ZA"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Answer: </a:t>
            </a:r>
            <a:r>
              <a:rPr lang="en-ZA" b="1"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He said that he is going to school.</a:t>
            </a:r>
            <a:endParaRPr lang="en-ZA" b="1"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1479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00DA2DF-E5C1-1A13-D691-458ED3B7CF64}"/>
              </a:ext>
            </a:extLst>
          </p:cNvPr>
          <p:cNvSpPr/>
          <p:nvPr/>
        </p:nvSpPr>
        <p:spPr>
          <a:xfrm rot="10800000" flipH="1">
            <a:off x="-153439" y="309790"/>
            <a:ext cx="783648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16996ED-DBBA-496A-11FC-6804BF13A0AE}"/>
              </a:ext>
            </a:extLst>
          </p:cNvPr>
          <p:cNvSpPr txBox="1"/>
          <p:nvPr/>
        </p:nvSpPr>
        <p:spPr>
          <a:xfrm>
            <a:off x="373686" y="440656"/>
            <a:ext cx="6782236" cy="584775"/>
          </a:xfrm>
          <a:prstGeom prst="rect">
            <a:avLst/>
          </a:prstGeom>
          <a:noFill/>
        </p:spPr>
        <p:txBody>
          <a:bodyPr wrap="square">
            <a:spAutoFit/>
          </a:bodyPr>
          <a:lstStyle/>
          <a:p>
            <a:r>
              <a:rPr lang="en-ZA" sz="32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Create Your Own Reported Speech</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2" name="Text">
            <a:extLst>
              <a:ext uri="{FF2B5EF4-FFF2-40B4-BE49-F238E27FC236}">
                <a16:creationId xmlns:a16="http://schemas.microsoft.com/office/drawing/2014/main" id="{52E5CF2F-6753-74AB-B0E4-ECE996A867E8}"/>
              </a:ext>
            </a:extLst>
          </p:cNvPr>
          <p:cNvSpPr/>
          <p:nvPr/>
        </p:nvSpPr>
        <p:spPr>
          <a:xfrm>
            <a:off x="755650" y="2424825"/>
            <a:ext cx="7632700" cy="495108"/>
          </a:xfrm>
          <a:prstGeom prst="rect">
            <a:avLst/>
          </a:prstGeom>
          <a:solidFill>
            <a:schemeClr val="accent4">
              <a:lumMod val="20000"/>
              <a:lumOff val="80000"/>
            </a:schemeClr>
          </a:solidFill>
        </p:spPr>
        <p:txBody>
          <a:bodyPr wrap="square" lIns="108000" tIns="108000" rIns="108000" bIns="108000">
            <a:spAutoFit/>
          </a:bodyPr>
          <a:lstStyle/>
          <a:p>
            <a:pPr algn="ctr">
              <a:spcAft>
                <a:spcPts val="1200"/>
              </a:spcAft>
            </a:pPr>
            <a:r>
              <a:rPr lang="en-ZA"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Answer: </a:t>
            </a:r>
            <a:r>
              <a:rPr lang="en-ZA" b="1"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She said that she had never been to London.</a:t>
            </a:r>
            <a:endParaRPr lang="en-ZA" b="1"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endParaRPr>
          </a:p>
        </p:txBody>
      </p:sp>
      <p:sp>
        <p:nvSpPr>
          <p:cNvPr id="6" name="Text">
            <a:extLst>
              <a:ext uri="{FF2B5EF4-FFF2-40B4-BE49-F238E27FC236}">
                <a16:creationId xmlns:a16="http://schemas.microsoft.com/office/drawing/2014/main" id="{22CC2EBD-FF65-FAF2-71E7-B6C3DF85CBB4}"/>
              </a:ext>
            </a:extLst>
          </p:cNvPr>
          <p:cNvSpPr/>
          <p:nvPr/>
        </p:nvSpPr>
        <p:spPr>
          <a:xfrm>
            <a:off x="755650" y="1798938"/>
            <a:ext cx="7632700" cy="276999"/>
          </a:xfrm>
          <a:prstGeom prst="rect">
            <a:avLst/>
          </a:prstGeom>
        </p:spPr>
        <p:txBody>
          <a:bodyPr wrap="square" lIns="0" tIns="0" rIns="0" bIns="0">
            <a:spAutoFit/>
          </a:bodyPr>
          <a:lstStyle/>
          <a:p>
            <a:pPr algn="ctr">
              <a:spcAft>
                <a:spcPts val="1200"/>
              </a:spcAft>
            </a:pPr>
            <a:r>
              <a:rPr lang="en-ZA" dirty="0">
                <a:latin typeface="Roboto" panose="02000000000000000000" pitchFamily="2" charset="0"/>
              </a:rPr>
              <a:t>Direct: "I have never been to London," she said.</a:t>
            </a:r>
            <a:endParaRPr lang="en-ZA"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61103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00DA2DF-E5C1-1A13-D691-458ED3B7CF64}"/>
              </a:ext>
            </a:extLst>
          </p:cNvPr>
          <p:cNvSpPr/>
          <p:nvPr/>
        </p:nvSpPr>
        <p:spPr>
          <a:xfrm rot="10800000" flipH="1">
            <a:off x="-153439" y="309790"/>
            <a:ext cx="783648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16996ED-DBBA-496A-11FC-6804BF13A0AE}"/>
              </a:ext>
            </a:extLst>
          </p:cNvPr>
          <p:cNvSpPr txBox="1"/>
          <p:nvPr/>
        </p:nvSpPr>
        <p:spPr>
          <a:xfrm>
            <a:off x="373686" y="440656"/>
            <a:ext cx="6782236" cy="584775"/>
          </a:xfrm>
          <a:prstGeom prst="rect">
            <a:avLst/>
          </a:prstGeom>
          <a:noFill/>
        </p:spPr>
        <p:txBody>
          <a:bodyPr wrap="square">
            <a:spAutoFit/>
          </a:bodyPr>
          <a:lstStyle/>
          <a:p>
            <a:r>
              <a:rPr lang="en-ZA" sz="32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Create Your Own Reported Speech</a:t>
            </a:r>
            <a:endParaRPr lang="en-US" sz="199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2" name="Text">
            <a:extLst>
              <a:ext uri="{FF2B5EF4-FFF2-40B4-BE49-F238E27FC236}">
                <a16:creationId xmlns:a16="http://schemas.microsoft.com/office/drawing/2014/main" id="{52E5CF2F-6753-74AB-B0E4-ECE996A867E8}"/>
              </a:ext>
            </a:extLst>
          </p:cNvPr>
          <p:cNvSpPr/>
          <p:nvPr/>
        </p:nvSpPr>
        <p:spPr>
          <a:xfrm>
            <a:off x="755650" y="2424825"/>
            <a:ext cx="7632700" cy="495108"/>
          </a:xfrm>
          <a:prstGeom prst="rect">
            <a:avLst/>
          </a:prstGeom>
          <a:solidFill>
            <a:schemeClr val="accent4">
              <a:lumMod val="20000"/>
              <a:lumOff val="80000"/>
            </a:schemeClr>
          </a:solidFill>
        </p:spPr>
        <p:txBody>
          <a:bodyPr wrap="square" lIns="108000" tIns="108000" rIns="108000" bIns="108000">
            <a:spAutoFit/>
          </a:bodyPr>
          <a:lstStyle/>
          <a:p>
            <a:pPr algn="ctr">
              <a:spcAft>
                <a:spcPts val="1200"/>
              </a:spcAft>
            </a:pPr>
            <a:r>
              <a:rPr lang="en-ZA"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Answer: </a:t>
            </a:r>
            <a:r>
              <a:rPr lang="en-ZA" b="1"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He said that he really loved chocolate. </a:t>
            </a:r>
            <a:endParaRPr lang="en-ZA" b="1" dirty="0">
              <a:solidFill>
                <a:schemeClr val="accent4">
                  <a:lumMod val="75000"/>
                </a:schemeClr>
              </a:solidFill>
              <a:effectLst/>
              <a:latin typeface="Roboto" panose="02000000000000000000" pitchFamily="2" charset="0"/>
              <a:ea typeface="Roboto" panose="02000000000000000000" pitchFamily="2" charset="0"/>
              <a:cs typeface="Roboto" panose="02000000000000000000" pitchFamily="2" charset="0"/>
            </a:endParaRPr>
          </a:p>
        </p:txBody>
      </p:sp>
      <p:sp>
        <p:nvSpPr>
          <p:cNvPr id="6" name="Text">
            <a:extLst>
              <a:ext uri="{FF2B5EF4-FFF2-40B4-BE49-F238E27FC236}">
                <a16:creationId xmlns:a16="http://schemas.microsoft.com/office/drawing/2014/main" id="{22CC2EBD-FF65-FAF2-71E7-B6C3DF85CBB4}"/>
              </a:ext>
            </a:extLst>
          </p:cNvPr>
          <p:cNvSpPr/>
          <p:nvPr/>
        </p:nvSpPr>
        <p:spPr>
          <a:xfrm>
            <a:off x="755650" y="1798938"/>
            <a:ext cx="7632700" cy="276999"/>
          </a:xfrm>
          <a:prstGeom prst="rect">
            <a:avLst/>
          </a:prstGeom>
        </p:spPr>
        <p:txBody>
          <a:bodyPr wrap="square" lIns="0" tIns="0" rIns="0" bIns="0">
            <a:spAutoFit/>
          </a:bodyPr>
          <a:lstStyle/>
          <a:p>
            <a:pPr algn="ctr">
              <a:spcAft>
                <a:spcPts val="1200"/>
              </a:spcAft>
            </a:pPr>
            <a:r>
              <a:rPr lang="en-ZA" sz="1800" b="0" u="none" strike="noStrike" dirty="0">
                <a:effectLst/>
                <a:latin typeface="Roboto" panose="02000000000000000000" pitchFamily="2" charset="0"/>
              </a:rPr>
              <a:t>Direct: He said, “I really love chocolate!”</a:t>
            </a:r>
            <a:endParaRPr lang="en-ZA"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2885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5C4048B5-ADD8-F892-102D-5C7D4AACB777}"/>
              </a:ext>
            </a:extLst>
          </p:cNvPr>
          <p:cNvSpPr/>
          <p:nvPr/>
        </p:nvSpPr>
        <p:spPr>
          <a:xfrm flipH="1">
            <a:off x="-749301" y="309790"/>
            <a:ext cx="5116906"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67129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Free Discussion</a:t>
            </a:r>
            <a:endParaRPr lang="en-US" sz="36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3" name="Text Box">
            <a:extLst>
              <a:ext uri="{FF2B5EF4-FFF2-40B4-BE49-F238E27FC236}">
                <a16:creationId xmlns:a16="http://schemas.microsoft.com/office/drawing/2014/main" id="{F964441E-1CAB-8C79-FDB2-3026DDDA9ADA}"/>
              </a:ext>
            </a:extLst>
          </p:cNvPr>
          <p:cNvSpPr/>
          <p:nvPr/>
        </p:nvSpPr>
        <p:spPr>
          <a:xfrm>
            <a:off x="1039867" y="2490793"/>
            <a:ext cx="3048038" cy="148727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What was the best advice you've ever heard?</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8" name="Text Box">
            <a:extLst>
              <a:ext uri="{FF2B5EF4-FFF2-40B4-BE49-F238E27FC236}">
                <a16:creationId xmlns:a16="http://schemas.microsoft.com/office/drawing/2014/main" id="{B39DC13C-50BD-ECAF-C5C5-7F22573970D9}"/>
              </a:ext>
            </a:extLst>
          </p:cNvPr>
          <p:cNvSpPr/>
          <p:nvPr/>
        </p:nvSpPr>
        <p:spPr>
          <a:xfrm>
            <a:off x="5056096" y="2490793"/>
            <a:ext cx="3048038" cy="148727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Can you think of a time you had  a miscommunication with a friend?</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0" name="Text Box">
            <a:extLst>
              <a:ext uri="{FF2B5EF4-FFF2-40B4-BE49-F238E27FC236}">
                <a16:creationId xmlns:a16="http://schemas.microsoft.com/office/drawing/2014/main" id="{C155DB6F-81DA-B636-5E76-C35C3FBE7625}"/>
              </a:ext>
            </a:extLst>
          </p:cNvPr>
          <p:cNvSpPr/>
          <p:nvPr/>
        </p:nvSpPr>
        <p:spPr>
          <a:xfrm>
            <a:off x="3047980" y="4674694"/>
            <a:ext cx="3048039" cy="148727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ZA" dirty="0">
                <a:solidFill>
                  <a:schemeClr val="tx1"/>
                </a:solidFill>
                <a:latin typeface="Roboto" panose="02000000000000000000" pitchFamily="2" charset="0"/>
                <a:ea typeface="Roboto" panose="02000000000000000000" pitchFamily="2" charset="0"/>
                <a:cs typeface="Roboto" panose="02000000000000000000" pitchFamily="2" charset="0"/>
              </a:rPr>
              <a:t>Can you remember something important a teacher told you?</a:t>
            </a:r>
            <a:endParaRPr lang="en-ZA"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2" name="Text">
            <a:extLst>
              <a:ext uri="{FF2B5EF4-FFF2-40B4-BE49-F238E27FC236}">
                <a16:creationId xmlns:a16="http://schemas.microsoft.com/office/drawing/2014/main" id="{FFA8B6B6-5066-B547-6BC9-A234B255EBFC}"/>
              </a:ext>
            </a:extLst>
          </p:cNvPr>
          <p:cNvSpPr/>
          <p:nvPr/>
        </p:nvSpPr>
        <p:spPr>
          <a:xfrm>
            <a:off x="373686" y="1454486"/>
            <a:ext cx="8243190" cy="276999"/>
          </a:xfrm>
          <a:prstGeom prst="rect">
            <a:avLst/>
          </a:prstGeom>
        </p:spPr>
        <p:txBody>
          <a:bodyPr wrap="square" lIns="0" tIns="0" rIns="0" bIns="0">
            <a:spAutoFit/>
          </a:bodyPr>
          <a:lstStyle/>
          <a:p>
            <a:r>
              <a:rPr lang="en-ZA" dirty="0">
                <a:latin typeface="Roboto" panose="02000000000000000000" pitchFamily="2" charset="0"/>
                <a:ea typeface="Roboto" panose="02000000000000000000" pitchFamily="2" charset="0"/>
                <a:cs typeface="Roboto" panose="02000000000000000000" pitchFamily="2" charset="0"/>
              </a:rPr>
              <a:t>Use these questions to discuss with a partner and practise your reported speech!</a:t>
            </a:r>
          </a:p>
        </p:txBody>
      </p:sp>
    </p:spTree>
    <p:extLst>
      <p:ext uri="{BB962C8B-B14F-4D97-AF65-F5344CB8AC3E}">
        <p14:creationId xmlns:p14="http://schemas.microsoft.com/office/powerpoint/2010/main" val="60218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5C4048B5-ADD8-F892-102D-5C7D4AACB777}"/>
              </a:ext>
            </a:extLst>
          </p:cNvPr>
          <p:cNvSpPr/>
          <p:nvPr/>
        </p:nvSpPr>
        <p:spPr>
          <a:xfrm rot="10800000" flipH="1">
            <a:off x="-749301" y="309788"/>
            <a:ext cx="4094929" cy="904197"/>
          </a:xfrm>
          <a:custGeom>
            <a:avLst/>
            <a:gdLst>
              <a:gd name="connsiteX0" fmla="*/ 322023 w 6228515"/>
              <a:gd name="connsiteY0" fmla="*/ 195469 h 1364350"/>
              <a:gd name="connsiteX1" fmla="*/ 1592023 w 6228515"/>
              <a:gd name="connsiteY1" fmla="*/ 4969 h 1364350"/>
              <a:gd name="connsiteX2" fmla="*/ 3128723 w 6228515"/>
              <a:gd name="connsiteY2" fmla="*/ 55769 h 1364350"/>
              <a:gd name="connsiteX3" fmla="*/ 4640023 w 6228515"/>
              <a:gd name="connsiteY3" fmla="*/ 55769 h 1364350"/>
              <a:gd name="connsiteX4" fmla="*/ 5516323 w 6228515"/>
              <a:gd name="connsiteY4" fmla="*/ 43069 h 1364350"/>
              <a:gd name="connsiteX5" fmla="*/ 6100523 w 6228515"/>
              <a:gd name="connsiteY5" fmla="*/ 195469 h 1364350"/>
              <a:gd name="connsiteX6" fmla="*/ 6214823 w 6228515"/>
              <a:gd name="connsiteY6" fmla="*/ 462169 h 1364350"/>
              <a:gd name="connsiteX7" fmla="*/ 5884623 w 6228515"/>
              <a:gd name="connsiteY7" fmla="*/ 716169 h 1364350"/>
              <a:gd name="connsiteX8" fmla="*/ 5681423 w 6228515"/>
              <a:gd name="connsiteY8" fmla="*/ 932069 h 1364350"/>
              <a:gd name="connsiteX9" fmla="*/ 5503623 w 6228515"/>
              <a:gd name="connsiteY9" fmla="*/ 1211469 h 1364350"/>
              <a:gd name="connsiteX10" fmla="*/ 4805123 w 6228515"/>
              <a:gd name="connsiteY10" fmla="*/ 1338469 h 1364350"/>
              <a:gd name="connsiteX11" fmla="*/ 3712923 w 6228515"/>
              <a:gd name="connsiteY11" fmla="*/ 1338469 h 1364350"/>
              <a:gd name="connsiteX12" fmla="*/ 3154123 w 6228515"/>
              <a:gd name="connsiteY12" fmla="*/ 1313069 h 1364350"/>
              <a:gd name="connsiteX13" fmla="*/ 2201623 w 6228515"/>
              <a:gd name="connsiteY13" fmla="*/ 1313069 h 1364350"/>
              <a:gd name="connsiteX14" fmla="*/ 1147523 w 6228515"/>
              <a:gd name="connsiteY14" fmla="*/ 1351169 h 1364350"/>
              <a:gd name="connsiteX15" fmla="*/ 499823 w 6228515"/>
              <a:gd name="connsiteY15" fmla="*/ 1338469 h 1364350"/>
              <a:gd name="connsiteX16" fmla="*/ 4523 w 6228515"/>
              <a:gd name="connsiteY16" fmla="*/ 1071769 h 1364350"/>
              <a:gd name="connsiteX17" fmla="*/ 322023 w 6228515"/>
              <a:gd name="connsiteY17" fmla="*/ 195469 h 13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28515" h="1364350">
                <a:moveTo>
                  <a:pt x="322023" y="195469"/>
                </a:moveTo>
                <a:cubicBezTo>
                  <a:pt x="586606" y="17669"/>
                  <a:pt x="1124240" y="28252"/>
                  <a:pt x="1592023" y="4969"/>
                </a:cubicBezTo>
                <a:cubicBezTo>
                  <a:pt x="2059806" y="-18314"/>
                  <a:pt x="2620723" y="47302"/>
                  <a:pt x="3128723" y="55769"/>
                </a:cubicBezTo>
                <a:cubicBezTo>
                  <a:pt x="3636723" y="64236"/>
                  <a:pt x="4640023" y="55769"/>
                  <a:pt x="4640023" y="55769"/>
                </a:cubicBezTo>
                <a:cubicBezTo>
                  <a:pt x="5037956" y="53652"/>
                  <a:pt x="5272906" y="19786"/>
                  <a:pt x="5516323" y="43069"/>
                </a:cubicBezTo>
                <a:cubicBezTo>
                  <a:pt x="5759740" y="66352"/>
                  <a:pt x="5984106" y="125619"/>
                  <a:pt x="6100523" y="195469"/>
                </a:cubicBezTo>
                <a:cubicBezTo>
                  <a:pt x="6216940" y="265319"/>
                  <a:pt x="6250806" y="375386"/>
                  <a:pt x="6214823" y="462169"/>
                </a:cubicBezTo>
                <a:cubicBezTo>
                  <a:pt x="6178840" y="548952"/>
                  <a:pt x="5973523" y="637852"/>
                  <a:pt x="5884623" y="716169"/>
                </a:cubicBezTo>
                <a:cubicBezTo>
                  <a:pt x="5795723" y="794486"/>
                  <a:pt x="5744923" y="849519"/>
                  <a:pt x="5681423" y="932069"/>
                </a:cubicBezTo>
                <a:cubicBezTo>
                  <a:pt x="5617923" y="1014619"/>
                  <a:pt x="5649673" y="1143736"/>
                  <a:pt x="5503623" y="1211469"/>
                </a:cubicBezTo>
                <a:cubicBezTo>
                  <a:pt x="5357573" y="1279202"/>
                  <a:pt x="5103573" y="1317302"/>
                  <a:pt x="4805123" y="1338469"/>
                </a:cubicBezTo>
                <a:cubicBezTo>
                  <a:pt x="4506673" y="1359636"/>
                  <a:pt x="3988090" y="1342702"/>
                  <a:pt x="3712923" y="1338469"/>
                </a:cubicBezTo>
                <a:cubicBezTo>
                  <a:pt x="3437756" y="1334236"/>
                  <a:pt x="3406006" y="1317302"/>
                  <a:pt x="3154123" y="1313069"/>
                </a:cubicBezTo>
                <a:cubicBezTo>
                  <a:pt x="2902240" y="1308836"/>
                  <a:pt x="2536056" y="1306719"/>
                  <a:pt x="2201623" y="1313069"/>
                </a:cubicBezTo>
                <a:cubicBezTo>
                  <a:pt x="1867190" y="1319419"/>
                  <a:pt x="1431156" y="1346936"/>
                  <a:pt x="1147523" y="1351169"/>
                </a:cubicBezTo>
                <a:cubicBezTo>
                  <a:pt x="863890" y="1355402"/>
                  <a:pt x="690323" y="1385036"/>
                  <a:pt x="499823" y="1338469"/>
                </a:cubicBezTo>
                <a:cubicBezTo>
                  <a:pt x="309323" y="1291902"/>
                  <a:pt x="29923" y="1260152"/>
                  <a:pt x="4523" y="1071769"/>
                </a:cubicBezTo>
                <a:cubicBezTo>
                  <a:pt x="-20877" y="883386"/>
                  <a:pt x="57440" y="373269"/>
                  <a:pt x="322023" y="1954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00101E-B72A-05A5-55B4-316606D820DC}"/>
              </a:ext>
            </a:extLst>
          </p:cNvPr>
          <p:cNvSpPr txBox="1"/>
          <p:nvPr/>
        </p:nvSpPr>
        <p:spPr>
          <a:xfrm>
            <a:off x="373686" y="440656"/>
            <a:ext cx="6712914" cy="646331"/>
          </a:xfrm>
          <a:prstGeom prst="rect">
            <a:avLst/>
          </a:prstGeom>
          <a:noFill/>
        </p:spPr>
        <p:txBody>
          <a:bodyPr wrap="square">
            <a:spAutoFit/>
          </a:bodyPr>
          <a:lstStyle/>
          <a:p>
            <a:r>
              <a:rPr lang="en-ZA" sz="3600" b="1" i="0" u="none" strike="noStrike" dirty="0">
                <a:solidFill>
                  <a:srgbClr val="DE1E5A"/>
                </a:solidFill>
                <a:effectLst/>
                <a:latin typeface="Roboto" panose="02000000000000000000" pitchFamily="2" charset="0"/>
                <a:ea typeface="Roboto" panose="02000000000000000000" pitchFamily="2" charset="0"/>
                <a:cs typeface="Roboto" panose="02000000000000000000" pitchFamily="2" charset="0"/>
              </a:rPr>
              <a:t>Summary</a:t>
            </a:r>
            <a:endParaRPr lang="en-US" sz="6000" b="1" dirty="0">
              <a:ln w="3175">
                <a:solidFill>
                  <a:schemeClr val="bg1"/>
                </a:solidFill>
              </a:ln>
              <a:solidFill>
                <a:srgbClr val="DE1E5A"/>
              </a:solidFill>
              <a:latin typeface="Roboto" panose="02000000000000000000" pitchFamily="2" charset="0"/>
              <a:ea typeface="Roboto" panose="02000000000000000000" pitchFamily="2" charset="0"/>
              <a:cs typeface="Roboto" panose="02000000000000000000" pitchFamily="2" charset="0"/>
            </a:endParaRPr>
          </a:p>
        </p:txBody>
      </p:sp>
      <p:sp>
        <p:nvSpPr>
          <p:cNvPr id="4" name="Text Box">
            <a:extLst>
              <a:ext uri="{FF2B5EF4-FFF2-40B4-BE49-F238E27FC236}">
                <a16:creationId xmlns:a16="http://schemas.microsoft.com/office/drawing/2014/main" id="{4FAE72B5-5C2E-CC3E-76B7-74AE6E4D8949}"/>
              </a:ext>
            </a:extLst>
          </p:cNvPr>
          <p:cNvSpPr/>
          <p:nvPr/>
        </p:nvSpPr>
        <p:spPr>
          <a:xfrm>
            <a:off x="258521" y="2535682"/>
            <a:ext cx="2057400" cy="2611852"/>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Step 1:</a:t>
            </a:r>
            <a:endParaRPr lang="en-ZA" b="1" dirty="0">
              <a:effectLst/>
              <a:latin typeface="Roboto" panose="02000000000000000000" pitchFamily="2" charset="0"/>
              <a:ea typeface="Roboto" panose="02000000000000000000" pitchFamily="2" charset="0"/>
              <a:cs typeface="Roboto" panose="02000000000000000000" pitchFamily="2" charset="0"/>
            </a:endParaRPr>
          </a:p>
          <a:p>
            <a:pPr algn="ctr" rtl="0">
              <a:spcBef>
                <a:spcPts val="0"/>
              </a:spcBef>
              <a:spcAft>
                <a:spcPts val="0"/>
              </a:spcAft>
            </a:pPr>
            <a:br>
              <a:rPr lang="en-ZA" b="0" dirty="0">
                <a:effectLst/>
                <a:latin typeface="Roboto" panose="02000000000000000000" pitchFamily="2" charset="0"/>
                <a:ea typeface="Roboto" panose="02000000000000000000" pitchFamily="2" charset="0"/>
                <a:cs typeface="Roboto" panose="02000000000000000000" pitchFamily="2" charset="0"/>
              </a:rPr>
            </a:br>
            <a:r>
              <a:rPr lang="en-ZA"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Remove quotation marks</a:t>
            </a:r>
            <a:endParaRPr lang="en-ZA" b="0" dirty="0">
              <a:effectLst/>
              <a:latin typeface="Roboto" panose="02000000000000000000" pitchFamily="2" charset="0"/>
              <a:ea typeface="Roboto" panose="02000000000000000000" pitchFamily="2" charset="0"/>
              <a:cs typeface="Roboto" panose="02000000000000000000" pitchFamily="2" charset="0"/>
            </a:endParaRPr>
          </a:p>
        </p:txBody>
      </p:sp>
      <p:sp>
        <p:nvSpPr>
          <p:cNvPr id="5" name="Text Box">
            <a:extLst>
              <a:ext uri="{FF2B5EF4-FFF2-40B4-BE49-F238E27FC236}">
                <a16:creationId xmlns:a16="http://schemas.microsoft.com/office/drawing/2014/main" id="{12BBBD17-7C7D-84F7-6CC1-16E8FCC1C259}"/>
              </a:ext>
            </a:extLst>
          </p:cNvPr>
          <p:cNvSpPr/>
          <p:nvPr/>
        </p:nvSpPr>
        <p:spPr>
          <a:xfrm>
            <a:off x="6836259" y="2535681"/>
            <a:ext cx="2057400" cy="2611853"/>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Arial" panose="020B0604020202020204" pitchFamily="34" charset="0"/>
              </a:rPr>
              <a:t>Step 4: </a:t>
            </a:r>
            <a:endParaRPr lang="en-ZA" b="1" dirty="0">
              <a:effectLst/>
            </a:endParaRPr>
          </a:p>
          <a:p>
            <a:pPr algn="ctr" rtl="0">
              <a:spcBef>
                <a:spcPts val="0"/>
              </a:spcBef>
              <a:spcAft>
                <a:spcPts val="0"/>
              </a:spcAft>
            </a:pPr>
            <a:br>
              <a:rPr lang="en-ZA" b="0" dirty="0">
                <a:effectLst/>
              </a:rPr>
            </a:br>
            <a:r>
              <a:rPr lang="en-ZA" sz="1800" b="0" i="0" u="none" strike="noStrike" dirty="0">
                <a:solidFill>
                  <a:srgbClr val="000000"/>
                </a:solidFill>
                <a:effectLst/>
                <a:latin typeface="Arial" panose="020B0604020202020204" pitchFamily="34" charset="0"/>
              </a:rPr>
              <a:t>Remember to change the time and place words in your sentence to be past tense as well</a:t>
            </a:r>
            <a:endParaRPr lang="en-ZA" b="0" dirty="0">
              <a:effectLst/>
            </a:endParaRPr>
          </a:p>
        </p:txBody>
      </p:sp>
      <p:sp>
        <p:nvSpPr>
          <p:cNvPr id="6" name="Text Box">
            <a:extLst>
              <a:ext uri="{FF2B5EF4-FFF2-40B4-BE49-F238E27FC236}">
                <a16:creationId xmlns:a16="http://schemas.microsoft.com/office/drawing/2014/main" id="{0FDF539C-F625-BECB-1BA0-EA69AC23BDF6}"/>
              </a:ext>
            </a:extLst>
          </p:cNvPr>
          <p:cNvSpPr/>
          <p:nvPr/>
        </p:nvSpPr>
        <p:spPr>
          <a:xfrm>
            <a:off x="2451100" y="2535682"/>
            <a:ext cx="2057400" cy="2611852"/>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Arial" panose="020B0604020202020204" pitchFamily="34" charset="0"/>
              </a:rPr>
              <a:t>Step 2:</a:t>
            </a:r>
            <a:endParaRPr lang="en-ZA" b="1" dirty="0">
              <a:effectLst/>
            </a:endParaRPr>
          </a:p>
          <a:p>
            <a:pPr algn="ctr" rtl="0">
              <a:spcBef>
                <a:spcPts val="0"/>
              </a:spcBef>
              <a:spcAft>
                <a:spcPts val="0"/>
              </a:spcAft>
            </a:pPr>
            <a:br>
              <a:rPr lang="en-ZA" b="0" dirty="0">
                <a:effectLst/>
              </a:rPr>
            </a:br>
            <a:r>
              <a:rPr lang="en-ZA" sz="1800" b="0" i="0" u="none" strike="noStrike" dirty="0">
                <a:solidFill>
                  <a:srgbClr val="000000"/>
                </a:solidFill>
                <a:effectLst/>
                <a:latin typeface="Arial" panose="020B0604020202020204" pitchFamily="34" charset="0"/>
              </a:rPr>
              <a:t>Change the pronoun</a:t>
            </a:r>
            <a:endParaRPr lang="en-ZA" b="0" dirty="0">
              <a:effectLst/>
            </a:endParaRPr>
          </a:p>
        </p:txBody>
      </p:sp>
      <p:sp>
        <p:nvSpPr>
          <p:cNvPr id="9" name="Text Box">
            <a:extLst>
              <a:ext uri="{FF2B5EF4-FFF2-40B4-BE49-F238E27FC236}">
                <a16:creationId xmlns:a16="http://schemas.microsoft.com/office/drawing/2014/main" id="{4C0F7214-F305-2387-AD21-A7734992D91F}"/>
              </a:ext>
            </a:extLst>
          </p:cNvPr>
          <p:cNvSpPr/>
          <p:nvPr/>
        </p:nvSpPr>
        <p:spPr>
          <a:xfrm>
            <a:off x="4643679" y="2535682"/>
            <a:ext cx="2057401" cy="2611852"/>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rtl="0">
              <a:spcBef>
                <a:spcPts val="0"/>
              </a:spcBef>
              <a:spcAft>
                <a:spcPts val="0"/>
              </a:spcAft>
            </a:pPr>
            <a:r>
              <a:rPr lang="en-ZA" sz="1800" b="1" i="0" u="none" strike="noStrike" dirty="0">
                <a:solidFill>
                  <a:srgbClr val="000000"/>
                </a:solidFill>
                <a:effectLst/>
                <a:latin typeface="Arial" panose="020B0604020202020204" pitchFamily="34" charset="0"/>
              </a:rPr>
              <a:t>Step 3:</a:t>
            </a:r>
            <a:endParaRPr lang="en-ZA" b="1" dirty="0">
              <a:effectLst/>
            </a:endParaRPr>
          </a:p>
          <a:p>
            <a:pPr algn="ctr" rtl="0">
              <a:spcBef>
                <a:spcPts val="0"/>
              </a:spcBef>
              <a:spcAft>
                <a:spcPts val="0"/>
              </a:spcAft>
            </a:pPr>
            <a:br>
              <a:rPr lang="en-ZA" b="0" dirty="0">
                <a:effectLst/>
              </a:rPr>
            </a:br>
            <a:r>
              <a:rPr lang="en-ZA" sz="1800" b="0" i="0" u="none" strike="noStrike" dirty="0">
                <a:solidFill>
                  <a:srgbClr val="000000"/>
                </a:solidFill>
                <a:effectLst/>
                <a:latin typeface="Arial" panose="020B0604020202020204" pitchFamily="34" charset="0"/>
              </a:rPr>
              <a:t>Change the tense to past tense</a:t>
            </a:r>
            <a:endParaRPr lang="en-ZA" b="0" dirty="0">
              <a:effectLst/>
            </a:endParaRPr>
          </a:p>
        </p:txBody>
      </p:sp>
    </p:spTree>
    <p:extLst>
      <p:ext uri="{BB962C8B-B14F-4D97-AF65-F5344CB8AC3E}">
        <p14:creationId xmlns:p14="http://schemas.microsoft.com/office/powerpoint/2010/main" val="280280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3D0CA05D-95E1-41C7-AB50-77854348F065}" vid="{4B501ADC-2362-41EC-B6B1-D0CC724569AE}"/>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D0CA05D-95E1-41C7-AB50-77854348F065}" vid="{96F8867B-DFCA-439A-8E65-7558F35F6D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239</TotalTime>
  <Words>805</Words>
  <Application>Microsoft Office PowerPoint</Application>
  <PresentationFormat>On-screen Show (4:3)</PresentationFormat>
  <Paragraphs>118</Paragraphs>
  <Slides>20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Roboto</vt:lpstr>
      <vt:lpstr>Twinkl</vt:lpstr>
      <vt:lpstr>Calibri</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amal al ismaili</cp:lastModifiedBy>
  <cp:revision>98</cp:revision>
  <dcterms:created xsi:type="dcterms:W3CDTF">2024-01-03T10:48:58Z</dcterms:created>
  <dcterms:modified xsi:type="dcterms:W3CDTF">2025-09-24T03:47:41Z</dcterms:modified>
</cp:coreProperties>
</file>