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301" r:id="rId2"/>
    <p:sldId id="256" r:id="rId3"/>
    <p:sldId id="302" r:id="rId4"/>
    <p:sldId id="257" r:id="rId5"/>
    <p:sldId id="258" r:id="rId6"/>
    <p:sldId id="259" r:id="rId7"/>
    <p:sldId id="263" r:id="rId8"/>
    <p:sldId id="260" r:id="rId9"/>
    <p:sldId id="280" r:id="rId10"/>
    <p:sldId id="262" r:id="rId11"/>
    <p:sldId id="261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81" r:id="rId25"/>
    <p:sldId id="282" r:id="rId26"/>
    <p:sldId id="296" r:id="rId27"/>
    <p:sldId id="297" r:id="rId28"/>
    <p:sldId id="283" r:id="rId29"/>
    <p:sldId id="287" r:id="rId30"/>
    <p:sldId id="276" r:id="rId31"/>
    <p:sldId id="284" r:id="rId32"/>
    <p:sldId id="278" r:id="rId33"/>
    <p:sldId id="286" r:id="rId34"/>
    <p:sldId id="292" r:id="rId35"/>
    <p:sldId id="290" r:id="rId36"/>
    <p:sldId id="291" r:id="rId37"/>
    <p:sldId id="293" r:id="rId38"/>
    <p:sldId id="294" r:id="rId39"/>
    <p:sldId id="285" r:id="rId40"/>
    <p:sldId id="289" r:id="rId41"/>
    <p:sldId id="295" r:id="rId42"/>
    <p:sldId id="288" r:id="rId43"/>
    <p:sldId id="300" r:id="rId44"/>
    <p:sldId id="277" r:id="rId45"/>
    <p:sldId id="298" r:id="rId46"/>
    <p:sldId id="299" r:id="rId47"/>
    <p:sldId id="279" r:id="rId48"/>
    <p:sldId id="303" r:id="rId49"/>
    <p:sldId id="304" r:id="rId5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9F"/>
    <a:srgbClr val="FDD9BC"/>
    <a:srgbClr val="F0F0F0"/>
    <a:srgbClr val="FF8989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7393B-0871-4064-8789-45FA6729CC9D}" type="datetimeFigureOut">
              <a:rPr lang="ar-OM" smtClean="0"/>
              <a:t>16/04/1447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6F404-19AF-4790-90F7-899154A68FA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644514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7393B-0871-4064-8789-45FA6729CC9D}" type="datetimeFigureOut">
              <a:rPr lang="ar-OM" smtClean="0"/>
              <a:t>16/04/1447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6F404-19AF-4790-90F7-899154A68FA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59317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7393B-0871-4064-8789-45FA6729CC9D}" type="datetimeFigureOut">
              <a:rPr lang="ar-OM" smtClean="0"/>
              <a:t>16/04/1447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6F404-19AF-4790-90F7-899154A68FA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384300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7393B-0871-4064-8789-45FA6729CC9D}" type="datetimeFigureOut">
              <a:rPr lang="ar-OM" smtClean="0"/>
              <a:t>16/04/1447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6F404-19AF-4790-90F7-899154A68FA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448473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7393B-0871-4064-8789-45FA6729CC9D}" type="datetimeFigureOut">
              <a:rPr lang="ar-OM" smtClean="0"/>
              <a:t>16/04/1447</a:t>
            </a:fld>
            <a:endParaRPr lang="ar-O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6F404-19AF-4790-90F7-899154A68FA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715068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7393B-0871-4064-8789-45FA6729CC9D}" type="datetimeFigureOut">
              <a:rPr lang="ar-OM" smtClean="0"/>
              <a:t>16/04/1447</a:t>
            </a:fld>
            <a:endParaRPr lang="ar-O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6F404-19AF-4790-90F7-899154A68FA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699108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7393B-0871-4064-8789-45FA6729CC9D}" type="datetimeFigureOut">
              <a:rPr lang="ar-OM" smtClean="0"/>
              <a:t>16/04/1447</a:t>
            </a:fld>
            <a:endParaRPr lang="ar-O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6F404-19AF-4790-90F7-899154A68FA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610846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7393B-0871-4064-8789-45FA6729CC9D}" type="datetimeFigureOut">
              <a:rPr lang="ar-OM" smtClean="0"/>
              <a:t>16/04/1447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6F404-19AF-4790-90F7-899154A68FA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108209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7393B-0871-4064-8789-45FA6729CC9D}" type="datetimeFigureOut">
              <a:rPr lang="ar-OM" smtClean="0"/>
              <a:t>16/04/1447</a:t>
            </a:fld>
            <a:endParaRPr lang="ar-O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6F404-19AF-4790-90F7-899154A68FA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862830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7393B-0871-4064-8789-45FA6729CC9D}" type="datetimeFigureOut">
              <a:rPr lang="ar-OM" smtClean="0"/>
              <a:t>16/04/1447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6F404-19AF-4790-90F7-899154A68FA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126254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7393B-0871-4064-8789-45FA6729CC9D}" type="datetimeFigureOut">
              <a:rPr lang="ar-OM" smtClean="0"/>
              <a:t>16/04/1447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6F404-19AF-4790-90F7-899154A68FA0}" type="slidenum">
              <a:rPr lang="ar-OM" smtClean="0"/>
              <a:t>‹#›</a:t>
            </a:fld>
            <a:endParaRPr lang="ar-OM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456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7393B-0871-4064-8789-45FA6729CC9D}" type="datetimeFigureOut">
              <a:rPr lang="ar-OM" smtClean="0"/>
              <a:t>16/04/1447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6F404-19AF-4790-90F7-899154A68FA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289651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7393B-0871-4064-8789-45FA6729CC9D}" type="datetimeFigureOut">
              <a:rPr lang="ar-OM" smtClean="0"/>
              <a:t>16/04/1447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6F404-19AF-4790-90F7-899154A68FA0}" type="slidenum">
              <a:rPr lang="ar-OM" smtClean="0"/>
              <a:t>‹#›</a:t>
            </a:fld>
            <a:endParaRPr lang="ar-OM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11410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7393B-0871-4064-8789-45FA6729CC9D}" type="datetimeFigureOut">
              <a:rPr lang="ar-OM" smtClean="0"/>
              <a:t>16/04/1447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6F404-19AF-4790-90F7-899154A68FA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431282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7393B-0871-4064-8789-45FA6729CC9D}" type="datetimeFigureOut">
              <a:rPr lang="ar-OM" smtClean="0"/>
              <a:t>16/04/1447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6F404-19AF-4790-90F7-899154A68FA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9562486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7393B-0871-4064-8789-45FA6729CC9D}" type="datetimeFigureOut">
              <a:rPr lang="ar-OM" smtClean="0"/>
              <a:t>16/04/1447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6F404-19AF-4790-90F7-899154A68FA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863839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7393B-0871-4064-8789-45FA6729CC9D}" type="datetimeFigureOut">
              <a:rPr lang="ar-OM" smtClean="0"/>
              <a:t>16/04/1447</a:t>
            </a:fld>
            <a:endParaRPr lang="ar-O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0E6F404-19AF-4790-90F7-899154A68FA0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194869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tmp"/><Relationship Id="rId7" Type="http://schemas.openxmlformats.org/officeDocument/2006/relationships/image" Target="../media/image7.svg"/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tmp"/><Relationship Id="rId4" Type="http://schemas.openxmlformats.org/officeDocument/2006/relationships/image" Target="../media/image4.tm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mp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mp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mp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mp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mp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mp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mp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mp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mp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mp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mp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mp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mp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mp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mp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tmp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630FAD8-D41E-2709-720F-44F1684DC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OM"/>
          </a:p>
        </p:txBody>
      </p:sp>
      <p:pic>
        <p:nvPicPr>
          <p:cNvPr id="5" name="عنصر نائب للمحتوى 4" descr="صورة تحتوي على نص, لقطة شاشة, شخص, صفحة ويب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BD8E4926-8C48-A2DE-AE3B-5EA0B586E6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71" t="16133" r="9440" b="10200"/>
          <a:stretch>
            <a:fillRect/>
          </a:stretch>
        </p:blipFill>
        <p:spPr>
          <a:xfrm>
            <a:off x="0" y="0"/>
            <a:ext cx="12192000" cy="6884478"/>
          </a:xfrm>
        </p:spPr>
      </p:pic>
      <p:sp>
        <p:nvSpPr>
          <p:cNvPr id="6" name="شكل حر: شكل 5">
            <a:extLst>
              <a:ext uri="{FF2B5EF4-FFF2-40B4-BE49-F238E27FC236}">
                <a16:creationId xmlns:a16="http://schemas.microsoft.com/office/drawing/2014/main" id="{24310ECB-2260-8C13-378C-BDA158133BD6}"/>
              </a:ext>
            </a:extLst>
          </p:cNvPr>
          <p:cNvSpPr/>
          <p:nvPr/>
        </p:nvSpPr>
        <p:spPr>
          <a:xfrm>
            <a:off x="7233606" y="5610497"/>
            <a:ext cx="2321874" cy="764177"/>
          </a:xfrm>
          <a:custGeom>
            <a:avLst/>
            <a:gdLst>
              <a:gd name="connsiteX0" fmla="*/ 2308811 w 2321874"/>
              <a:gd name="connsiteY0" fmla="*/ 0 h 849085"/>
              <a:gd name="connsiteX1" fmla="*/ 1864674 w 2321874"/>
              <a:gd name="connsiteY1" fmla="*/ 32657 h 849085"/>
              <a:gd name="connsiteX2" fmla="*/ 1720983 w 2321874"/>
              <a:gd name="connsiteY2" fmla="*/ 58782 h 849085"/>
              <a:gd name="connsiteX3" fmla="*/ 1263783 w 2321874"/>
              <a:gd name="connsiteY3" fmla="*/ 91440 h 849085"/>
              <a:gd name="connsiteX4" fmla="*/ 1048245 w 2321874"/>
              <a:gd name="connsiteY4" fmla="*/ 137160 h 849085"/>
              <a:gd name="connsiteX5" fmla="*/ 884960 w 2321874"/>
              <a:gd name="connsiteY5" fmla="*/ 169817 h 849085"/>
              <a:gd name="connsiteX6" fmla="*/ 708611 w 2321874"/>
              <a:gd name="connsiteY6" fmla="*/ 176348 h 849085"/>
              <a:gd name="connsiteX7" fmla="*/ 649828 w 2321874"/>
              <a:gd name="connsiteY7" fmla="*/ 182880 h 849085"/>
              <a:gd name="connsiteX8" fmla="*/ 532263 w 2321874"/>
              <a:gd name="connsiteY8" fmla="*/ 248194 h 849085"/>
              <a:gd name="connsiteX9" fmla="*/ 480011 w 2321874"/>
              <a:gd name="connsiteY9" fmla="*/ 274320 h 849085"/>
              <a:gd name="connsiteX10" fmla="*/ 316725 w 2321874"/>
              <a:gd name="connsiteY10" fmla="*/ 333102 h 849085"/>
              <a:gd name="connsiteX11" fmla="*/ 290600 w 2321874"/>
              <a:gd name="connsiteY11" fmla="*/ 352697 h 849085"/>
              <a:gd name="connsiteX12" fmla="*/ 244880 w 2321874"/>
              <a:gd name="connsiteY12" fmla="*/ 365760 h 849085"/>
              <a:gd name="connsiteX13" fmla="*/ 205691 w 2321874"/>
              <a:gd name="connsiteY13" fmla="*/ 378822 h 849085"/>
              <a:gd name="connsiteX14" fmla="*/ 133845 w 2321874"/>
              <a:gd name="connsiteY14" fmla="*/ 424542 h 849085"/>
              <a:gd name="connsiteX15" fmla="*/ 101188 w 2321874"/>
              <a:gd name="connsiteY15" fmla="*/ 444137 h 849085"/>
              <a:gd name="connsiteX16" fmla="*/ 75063 w 2321874"/>
              <a:gd name="connsiteY16" fmla="*/ 463731 h 849085"/>
              <a:gd name="connsiteX17" fmla="*/ 29343 w 2321874"/>
              <a:gd name="connsiteY17" fmla="*/ 483325 h 849085"/>
              <a:gd name="connsiteX18" fmla="*/ 9748 w 2321874"/>
              <a:gd name="connsiteY18" fmla="*/ 529045 h 849085"/>
              <a:gd name="connsiteX19" fmla="*/ 3217 w 2321874"/>
              <a:gd name="connsiteY19" fmla="*/ 561702 h 849085"/>
              <a:gd name="connsiteX20" fmla="*/ 48937 w 2321874"/>
              <a:gd name="connsiteY20" fmla="*/ 829491 h 849085"/>
              <a:gd name="connsiteX21" fmla="*/ 133845 w 2321874"/>
              <a:gd name="connsiteY21" fmla="*/ 849085 h 849085"/>
              <a:gd name="connsiteX22" fmla="*/ 408165 w 2321874"/>
              <a:gd name="connsiteY22" fmla="*/ 836022 h 849085"/>
              <a:gd name="connsiteX23" fmla="*/ 532263 w 2321874"/>
              <a:gd name="connsiteY23" fmla="*/ 816428 h 849085"/>
              <a:gd name="connsiteX24" fmla="*/ 604108 w 2321874"/>
              <a:gd name="connsiteY24" fmla="*/ 809897 h 849085"/>
              <a:gd name="connsiteX25" fmla="*/ 662891 w 2321874"/>
              <a:gd name="connsiteY25" fmla="*/ 790302 h 849085"/>
              <a:gd name="connsiteX26" fmla="*/ 741268 w 2321874"/>
              <a:gd name="connsiteY26" fmla="*/ 770708 h 849085"/>
              <a:gd name="connsiteX27" fmla="*/ 904554 w 2321874"/>
              <a:gd name="connsiteY27" fmla="*/ 724988 h 849085"/>
              <a:gd name="connsiteX28" fmla="*/ 1100497 w 2321874"/>
              <a:gd name="connsiteY28" fmla="*/ 698862 h 849085"/>
              <a:gd name="connsiteX29" fmla="*/ 1218063 w 2321874"/>
              <a:gd name="connsiteY29" fmla="*/ 666205 h 849085"/>
              <a:gd name="connsiteX30" fmla="*/ 1361754 w 2321874"/>
              <a:gd name="connsiteY30" fmla="*/ 653142 h 849085"/>
              <a:gd name="connsiteX31" fmla="*/ 1544634 w 2321874"/>
              <a:gd name="connsiteY31" fmla="*/ 627017 h 849085"/>
              <a:gd name="connsiteX32" fmla="*/ 1583823 w 2321874"/>
              <a:gd name="connsiteY32" fmla="*/ 613954 h 849085"/>
              <a:gd name="connsiteX33" fmla="*/ 1675263 w 2321874"/>
              <a:gd name="connsiteY33" fmla="*/ 607422 h 849085"/>
              <a:gd name="connsiteX34" fmla="*/ 1740577 w 2321874"/>
              <a:gd name="connsiteY34" fmla="*/ 594360 h 849085"/>
              <a:gd name="connsiteX35" fmla="*/ 1818954 w 2321874"/>
              <a:gd name="connsiteY35" fmla="*/ 587828 h 849085"/>
              <a:gd name="connsiteX36" fmla="*/ 1845080 w 2321874"/>
              <a:gd name="connsiteY36" fmla="*/ 574765 h 849085"/>
              <a:gd name="connsiteX37" fmla="*/ 1871205 w 2321874"/>
              <a:gd name="connsiteY37" fmla="*/ 568234 h 849085"/>
              <a:gd name="connsiteX38" fmla="*/ 1916925 w 2321874"/>
              <a:gd name="connsiteY38" fmla="*/ 555171 h 849085"/>
              <a:gd name="connsiteX39" fmla="*/ 1943051 w 2321874"/>
              <a:gd name="connsiteY39" fmla="*/ 548640 h 849085"/>
              <a:gd name="connsiteX40" fmla="*/ 1988771 w 2321874"/>
              <a:gd name="connsiteY40" fmla="*/ 535577 h 849085"/>
              <a:gd name="connsiteX41" fmla="*/ 2060617 w 2321874"/>
              <a:gd name="connsiteY41" fmla="*/ 529045 h 849085"/>
              <a:gd name="connsiteX42" fmla="*/ 2106337 w 2321874"/>
              <a:gd name="connsiteY42" fmla="*/ 515982 h 849085"/>
              <a:gd name="connsiteX43" fmla="*/ 2138994 w 2321874"/>
              <a:gd name="connsiteY43" fmla="*/ 509451 h 849085"/>
              <a:gd name="connsiteX44" fmla="*/ 2197777 w 2321874"/>
              <a:gd name="connsiteY44" fmla="*/ 489857 h 849085"/>
              <a:gd name="connsiteX45" fmla="*/ 2282685 w 2321874"/>
              <a:gd name="connsiteY45" fmla="*/ 418011 h 849085"/>
              <a:gd name="connsiteX46" fmla="*/ 2295748 w 2321874"/>
              <a:gd name="connsiteY46" fmla="*/ 385354 h 849085"/>
              <a:gd name="connsiteX47" fmla="*/ 2302280 w 2321874"/>
              <a:gd name="connsiteY47" fmla="*/ 359228 h 849085"/>
              <a:gd name="connsiteX48" fmla="*/ 2321874 w 2321874"/>
              <a:gd name="connsiteY48" fmla="*/ 326571 h 849085"/>
              <a:gd name="connsiteX49" fmla="*/ 2315343 w 2321874"/>
              <a:gd name="connsiteY49" fmla="*/ 209005 h 849085"/>
              <a:gd name="connsiteX50" fmla="*/ 2308811 w 2321874"/>
              <a:gd name="connsiteY50" fmla="*/ 163285 h 849085"/>
              <a:gd name="connsiteX51" fmla="*/ 2289217 w 2321874"/>
              <a:gd name="connsiteY51" fmla="*/ 124097 h 849085"/>
              <a:gd name="connsiteX52" fmla="*/ 2269623 w 2321874"/>
              <a:gd name="connsiteY52" fmla="*/ 45720 h 849085"/>
              <a:gd name="connsiteX53" fmla="*/ 2308811 w 2321874"/>
              <a:gd name="connsiteY53" fmla="*/ 0 h 849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2321874" h="849085">
                <a:moveTo>
                  <a:pt x="2308811" y="0"/>
                </a:moveTo>
                <a:cubicBezTo>
                  <a:pt x="2160765" y="10886"/>
                  <a:pt x="2012383" y="17886"/>
                  <a:pt x="1864674" y="32657"/>
                </a:cubicBezTo>
                <a:cubicBezTo>
                  <a:pt x="1816233" y="37501"/>
                  <a:pt x="1769152" y="51733"/>
                  <a:pt x="1720983" y="58782"/>
                </a:cubicBezTo>
                <a:cubicBezTo>
                  <a:pt x="1596436" y="77008"/>
                  <a:pt x="1343819" y="86732"/>
                  <a:pt x="1263783" y="91440"/>
                </a:cubicBezTo>
                <a:lnTo>
                  <a:pt x="1048245" y="137160"/>
                </a:lnTo>
                <a:cubicBezTo>
                  <a:pt x="1032624" y="140484"/>
                  <a:pt x="909685" y="167865"/>
                  <a:pt x="884960" y="169817"/>
                </a:cubicBezTo>
                <a:cubicBezTo>
                  <a:pt x="826319" y="174446"/>
                  <a:pt x="767394" y="174171"/>
                  <a:pt x="708611" y="176348"/>
                </a:cubicBezTo>
                <a:cubicBezTo>
                  <a:pt x="689017" y="178525"/>
                  <a:pt x="668824" y="177603"/>
                  <a:pt x="649828" y="182880"/>
                </a:cubicBezTo>
                <a:cubicBezTo>
                  <a:pt x="577417" y="202994"/>
                  <a:pt x="600219" y="214216"/>
                  <a:pt x="532263" y="248194"/>
                </a:cubicBezTo>
                <a:cubicBezTo>
                  <a:pt x="514846" y="256903"/>
                  <a:pt x="498129" y="267183"/>
                  <a:pt x="480011" y="274320"/>
                </a:cubicBezTo>
                <a:cubicBezTo>
                  <a:pt x="426189" y="295523"/>
                  <a:pt x="316725" y="333102"/>
                  <a:pt x="316725" y="333102"/>
                </a:cubicBezTo>
                <a:cubicBezTo>
                  <a:pt x="308017" y="339634"/>
                  <a:pt x="300510" y="348192"/>
                  <a:pt x="290600" y="352697"/>
                </a:cubicBezTo>
                <a:cubicBezTo>
                  <a:pt x="276171" y="359256"/>
                  <a:pt x="260029" y="361099"/>
                  <a:pt x="244880" y="365760"/>
                </a:cubicBezTo>
                <a:cubicBezTo>
                  <a:pt x="231719" y="369809"/>
                  <a:pt x="218193" y="373052"/>
                  <a:pt x="205691" y="378822"/>
                </a:cubicBezTo>
                <a:cubicBezTo>
                  <a:pt x="153775" y="402783"/>
                  <a:pt x="171995" y="399109"/>
                  <a:pt x="133845" y="424542"/>
                </a:cubicBezTo>
                <a:cubicBezTo>
                  <a:pt x="123282" y="431584"/>
                  <a:pt x="111751" y="437095"/>
                  <a:pt x="101188" y="444137"/>
                </a:cubicBezTo>
                <a:cubicBezTo>
                  <a:pt x="92131" y="450175"/>
                  <a:pt x="84619" y="458518"/>
                  <a:pt x="75063" y="463731"/>
                </a:cubicBezTo>
                <a:cubicBezTo>
                  <a:pt x="60507" y="471671"/>
                  <a:pt x="44583" y="476794"/>
                  <a:pt x="29343" y="483325"/>
                </a:cubicBezTo>
                <a:cubicBezTo>
                  <a:pt x="22811" y="498565"/>
                  <a:pt x="14991" y="513315"/>
                  <a:pt x="9748" y="529045"/>
                </a:cubicBezTo>
                <a:cubicBezTo>
                  <a:pt x="6237" y="539577"/>
                  <a:pt x="2676" y="550614"/>
                  <a:pt x="3217" y="561702"/>
                </a:cubicBezTo>
                <a:cubicBezTo>
                  <a:pt x="6868" y="636547"/>
                  <a:pt x="-23290" y="766293"/>
                  <a:pt x="48937" y="829491"/>
                </a:cubicBezTo>
                <a:cubicBezTo>
                  <a:pt x="71215" y="848984"/>
                  <a:pt x="108881" y="846311"/>
                  <a:pt x="133845" y="849085"/>
                </a:cubicBezTo>
                <a:cubicBezTo>
                  <a:pt x="225285" y="844731"/>
                  <a:pt x="316927" y="843500"/>
                  <a:pt x="408165" y="836022"/>
                </a:cubicBezTo>
                <a:cubicBezTo>
                  <a:pt x="449903" y="832601"/>
                  <a:pt x="490752" y="821963"/>
                  <a:pt x="532263" y="816428"/>
                </a:cubicBezTo>
                <a:cubicBezTo>
                  <a:pt x="556099" y="813250"/>
                  <a:pt x="580160" y="812074"/>
                  <a:pt x="604108" y="809897"/>
                </a:cubicBezTo>
                <a:cubicBezTo>
                  <a:pt x="623702" y="803365"/>
                  <a:pt x="643031" y="795976"/>
                  <a:pt x="662891" y="790302"/>
                </a:cubicBezTo>
                <a:cubicBezTo>
                  <a:pt x="688785" y="782904"/>
                  <a:pt x="715564" y="778740"/>
                  <a:pt x="741268" y="770708"/>
                </a:cubicBezTo>
                <a:cubicBezTo>
                  <a:pt x="787562" y="756241"/>
                  <a:pt x="852696" y="732671"/>
                  <a:pt x="904554" y="724988"/>
                </a:cubicBezTo>
                <a:cubicBezTo>
                  <a:pt x="920103" y="722684"/>
                  <a:pt x="1069437" y="709215"/>
                  <a:pt x="1100497" y="698862"/>
                </a:cubicBezTo>
                <a:cubicBezTo>
                  <a:pt x="1155120" y="680655"/>
                  <a:pt x="1169175" y="671443"/>
                  <a:pt x="1218063" y="666205"/>
                </a:cubicBezTo>
                <a:cubicBezTo>
                  <a:pt x="1265884" y="661081"/>
                  <a:pt x="1361754" y="653142"/>
                  <a:pt x="1361754" y="653142"/>
                </a:cubicBezTo>
                <a:cubicBezTo>
                  <a:pt x="1470860" y="612228"/>
                  <a:pt x="1357848" y="648569"/>
                  <a:pt x="1544634" y="627017"/>
                </a:cubicBezTo>
                <a:cubicBezTo>
                  <a:pt x="1558313" y="625439"/>
                  <a:pt x="1570206" y="615997"/>
                  <a:pt x="1583823" y="613954"/>
                </a:cubicBezTo>
                <a:cubicBezTo>
                  <a:pt x="1614043" y="609421"/>
                  <a:pt x="1644783" y="609599"/>
                  <a:pt x="1675263" y="607422"/>
                </a:cubicBezTo>
                <a:cubicBezTo>
                  <a:pt x="1697034" y="603068"/>
                  <a:pt x="1718578" y="597360"/>
                  <a:pt x="1740577" y="594360"/>
                </a:cubicBezTo>
                <a:cubicBezTo>
                  <a:pt x="1766553" y="590818"/>
                  <a:pt x="1793187" y="592660"/>
                  <a:pt x="1818954" y="587828"/>
                </a:cubicBezTo>
                <a:cubicBezTo>
                  <a:pt x="1828524" y="586034"/>
                  <a:pt x="1835963" y="578184"/>
                  <a:pt x="1845080" y="574765"/>
                </a:cubicBezTo>
                <a:cubicBezTo>
                  <a:pt x="1853485" y="571613"/>
                  <a:pt x="1862545" y="570596"/>
                  <a:pt x="1871205" y="568234"/>
                </a:cubicBezTo>
                <a:cubicBezTo>
                  <a:pt x="1886496" y="564064"/>
                  <a:pt x="1901634" y="559341"/>
                  <a:pt x="1916925" y="555171"/>
                </a:cubicBezTo>
                <a:cubicBezTo>
                  <a:pt x="1925585" y="552809"/>
                  <a:pt x="1934391" y="551002"/>
                  <a:pt x="1943051" y="548640"/>
                </a:cubicBezTo>
                <a:cubicBezTo>
                  <a:pt x="1958342" y="544470"/>
                  <a:pt x="1973137" y="538183"/>
                  <a:pt x="1988771" y="535577"/>
                </a:cubicBezTo>
                <a:cubicBezTo>
                  <a:pt x="2012491" y="531623"/>
                  <a:pt x="2036668" y="531222"/>
                  <a:pt x="2060617" y="529045"/>
                </a:cubicBezTo>
                <a:cubicBezTo>
                  <a:pt x="2075857" y="524691"/>
                  <a:pt x="2090960" y="519826"/>
                  <a:pt x="2106337" y="515982"/>
                </a:cubicBezTo>
                <a:cubicBezTo>
                  <a:pt x="2117107" y="513290"/>
                  <a:pt x="2128320" y="512501"/>
                  <a:pt x="2138994" y="509451"/>
                </a:cubicBezTo>
                <a:cubicBezTo>
                  <a:pt x="2158854" y="503777"/>
                  <a:pt x="2178183" y="496388"/>
                  <a:pt x="2197777" y="489857"/>
                </a:cubicBezTo>
                <a:cubicBezTo>
                  <a:pt x="2262344" y="441431"/>
                  <a:pt x="2234633" y="466063"/>
                  <a:pt x="2282685" y="418011"/>
                </a:cubicBezTo>
                <a:cubicBezTo>
                  <a:pt x="2287039" y="407125"/>
                  <a:pt x="2292040" y="396477"/>
                  <a:pt x="2295748" y="385354"/>
                </a:cubicBezTo>
                <a:cubicBezTo>
                  <a:pt x="2298587" y="376838"/>
                  <a:pt x="2298634" y="367431"/>
                  <a:pt x="2302280" y="359228"/>
                </a:cubicBezTo>
                <a:cubicBezTo>
                  <a:pt x="2307436" y="347627"/>
                  <a:pt x="2315343" y="337457"/>
                  <a:pt x="2321874" y="326571"/>
                </a:cubicBezTo>
                <a:cubicBezTo>
                  <a:pt x="2319697" y="287382"/>
                  <a:pt x="2318473" y="248129"/>
                  <a:pt x="2315343" y="209005"/>
                </a:cubicBezTo>
                <a:cubicBezTo>
                  <a:pt x="2314115" y="193659"/>
                  <a:pt x="2313338" y="177999"/>
                  <a:pt x="2308811" y="163285"/>
                </a:cubicBezTo>
                <a:cubicBezTo>
                  <a:pt x="2304516" y="149326"/>
                  <a:pt x="2294460" y="137728"/>
                  <a:pt x="2289217" y="124097"/>
                </a:cubicBezTo>
                <a:cubicBezTo>
                  <a:pt x="2279145" y="97909"/>
                  <a:pt x="2275032" y="72763"/>
                  <a:pt x="2269623" y="45720"/>
                </a:cubicBezTo>
                <a:lnTo>
                  <a:pt x="2308811" y="0"/>
                </a:lnTo>
                <a:close/>
              </a:path>
            </a:pathLst>
          </a:custGeom>
          <a:solidFill>
            <a:srgbClr val="00B0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7" name="عنوان 1">
            <a:extLst>
              <a:ext uri="{FF2B5EF4-FFF2-40B4-BE49-F238E27FC236}">
                <a16:creationId xmlns:a16="http://schemas.microsoft.com/office/drawing/2014/main" id="{E2B9193B-54A8-483E-50ED-06FD26DA5E91}"/>
              </a:ext>
            </a:extLst>
          </p:cNvPr>
          <p:cNvSpPr txBox="1">
            <a:spLocks/>
          </p:cNvSpPr>
          <p:nvPr/>
        </p:nvSpPr>
        <p:spPr>
          <a:xfrm rot="20860470">
            <a:off x="7426628" y="5372503"/>
            <a:ext cx="4739674" cy="75254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Lesson 9</a:t>
            </a:r>
            <a:endParaRPr lang="ar-OM" b="1" dirty="0">
              <a:solidFill>
                <a:schemeClr val="bg1"/>
              </a:solidFill>
            </a:endParaRPr>
          </a:p>
        </p:txBody>
      </p:sp>
      <p:sp>
        <p:nvSpPr>
          <p:cNvPr id="8" name="عنوان فرعي 2">
            <a:extLst>
              <a:ext uri="{FF2B5EF4-FFF2-40B4-BE49-F238E27FC236}">
                <a16:creationId xmlns:a16="http://schemas.microsoft.com/office/drawing/2014/main" id="{92D55B61-0F97-0674-64B9-86F6871F5DD8}"/>
              </a:ext>
            </a:extLst>
          </p:cNvPr>
          <p:cNvSpPr txBox="1">
            <a:spLocks/>
          </p:cNvSpPr>
          <p:nvPr/>
        </p:nvSpPr>
        <p:spPr>
          <a:xfrm>
            <a:off x="8103437" y="6367314"/>
            <a:ext cx="4255887" cy="4906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ar-OM" sz="2000" b="1" dirty="0">
              <a:solidFill>
                <a:srgbClr val="00B09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613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C599406-E290-27F5-C362-225861AB6E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8800" dirty="0"/>
              <a:t>Grade 8A</a:t>
            </a:r>
            <a:br>
              <a:rPr lang="en-US" sz="8800" dirty="0"/>
            </a:br>
            <a:r>
              <a:rPr lang="en-US" sz="8800" dirty="0"/>
              <a:t>Lesson 9</a:t>
            </a:r>
            <a:endParaRPr lang="ar-OM" sz="8800" dirty="0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B90F4D8A-842A-3B6E-D0A4-269BEE11EE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Part 1 &amp; 2</a:t>
            </a:r>
            <a:endParaRPr lang="ar-OM" sz="3600" dirty="0"/>
          </a:p>
        </p:txBody>
      </p:sp>
      <p:sp>
        <p:nvSpPr>
          <p:cNvPr id="4" name="عنوان فرعي 2">
            <a:extLst>
              <a:ext uri="{FF2B5EF4-FFF2-40B4-BE49-F238E27FC236}">
                <a16:creationId xmlns:a16="http://schemas.microsoft.com/office/drawing/2014/main" id="{4765543C-6446-9F06-D0A4-E3EB1A395344}"/>
              </a:ext>
            </a:extLst>
          </p:cNvPr>
          <p:cNvSpPr txBox="1">
            <a:spLocks/>
          </p:cNvSpPr>
          <p:nvPr/>
        </p:nvSpPr>
        <p:spPr>
          <a:xfrm>
            <a:off x="3108960" y="6048660"/>
            <a:ext cx="4255887" cy="4906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ar-OM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3585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205EB-3C30-066A-EA5B-14B628192B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BDB0DEC6-6930-D246-D6B2-DC35183EA4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2121" y="3090713"/>
            <a:ext cx="7766936" cy="1096899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Part 1</a:t>
            </a:r>
            <a:endParaRPr lang="ar-OM" sz="5400" dirty="0"/>
          </a:p>
        </p:txBody>
      </p:sp>
    </p:spTree>
    <p:extLst>
      <p:ext uri="{BB962C8B-B14F-4D97-AF65-F5344CB8AC3E}">
        <p14:creationId xmlns:p14="http://schemas.microsoft.com/office/powerpoint/2010/main" val="25479722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نص, لقطة شاشة, برامج الوسائط المتعددة, نظام التشغيل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CF4B3028-5072-040D-98FA-383C13F172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51" t="18689" r="34488" b="4262"/>
          <a:stretch>
            <a:fillRect/>
          </a:stretch>
        </p:blipFill>
        <p:spPr>
          <a:xfrm rot="5400000">
            <a:off x="10034688" y="5153525"/>
            <a:ext cx="1756060" cy="1652891"/>
          </a:xfrm>
          <a:prstGeom prst="rect">
            <a:avLst/>
          </a:prstGeom>
        </p:spPr>
      </p:pic>
      <p:pic>
        <p:nvPicPr>
          <p:cNvPr id="5" name="صورة 4" descr="صورة تحتوي على نص, لقطة شاشة, شخص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2594665B-EA6D-A6CF-98ED-D3BF633E11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96" t="24074" r="34536"/>
          <a:stretch>
            <a:fillRect/>
          </a:stretch>
        </p:blipFill>
        <p:spPr>
          <a:xfrm rot="5400000">
            <a:off x="10091134" y="3395126"/>
            <a:ext cx="1753513" cy="1586245"/>
          </a:xfrm>
          <a:prstGeom prst="rect">
            <a:avLst/>
          </a:prstGeom>
        </p:spPr>
      </p:pic>
      <p:pic>
        <p:nvPicPr>
          <p:cNvPr id="8" name="صورة 7" descr="صورة تحتوي على نص, تلبيس, لقطة شاشة, برمجيات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E0D7F665-7CCD-E4BC-C136-4CAB470603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64" t="19213" r="34398" b="1848"/>
          <a:stretch>
            <a:fillRect/>
          </a:stretch>
        </p:blipFill>
        <p:spPr>
          <a:xfrm rot="5400000">
            <a:off x="10056905" y="1690565"/>
            <a:ext cx="1753511" cy="1654706"/>
          </a:xfrm>
          <a:prstGeom prst="flowChartProcess">
            <a:avLst/>
          </a:prstGeom>
        </p:spPr>
      </p:pic>
      <p:pic>
        <p:nvPicPr>
          <p:cNvPr id="9" name="صورة 8" descr="صورة تحتوي على نص, لقطة شاشة, برمجيات, تصميم الجرافيك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887854CE-C262-C97C-AC8B-70A7BCAF7C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31" t="22870" r="34241" b="925"/>
          <a:stretch>
            <a:fillRect/>
          </a:stretch>
        </p:blipFill>
        <p:spPr>
          <a:xfrm rot="5400000">
            <a:off x="10043855" y="28736"/>
            <a:ext cx="1757762" cy="1632856"/>
          </a:xfrm>
          <a:prstGeom prst="rect">
            <a:avLst/>
          </a:prstGeom>
        </p:spPr>
      </p:pic>
      <p:sp>
        <p:nvSpPr>
          <p:cNvPr id="4" name="عنوان 1">
            <a:extLst>
              <a:ext uri="{FF2B5EF4-FFF2-40B4-BE49-F238E27FC236}">
                <a16:creationId xmlns:a16="http://schemas.microsoft.com/office/drawing/2014/main" id="{C44FAE75-C116-35F9-8BE6-D90FAAE314BB}"/>
              </a:ext>
            </a:extLst>
          </p:cNvPr>
          <p:cNvSpPr txBox="1">
            <a:spLocks/>
          </p:cNvSpPr>
          <p:nvPr/>
        </p:nvSpPr>
        <p:spPr>
          <a:xfrm>
            <a:off x="141817" y="474134"/>
            <a:ext cx="3979333" cy="751416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400" dirty="0">
                <a:solidFill>
                  <a:schemeClr val="bg1"/>
                </a:solidFill>
                <a:highlight>
                  <a:srgbClr val="800080"/>
                </a:highlight>
              </a:rPr>
              <a:t>Warming up </a:t>
            </a:r>
            <a:endParaRPr lang="ar-OM" sz="4400" dirty="0">
              <a:solidFill>
                <a:schemeClr val="bg1"/>
              </a:solidFill>
              <a:highlight>
                <a:srgbClr val="800080"/>
              </a:highlight>
            </a:endParaRPr>
          </a:p>
        </p:txBody>
      </p:sp>
      <p:pic>
        <p:nvPicPr>
          <p:cNvPr id="6" name="رسم 5" descr="ساعة رملية منتهية مع تعبئة خالصة">
            <a:extLst>
              <a:ext uri="{FF2B5EF4-FFF2-40B4-BE49-F238E27FC236}">
                <a16:creationId xmlns:a16="http://schemas.microsoft.com/office/drawing/2014/main" id="{33F7E771-CCE7-58C4-F3FD-6DCB5CEA02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11579" y="4590569"/>
            <a:ext cx="907945" cy="948871"/>
          </a:xfrm>
          <a:prstGeom prst="rect">
            <a:avLst/>
          </a:prstGeom>
        </p:spPr>
      </p:pic>
      <p:sp>
        <p:nvSpPr>
          <p:cNvPr id="7" name="عنوان 1">
            <a:extLst>
              <a:ext uri="{FF2B5EF4-FFF2-40B4-BE49-F238E27FC236}">
                <a16:creationId xmlns:a16="http://schemas.microsoft.com/office/drawing/2014/main" id="{7D840950-51E9-D22E-1765-FD515E97A7B7}"/>
              </a:ext>
            </a:extLst>
          </p:cNvPr>
          <p:cNvSpPr txBox="1">
            <a:spLocks/>
          </p:cNvSpPr>
          <p:nvPr/>
        </p:nvSpPr>
        <p:spPr>
          <a:xfrm>
            <a:off x="1143001" y="2055283"/>
            <a:ext cx="8276770" cy="394637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400" dirty="0"/>
              <a:t>Write as many environment words as you can remember. </a:t>
            </a:r>
          </a:p>
          <a:p>
            <a:endParaRPr lang="en-US" sz="4400" dirty="0"/>
          </a:p>
          <a:p>
            <a:endParaRPr lang="en-US" sz="4400" dirty="0"/>
          </a:p>
          <a:p>
            <a:r>
              <a:rPr lang="en-US" sz="4400" dirty="0">
                <a:solidFill>
                  <a:srgbClr val="FF0000"/>
                </a:solidFill>
              </a:rPr>
              <a:t>You have 1 minute ONLY</a:t>
            </a:r>
            <a:endParaRPr lang="ar-OM" sz="4400" dirty="0">
              <a:solidFill>
                <a:srgbClr val="FF0000"/>
              </a:solidFill>
            </a:endParaRPr>
          </a:p>
        </p:txBody>
      </p:sp>
      <p:pic>
        <p:nvPicPr>
          <p:cNvPr id="1028" name="Picture 4" descr="Download HD Camera Film Clipart - Film Strip Png Transparent PNG Image -  NicePNG.com">
            <a:extLst>
              <a:ext uri="{FF2B5EF4-FFF2-40B4-BE49-F238E27FC236}">
                <a16:creationId xmlns:a16="http://schemas.microsoft.com/office/drawing/2014/main" id="{9CA05B04-6798-D1E2-48F8-29854DE7A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476877" y="2131256"/>
            <a:ext cx="6891716" cy="2561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24698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40AC7-898C-BE82-F04C-8E1E4D534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>
            <a:extLst>
              <a:ext uri="{FF2B5EF4-FFF2-40B4-BE49-F238E27FC236}">
                <a16:creationId xmlns:a16="http://schemas.microsoft.com/office/drawing/2014/main" id="{C44FAE75-C116-35F9-8BE6-D90FAAE314BB}"/>
              </a:ext>
            </a:extLst>
          </p:cNvPr>
          <p:cNvSpPr txBox="1">
            <a:spLocks/>
          </p:cNvSpPr>
          <p:nvPr/>
        </p:nvSpPr>
        <p:spPr>
          <a:xfrm>
            <a:off x="599017" y="757161"/>
            <a:ext cx="2572353" cy="33286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400" dirty="0">
                <a:solidFill>
                  <a:schemeClr val="bg1"/>
                </a:solidFill>
                <a:highlight>
                  <a:srgbClr val="800080"/>
                </a:highlight>
              </a:rPr>
              <a:t>Class Book</a:t>
            </a:r>
          </a:p>
          <a:p>
            <a:pPr algn="ctr"/>
            <a:r>
              <a:rPr lang="en-US" sz="4400" dirty="0">
                <a:solidFill>
                  <a:schemeClr val="bg1"/>
                </a:solidFill>
                <a:highlight>
                  <a:srgbClr val="800080"/>
                </a:highlight>
              </a:rPr>
              <a:t>Page 29</a:t>
            </a:r>
          </a:p>
          <a:p>
            <a:pPr algn="ctr"/>
            <a:r>
              <a:rPr lang="en-US" sz="4400" dirty="0">
                <a:solidFill>
                  <a:schemeClr val="bg1"/>
                </a:solidFill>
                <a:highlight>
                  <a:srgbClr val="800080"/>
                </a:highlight>
              </a:rPr>
              <a:t>Activity 1</a:t>
            </a:r>
            <a:endParaRPr lang="ar-OM" sz="4400" dirty="0">
              <a:solidFill>
                <a:schemeClr val="bg1"/>
              </a:solidFill>
              <a:highlight>
                <a:srgbClr val="800080"/>
              </a:highlight>
            </a:endParaRPr>
          </a:p>
        </p:txBody>
      </p:sp>
      <p:pic>
        <p:nvPicPr>
          <p:cNvPr id="5" name="صورة 4" descr="صورة تحتوي على نص, لقطة شاشة, برمجيات, أيقونة الحاسوب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4588B868-607F-E912-4B7E-9849483A2E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22" t="14816" r="30911" b="1587"/>
          <a:stretch>
            <a:fillRect/>
          </a:stretch>
        </p:blipFill>
        <p:spPr>
          <a:xfrm>
            <a:off x="3839028" y="166646"/>
            <a:ext cx="4949372" cy="6582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122125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33A8EA-CEA5-8A7A-8647-4FD630AFD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صورة تحتوي على نص, لقطة شاشة, برمجيات, أيقونة الحاسوب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6AF19888-73EA-0EA0-7B9D-5E92DBF48C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22" t="14816" r="30911" b="44444"/>
          <a:stretch>
            <a:fillRect/>
          </a:stretch>
        </p:blipFill>
        <p:spPr>
          <a:xfrm>
            <a:off x="1146628" y="123103"/>
            <a:ext cx="9840686" cy="63782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عنوان 1">
            <a:extLst>
              <a:ext uri="{FF2B5EF4-FFF2-40B4-BE49-F238E27FC236}">
                <a16:creationId xmlns:a16="http://schemas.microsoft.com/office/drawing/2014/main" id="{4791AB6A-F698-3580-9744-D5986E1879B4}"/>
              </a:ext>
            </a:extLst>
          </p:cNvPr>
          <p:cNvSpPr txBox="1">
            <a:spLocks/>
          </p:cNvSpPr>
          <p:nvPr/>
        </p:nvSpPr>
        <p:spPr>
          <a:xfrm>
            <a:off x="0" y="3754361"/>
            <a:ext cx="1766812" cy="128209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800" dirty="0">
                <a:solidFill>
                  <a:schemeClr val="bg1"/>
                </a:solidFill>
                <a:highlight>
                  <a:srgbClr val="800080"/>
                </a:highlight>
              </a:rPr>
              <a:t>Class Book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highlight>
                  <a:srgbClr val="800080"/>
                </a:highlight>
              </a:rPr>
              <a:t>Page 29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highlight>
                  <a:srgbClr val="800080"/>
                </a:highlight>
              </a:rPr>
              <a:t>Activity 1</a:t>
            </a:r>
            <a:endParaRPr lang="ar-OM" sz="2800" dirty="0">
              <a:solidFill>
                <a:schemeClr val="bg1"/>
              </a:solidFill>
              <a:highlight>
                <a:srgbClr val="800080"/>
              </a:highlight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E4751BCC-0247-D172-62D5-10147F9C7013}"/>
              </a:ext>
            </a:extLst>
          </p:cNvPr>
          <p:cNvSpPr txBox="1"/>
          <p:nvPr/>
        </p:nvSpPr>
        <p:spPr>
          <a:xfrm>
            <a:off x="5366656" y="1759634"/>
            <a:ext cx="5555345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b="1" dirty="0"/>
              <a:t>Yes, because you can easily see the answers in visual form.</a:t>
            </a:r>
            <a:endParaRPr lang="ar-OM" sz="2800" b="1" dirty="0"/>
          </a:p>
        </p:txBody>
      </p:sp>
    </p:spTree>
    <p:extLst>
      <p:ext uri="{BB962C8B-B14F-4D97-AF65-F5344CB8AC3E}">
        <p14:creationId xmlns:p14="http://schemas.microsoft.com/office/powerpoint/2010/main" val="7626995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E9CF6-BFA0-7B27-40A0-9FDBA866A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نص, الإلكترونيات, لقطة شاشة, برمجيات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22881DEA-A3CF-34F0-9CD5-0783E541FD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67" t="26877" r="8584" b="12487"/>
          <a:stretch>
            <a:fillRect/>
          </a:stretch>
        </p:blipFill>
        <p:spPr>
          <a:xfrm>
            <a:off x="3570514" y="228601"/>
            <a:ext cx="6400800" cy="6400798"/>
          </a:xfrm>
          <a:prstGeom prst="rect">
            <a:avLst/>
          </a:prstGeom>
        </p:spPr>
      </p:pic>
      <p:sp>
        <p:nvSpPr>
          <p:cNvPr id="4" name="عنوان 1">
            <a:extLst>
              <a:ext uri="{FF2B5EF4-FFF2-40B4-BE49-F238E27FC236}">
                <a16:creationId xmlns:a16="http://schemas.microsoft.com/office/drawing/2014/main" id="{1892556A-967F-1B32-EC16-925F0ADF1EAD}"/>
              </a:ext>
            </a:extLst>
          </p:cNvPr>
          <p:cNvSpPr txBox="1">
            <a:spLocks/>
          </p:cNvSpPr>
          <p:nvPr/>
        </p:nvSpPr>
        <p:spPr>
          <a:xfrm>
            <a:off x="384629" y="2186818"/>
            <a:ext cx="2859313" cy="17900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  <a:highlight>
                  <a:srgbClr val="800080"/>
                </a:highlight>
              </a:rPr>
              <a:t>Read </a:t>
            </a:r>
          </a:p>
          <a:p>
            <a:pPr algn="ctr"/>
            <a:r>
              <a:rPr lang="en-US" dirty="0">
                <a:solidFill>
                  <a:schemeClr val="bg1"/>
                </a:solidFill>
                <a:highlight>
                  <a:srgbClr val="800080"/>
                </a:highlight>
              </a:rPr>
              <a:t>and </a:t>
            </a:r>
          </a:p>
          <a:p>
            <a:pPr algn="ctr"/>
            <a:r>
              <a:rPr lang="en-US" dirty="0">
                <a:solidFill>
                  <a:schemeClr val="bg1"/>
                </a:solidFill>
                <a:highlight>
                  <a:srgbClr val="800080"/>
                </a:highlight>
              </a:rPr>
              <a:t>understand</a:t>
            </a:r>
            <a:endParaRPr lang="ar-OM" dirty="0">
              <a:solidFill>
                <a:schemeClr val="bg1"/>
              </a:solidFill>
              <a:highlight>
                <a:srgbClr val="80008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8134347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546BA-2893-498C-EA2A-AEF684137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 descr="صورة تحتوي على نص, لقطة شاشة, برمجيات, أيقونة الحاسوب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43FC4752-5199-F547-C661-C8430ADA37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22" t="14816" r="30911" b="44444"/>
          <a:stretch>
            <a:fillRect/>
          </a:stretch>
        </p:blipFill>
        <p:spPr>
          <a:xfrm>
            <a:off x="8273143" y="1040973"/>
            <a:ext cx="3604985" cy="23365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عنوان 1">
            <a:extLst>
              <a:ext uri="{FF2B5EF4-FFF2-40B4-BE49-F238E27FC236}">
                <a16:creationId xmlns:a16="http://schemas.microsoft.com/office/drawing/2014/main" id="{B6CB9161-88CB-A022-AD8B-B4AF660ADE57}"/>
              </a:ext>
            </a:extLst>
          </p:cNvPr>
          <p:cNvSpPr txBox="1">
            <a:spLocks/>
          </p:cNvSpPr>
          <p:nvPr/>
        </p:nvSpPr>
        <p:spPr>
          <a:xfrm>
            <a:off x="1422399" y="343503"/>
            <a:ext cx="8302171" cy="5781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800" dirty="0">
                <a:solidFill>
                  <a:schemeClr val="bg1"/>
                </a:solidFill>
                <a:highlight>
                  <a:srgbClr val="800080"/>
                </a:highlight>
              </a:rPr>
              <a:t>Answer the Following  Questions Orally</a:t>
            </a:r>
            <a:endParaRPr lang="ar-OM" sz="2800" dirty="0">
              <a:solidFill>
                <a:schemeClr val="bg1"/>
              </a:solidFill>
              <a:highlight>
                <a:srgbClr val="800080"/>
              </a:highlight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4509B320-076D-0C3E-74FC-3609CAFACC16}"/>
              </a:ext>
            </a:extLst>
          </p:cNvPr>
          <p:cNvSpPr txBox="1"/>
          <p:nvPr/>
        </p:nvSpPr>
        <p:spPr>
          <a:xfrm>
            <a:off x="313872" y="1413038"/>
            <a:ext cx="61885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1- What was the survey about? </a:t>
            </a:r>
            <a:endParaRPr lang="ar-OM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E91DFD33-290A-0B7C-619F-8AE758ABDDAC}"/>
              </a:ext>
            </a:extLst>
          </p:cNvPr>
          <p:cNvSpPr txBox="1"/>
          <p:nvPr/>
        </p:nvSpPr>
        <p:spPr>
          <a:xfrm>
            <a:off x="313871" y="1928338"/>
            <a:ext cx="105989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Comic Sans MS" panose="030F0702030302020204" pitchFamily="66" charset="0"/>
              </a:rPr>
              <a:t>(the environment)</a:t>
            </a:r>
            <a:endParaRPr lang="ar-OM" sz="2400" dirty="0"/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DF7AB5C2-67C9-81B1-52A4-792CF9E91502}"/>
              </a:ext>
            </a:extLst>
          </p:cNvPr>
          <p:cNvSpPr txBox="1"/>
          <p:nvPr/>
        </p:nvSpPr>
        <p:spPr>
          <a:xfrm>
            <a:off x="313871" y="2611292"/>
            <a:ext cx="106620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2- How old were the students who took part? </a:t>
            </a:r>
            <a:endParaRPr lang="ar-OM" sz="2400" dirty="0">
              <a:solidFill>
                <a:srgbClr val="FF0000"/>
              </a:solidFill>
            </a:endParaRP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2D76E5FC-1047-3361-647E-6804B91A7435}"/>
              </a:ext>
            </a:extLst>
          </p:cNvPr>
          <p:cNvSpPr txBox="1"/>
          <p:nvPr/>
        </p:nvSpPr>
        <p:spPr>
          <a:xfrm>
            <a:off x="277585" y="3192274"/>
            <a:ext cx="106620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Comic Sans MS" panose="030F0702030302020204" pitchFamily="66" charset="0"/>
              </a:rPr>
              <a:t>(between 13 and 14)</a:t>
            </a:r>
            <a:endParaRPr lang="ar-OM" sz="2400" dirty="0"/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8EFA9AD7-9399-FED2-139D-DED071E93D93}"/>
              </a:ext>
            </a:extLst>
          </p:cNvPr>
          <p:cNvSpPr txBox="1"/>
          <p:nvPr/>
        </p:nvSpPr>
        <p:spPr>
          <a:xfrm>
            <a:off x="156704" y="3896958"/>
            <a:ext cx="1066205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3- How many students thought picking up rubbish was the best way to help? </a:t>
            </a:r>
            <a:endParaRPr lang="ar-OM" sz="2400" dirty="0">
              <a:solidFill>
                <a:srgbClr val="FF0000"/>
              </a:solidFill>
            </a:endParaRP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049921C3-04FE-7C76-1A99-376D3BCAC213}"/>
              </a:ext>
            </a:extLst>
          </p:cNvPr>
          <p:cNvSpPr txBox="1"/>
          <p:nvPr/>
        </p:nvSpPr>
        <p:spPr>
          <a:xfrm>
            <a:off x="568356" y="4798526"/>
            <a:ext cx="106620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Comic Sans MS" panose="030F0702030302020204" pitchFamily="66" charset="0"/>
              </a:rPr>
              <a:t>(14%)</a:t>
            </a:r>
            <a:endParaRPr lang="ar-OM" sz="2400" dirty="0"/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DF92956A-48CD-54B0-A28F-DCCF6A02A639}"/>
              </a:ext>
            </a:extLst>
          </p:cNvPr>
          <p:cNvSpPr txBox="1"/>
          <p:nvPr/>
        </p:nvSpPr>
        <p:spPr>
          <a:xfrm>
            <a:off x="433612" y="5330762"/>
            <a:ext cx="1066205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4- Did the survey show that students are interested or not interested in the environment? </a:t>
            </a:r>
            <a:endParaRPr lang="ar-OM" sz="2400" dirty="0">
              <a:solidFill>
                <a:srgbClr val="FF0000"/>
              </a:solidFill>
            </a:endParaRP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D8C5618E-A591-314C-3822-CDD7A52AF3C3}"/>
              </a:ext>
            </a:extLst>
          </p:cNvPr>
          <p:cNvSpPr txBox="1"/>
          <p:nvPr/>
        </p:nvSpPr>
        <p:spPr>
          <a:xfrm>
            <a:off x="723899" y="6100453"/>
            <a:ext cx="106620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Comic Sans MS" panose="030F0702030302020204" pitchFamily="66" charset="0"/>
              </a:rPr>
              <a:t>(interested)</a:t>
            </a:r>
            <a:endParaRPr lang="ar-OM" sz="2400" dirty="0"/>
          </a:p>
        </p:txBody>
      </p:sp>
    </p:spTree>
    <p:extLst>
      <p:ext uri="{BB962C8B-B14F-4D97-AF65-F5344CB8AC3E}">
        <p14:creationId xmlns:p14="http://schemas.microsoft.com/office/powerpoint/2010/main" val="27115154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5" grpId="0"/>
      <p:bldP spid="17" grpId="0"/>
      <p:bldP spid="19" grpId="0"/>
      <p:bldP spid="21" grpId="0"/>
      <p:bldP spid="23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0218B-819E-C2EC-BB1D-A37923B4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صورة تحتوي على نص, لقطة شاشة, برمجيات, أيقونة الحاسوب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2BE587F1-980D-1640-F206-FDE00E4140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71" t="55469" r="32653" b="27518"/>
          <a:stretch>
            <a:fillRect/>
          </a:stretch>
        </p:blipFill>
        <p:spPr>
          <a:xfrm>
            <a:off x="725715" y="1857561"/>
            <a:ext cx="11080324" cy="3258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عنوان 1">
            <a:extLst>
              <a:ext uri="{FF2B5EF4-FFF2-40B4-BE49-F238E27FC236}">
                <a16:creationId xmlns:a16="http://schemas.microsoft.com/office/drawing/2014/main" id="{F4F69CE7-E3D1-168F-C8FC-A4F76E279542}"/>
              </a:ext>
            </a:extLst>
          </p:cNvPr>
          <p:cNvSpPr txBox="1">
            <a:spLocks/>
          </p:cNvSpPr>
          <p:nvPr/>
        </p:nvSpPr>
        <p:spPr>
          <a:xfrm>
            <a:off x="5324413" y="60207"/>
            <a:ext cx="1766812" cy="128209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800" dirty="0">
                <a:solidFill>
                  <a:schemeClr val="bg1"/>
                </a:solidFill>
                <a:highlight>
                  <a:srgbClr val="800080"/>
                </a:highlight>
              </a:rPr>
              <a:t>Class Book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highlight>
                  <a:srgbClr val="800080"/>
                </a:highlight>
              </a:rPr>
              <a:t>Page 29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highlight>
                  <a:srgbClr val="800080"/>
                </a:highlight>
              </a:rPr>
              <a:t>Activity 2</a:t>
            </a:r>
            <a:endParaRPr lang="ar-OM" sz="2800" dirty="0">
              <a:solidFill>
                <a:schemeClr val="bg1"/>
              </a:solidFill>
              <a:highlight>
                <a:srgbClr val="800080"/>
              </a:highlight>
            </a:endParaRPr>
          </a:p>
        </p:txBody>
      </p:sp>
      <p:cxnSp>
        <p:nvCxnSpPr>
          <p:cNvPr id="5" name="رابط مستقيم 4">
            <a:extLst>
              <a:ext uri="{FF2B5EF4-FFF2-40B4-BE49-F238E27FC236}">
                <a16:creationId xmlns:a16="http://schemas.microsoft.com/office/drawing/2014/main" id="{5A9A379F-DD5F-CADB-6B50-B3DBAC9F6B58}"/>
              </a:ext>
            </a:extLst>
          </p:cNvPr>
          <p:cNvCxnSpPr>
            <a:cxnSpLocks/>
          </p:cNvCxnSpPr>
          <p:nvPr/>
        </p:nvCxnSpPr>
        <p:spPr>
          <a:xfrm>
            <a:off x="8926286" y="3214914"/>
            <a:ext cx="319314" cy="1291772"/>
          </a:xfrm>
          <a:prstGeom prst="line">
            <a:avLst/>
          </a:prstGeom>
          <a:ln w="762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724D64A5-EA3D-3397-CAF3-D1C48527B658}"/>
              </a:ext>
            </a:extLst>
          </p:cNvPr>
          <p:cNvCxnSpPr>
            <a:cxnSpLocks/>
          </p:cNvCxnSpPr>
          <p:nvPr/>
        </p:nvCxnSpPr>
        <p:spPr>
          <a:xfrm flipV="1">
            <a:off x="8773886" y="3352800"/>
            <a:ext cx="471714" cy="497114"/>
          </a:xfrm>
          <a:prstGeom prst="line">
            <a:avLst/>
          </a:prstGeom>
          <a:ln w="762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رابط مستقيم 8">
            <a:extLst>
              <a:ext uri="{FF2B5EF4-FFF2-40B4-BE49-F238E27FC236}">
                <a16:creationId xmlns:a16="http://schemas.microsoft.com/office/drawing/2014/main" id="{A1ACABC6-9BE2-B2C2-8D3E-9DCA38935A45}"/>
              </a:ext>
            </a:extLst>
          </p:cNvPr>
          <p:cNvCxnSpPr>
            <a:cxnSpLocks/>
          </p:cNvCxnSpPr>
          <p:nvPr/>
        </p:nvCxnSpPr>
        <p:spPr>
          <a:xfrm flipV="1">
            <a:off x="8846457" y="4049486"/>
            <a:ext cx="468085" cy="457200"/>
          </a:xfrm>
          <a:prstGeom prst="line">
            <a:avLst/>
          </a:prstGeom>
          <a:ln w="762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0149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994FE-DA83-69AA-89AD-652A6D743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1">
            <a:extLst>
              <a:ext uri="{FF2B5EF4-FFF2-40B4-BE49-F238E27FC236}">
                <a16:creationId xmlns:a16="http://schemas.microsoft.com/office/drawing/2014/main" id="{FD51ECF0-EB17-A69B-B66C-BBF538E154F0}"/>
              </a:ext>
            </a:extLst>
          </p:cNvPr>
          <p:cNvSpPr txBox="1">
            <a:spLocks/>
          </p:cNvSpPr>
          <p:nvPr/>
        </p:nvSpPr>
        <p:spPr>
          <a:xfrm>
            <a:off x="5370286" y="278190"/>
            <a:ext cx="1766812" cy="128209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800" dirty="0">
                <a:solidFill>
                  <a:schemeClr val="bg1"/>
                </a:solidFill>
                <a:highlight>
                  <a:srgbClr val="800080"/>
                </a:highlight>
              </a:rPr>
              <a:t>Class Book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highlight>
                  <a:srgbClr val="800080"/>
                </a:highlight>
              </a:rPr>
              <a:t>Page 29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highlight>
                  <a:srgbClr val="800080"/>
                </a:highlight>
              </a:rPr>
              <a:t>Activity 3</a:t>
            </a:r>
            <a:endParaRPr lang="ar-OM" sz="2800" dirty="0">
              <a:solidFill>
                <a:schemeClr val="bg1"/>
              </a:solidFill>
              <a:highlight>
                <a:srgbClr val="800080"/>
              </a:highlight>
            </a:endParaRPr>
          </a:p>
        </p:txBody>
      </p:sp>
      <p:pic>
        <p:nvPicPr>
          <p:cNvPr id="5" name="صورة 4" descr="صورة تحتوي على نص, لقطة شاشة, برمجيات, أيقونة الحاسوب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DF039200-85DF-E86E-CA54-AE9BDAA749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68" t="35450" r="6021" b="9418"/>
          <a:stretch>
            <a:fillRect/>
          </a:stretch>
        </p:blipFill>
        <p:spPr>
          <a:xfrm>
            <a:off x="616856" y="1727199"/>
            <a:ext cx="11321143" cy="4911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3255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E32DB6-44A5-DD79-3E15-C061C0D4E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نص, لقطة شاشة, الخط, برمجيات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366FB34B-8FDE-5F46-3F9D-7301D4B632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16" t="39471" r="26526" b="22751"/>
          <a:stretch>
            <a:fillRect/>
          </a:stretch>
        </p:blipFill>
        <p:spPr>
          <a:xfrm>
            <a:off x="994228" y="1458685"/>
            <a:ext cx="10525969" cy="4071257"/>
          </a:xfrm>
          <a:prstGeom prst="rect">
            <a:avLst/>
          </a:prstGeom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2BC7B56A-8A3D-AD66-37B2-E070BAB678D3}"/>
              </a:ext>
            </a:extLst>
          </p:cNvPr>
          <p:cNvSpPr/>
          <p:nvPr/>
        </p:nvSpPr>
        <p:spPr>
          <a:xfrm>
            <a:off x="1487714" y="2975429"/>
            <a:ext cx="9463315" cy="8636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C8DB96B4-470D-49AC-3F1C-644CCB99DA10}"/>
              </a:ext>
            </a:extLst>
          </p:cNvPr>
          <p:cNvSpPr/>
          <p:nvPr/>
        </p:nvSpPr>
        <p:spPr>
          <a:xfrm>
            <a:off x="1487713" y="3712029"/>
            <a:ext cx="9463315" cy="8636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B3C8ABBD-0307-8A27-9D44-21C72B2E90C6}"/>
              </a:ext>
            </a:extLst>
          </p:cNvPr>
          <p:cNvSpPr/>
          <p:nvPr/>
        </p:nvSpPr>
        <p:spPr>
          <a:xfrm>
            <a:off x="1525554" y="4659085"/>
            <a:ext cx="9463315" cy="65314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0595041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09A97-4B06-D07C-C0E7-A7A9AAEE1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0D266D7-1B12-9CCF-B5EC-41E90DC4E08D}"/>
              </a:ext>
            </a:extLst>
          </p:cNvPr>
          <p:cNvSpPr txBox="1">
            <a:spLocks/>
          </p:cNvSpPr>
          <p:nvPr/>
        </p:nvSpPr>
        <p:spPr>
          <a:xfrm>
            <a:off x="3178629" y="2711147"/>
            <a:ext cx="2917371" cy="143570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9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cs typeface="Dreaming Outloud Script Pro" panose="020F0502020204030204" pitchFamily="66" charset="0"/>
              </a:rPr>
              <a:t>VS</a:t>
            </a:r>
            <a:endParaRPr lang="ar-OM" sz="9600" b="1" dirty="0">
              <a:solidFill>
                <a:schemeClr val="accent1">
                  <a:lumMod val="60000"/>
                  <a:lumOff val="40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8" name="صورة 7" descr="صورة تحتوي على نص, الرسومات, الخط, تصميم الجرافيك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F9EFE318-A15C-0A66-72B2-BD3E348DDB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9" t="10582" r="56667" b="65820"/>
          <a:stretch>
            <a:fillRect/>
          </a:stretch>
        </p:blipFill>
        <p:spPr>
          <a:xfrm>
            <a:off x="693056" y="476550"/>
            <a:ext cx="4506686" cy="1618343"/>
          </a:xfrm>
          <a:prstGeom prst="rect">
            <a:avLst/>
          </a:prstGeom>
        </p:spPr>
      </p:pic>
      <p:pic>
        <p:nvPicPr>
          <p:cNvPr id="9" name="صورة 8" descr="صورة تحتوي على نص, الرسومات, الخط, تصميم الجرافيك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89F60864-8B77-A5E1-7075-424AF28F7F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4" t="57672" r="28155" b="16402"/>
          <a:stretch>
            <a:fillRect/>
          </a:stretch>
        </p:blipFill>
        <p:spPr>
          <a:xfrm>
            <a:off x="2249713" y="4603449"/>
            <a:ext cx="6988629" cy="177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6058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20A3F5-7E6B-E23A-0231-C55182AF0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3A1533E1-9765-18A3-E659-8DD97ADB9093}"/>
              </a:ext>
            </a:extLst>
          </p:cNvPr>
          <p:cNvSpPr txBox="1"/>
          <p:nvPr/>
        </p:nvSpPr>
        <p:spPr>
          <a:xfrm>
            <a:off x="415470" y="1762788"/>
            <a:ext cx="117765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/>
              <a:t>- We use while in the same sentence to contrast two ideas</a:t>
            </a:r>
            <a:endParaRPr lang="ar-OM" sz="3200" b="1" dirty="0"/>
          </a:p>
        </p:txBody>
      </p:sp>
      <p:pic>
        <p:nvPicPr>
          <p:cNvPr id="4" name="صورة 3" descr="صورة تحتوي على نص, الرسومات, الخط, تصميم الجرافيك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98FB9041-DEF7-6E13-2D2C-50FA44136E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9" t="10582" r="56667" b="65820"/>
          <a:stretch>
            <a:fillRect/>
          </a:stretch>
        </p:blipFill>
        <p:spPr>
          <a:xfrm>
            <a:off x="693056" y="476550"/>
            <a:ext cx="1890487" cy="678871"/>
          </a:xfrm>
          <a:prstGeom prst="rect">
            <a:avLst/>
          </a:prstGeom>
        </p:spPr>
      </p:pic>
      <p:pic>
        <p:nvPicPr>
          <p:cNvPr id="5" name="صورة 4" descr="صورة تحتوي على نص, الرسومات, الخط, تصميم الجرافيك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08855915-7B32-364B-714C-F65C1F7E1C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4" t="57672" r="28155" b="16402"/>
          <a:stretch>
            <a:fillRect/>
          </a:stretch>
        </p:blipFill>
        <p:spPr>
          <a:xfrm>
            <a:off x="5958113" y="561221"/>
            <a:ext cx="2931625" cy="745845"/>
          </a:xfrm>
          <a:prstGeom prst="rect">
            <a:avLst/>
          </a:prstGeom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0D813A68-ED2D-281C-8F59-D79B16B962CA}"/>
              </a:ext>
            </a:extLst>
          </p:cNvPr>
          <p:cNvSpPr txBox="1"/>
          <p:nvPr/>
        </p:nvSpPr>
        <p:spPr>
          <a:xfrm>
            <a:off x="596898" y="2626862"/>
            <a:ext cx="117765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(e.g. I like swimming while my best friend likes running), </a:t>
            </a:r>
            <a:endParaRPr lang="ar-OM" sz="3200" b="1" dirty="0">
              <a:solidFill>
                <a:srgbClr val="FF0000"/>
              </a:solidFill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20A2BB41-7E3B-CE51-75D0-5F1E42C76D98}"/>
              </a:ext>
            </a:extLst>
          </p:cNvPr>
          <p:cNvSpPr txBox="1"/>
          <p:nvPr/>
        </p:nvSpPr>
        <p:spPr>
          <a:xfrm>
            <a:off x="480785" y="3759708"/>
            <a:ext cx="1177653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/>
              <a:t>- We use however at the start of a new sentence and is followed by a comma.</a:t>
            </a:r>
            <a:endParaRPr lang="ar-OM" sz="3200" b="1" dirty="0"/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B576BC4A-1476-56D7-3C43-7FBB3F22FAB2}"/>
              </a:ext>
            </a:extLst>
          </p:cNvPr>
          <p:cNvSpPr txBox="1"/>
          <p:nvPr/>
        </p:nvSpPr>
        <p:spPr>
          <a:xfrm>
            <a:off x="596898" y="5050750"/>
            <a:ext cx="1177653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(e.g. I like swimming. However, my best friend likes running)</a:t>
            </a:r>
            <a:endParaRPr lang="ar-OM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7053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C9114-952A-3000-BA48-0E05B45D5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B5E68A6-5706-AA76-6436-AE0E23E8E2D3}"/>
              </a:ext>
            </a:extLst>
          </p:cNvPr>
          <p:cNvSpPr txBox="1">
            <a:spLocks/>
          </p:cNvSpPr>
          <p:nvPr/>
        </p:nvSpPr>
        <p:spPr>
          <a:xfrm>
            <a:off x="333828" y="2406346"/>
            <a:ext cx="9361713" cy="1425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80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  <a:cs typeface="Dreaming Outloud Script Pro" panose="020F0502020204030204" pitchFamily="66" charset="0"/>
              </a:rPr>
              <a:t>Let’s play a game</a:t>
            </a:r>
            <a:endParaRPr lang="ar-OM" sz="8000" b="1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مثلث متساوي الساقين 2">
            <a:hlinkClick r:id="rId2" action="ppaction://hlinksldjump"/>
            <a:extLst>
              <a:ext uri="{FF2B5EF4-FFF2-40B4-BE49-F238E27FC236}">
                <a16:creationId xmlns:a16="http://schemas.microsoft.com/office/drawing/2014/main" id="{BCC8501D-B13D-E626-AF7C-6A78466DB44B}"/>
              </a:ext>
            </a:extLst>
          </p:cNvPr>
          <p:cNvSpPr/>
          <p:nvPr/>
        </p:nvSpPr>
        <p:spPr>
          <a:xfrm rot="5400000">
            <a:off x="4876798" y="4484917"/>
            <a:ext cx="1560287" cy="1226457"/>
          </a:xfrm>
          <a:prstGeom prst="triangle">
            <a:avLst>
              <a:gd name="adj" fmla="val 48502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2777083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7167E-4744-0A51-52F3-7142DC686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لقطة شاشة, رسوم متحركة, برمجيات ألعاب الفيديو, أنيميشن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08365EEA-BC1B-1572-914F-B66B159FD3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مستطيل 3">
            <a:hlinkClick r:id="" action="ppaction://hlinkshowjump?jump=nextslide" tooltip="Question 1"/>
            <a:extLst>
              <a:ext uri="{FF2B5EF4-FFF2-40B4-BE49-F238E27FC236}">
                <a16:creationId xmlns:a16="http://schemas.microsoft.com/office/drawing/2014/main" id="{31B85EC4-1F2C-8253-7CDE-8198274ADE69}"/>
              </a:ext>
            </a:extLst>
          </p:cNvPr>
          <p:cNvSpPr/>
          <p:nvPr/>
        </p:nvSpPr>
        <p:spPr>
          <a:xfrm>
            <a:off x="4738914" y="3860800"/>
            <a:ext cx="2692400" cy="551543"/>
          </a:xfrm>
          <a:prstGeom prst="rect">
            <a:avLst/>
          </a:prstGeom>
          <a:solidFill>
            <a:schemeClr val="tx1">
              <a:lumMod val="50000"/>
              <a:lumOff val="50000"/>
              <a:alpha val="53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0648721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733EF-3A90-4E86-6660-D9F6FCE8C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 descr="صورة تحتوي على لقطة شاشة, نص, برنامج الرسومات, برمجيات ألعاب الفيديو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CBE7B63E-B832-5BE1-0FE8-E5D4711C87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مستطيل 6">
            <a:hlinkClick r:id="" action="ppaction://hlinkshowjump?jump=nextslide" tooltip="Question 1"/>
            <a:extLst>
              <a:ext uri="{FF2B5EF4-FFF2-40B4-BE49-F238E27FC236}">
                <a16:creationId xmlns:a16="http://schemas.microsoft.com/office/drawing/2014/main" id="{3A38A8F8-5586-17A0-F2F7-3DCA526D96A0}"/>
              </a:ext>
            </a:extLst>
          </p:cNvPr>
          <p:cNvSpPr/>
          <p:nvPr/>
        </p:nvSpPr>
        <p:spPr>
          <a:xfrm>
            <a:off x="5072743" y="3084285"/>
            <a:ext cx="1727200" cy="508001"/>
          </a:xfrm>
          <a:prstGeom prst="rect">
            <a:avLst/>
          </a:prstGeom>
          <a:solidFill>
            <a:schemeClr val="tx1">
              <a:lumMod val="50000"/>
              <a:lumOff val="50000"/>
              <a:alpha val="53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8" name="مستطيل 7">
            <a:hlinkClick r:id="rId3" action="ppaction://hlinksldjump" tooltip="Question 1"/>
            <a:extLst>
              <a:ext uri="{FF2B5EF4-FFF2-40B4-BE49-F238E27FC236}">
                <a16:creationId xmlns:a16="http://schemas.microsoft.com/office/drawing/2014/main" id="{7B3FF5E8-EA7E-48FE-E282-1A008D774440}"/>
              </a:ext>
            </a:extLst>
          </p:cNvPr>
          <p:cNvSpPr/>
          <p:nvPr/>
        </p:nvSpPr>
        <p:spPr>
          <a:xfrm>
            <a:off x="5072743" y="3889829"/>
            <a:ext cx="1727200" cy="449943"/>
          </a:xfrm>
          <a:prstGeom prst="rect">
            <a:avLst/>
          </a:prstGeom>
          <a:solidFill>
            <a:schemeClr val="tx1">
              <a:lumMod val="50000"/>
              <a:lumOff val="50000"/>
              <a:alpha val="53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C46670F2-9264-225B-D7F3-A263B9EE74EC}"/>
              </a:ext>
            </a:extLst>
          </p:cNvPr>
          <p:cNvSpPr/>
          <p:nvPr/>
        </p:nvSpPr>
        <p:spPr>
          <a:xfrm>
            <a:off x="2561771" y="972457"/>
            <a:ext cx="1052670" cy="1045029"/>
          </a:xfrm>
          <a:prstGeom prst="rect">
            <a:avLst/>
          </a:prstGeom>
          <a:solidFill>
            <a:srgbClr val="C0C0C0"/>
          </a:solidFill>
          <a:scene3d>
            <a:camera prst="orthographicFront"/>
            <a:lightRig rig="threePt" dir="t"/>
          </a:scene3d>
          <a:sp3d extrusionH="190500" contourW="31750" prstMaterial="plastic">
            <a:bevelT w="146050"/>
            <a:bevelB h="10795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825BE765-21F6-A33C-9986-89D1CA838C7F}"/>
              </a:ext>
            </a:extLst>
          </p:cNvPr>
          <p:cNvSpPr/>
          <p:nvPr/>
        </p:nvSpPr>
        <p:spPr>
          <a:xfrm>
            <a:off x="2724865" y="875099"/>
            <a:ext cx="72648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</a:t>
            </a:r>
            <a:endParaRPr lang="ar-SA" sz="72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432333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7557B-89BB-7EFF-FB11-5C5FCF99E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نص, لقطة شاشة, برمجيات ألعاب الفيديو, برنامج الرسومات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67FA180E-F2AD-B94C-2754-4F4485CA85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مستطيل 3">
            <a:hlinkClick r:id="" action="ppaction://hlinkshowjump?jump=nextslide" tooltip="Question 1"/>
            <a:extLst>
              <a:ext uri="{FF2B5EF4-FFF2-40B4-BE49-F238E27FC236}">
                <a16:creationId xmlns:a16="http://schemas.microsoft.com/office/drawing/2014/main" id="{E7766AAD-05B1-176B-8A7B-A7975E57F677}"/>
              </a:ext>
            </a:extLst>
          </p:cNvPr>
          <p:cNvSpPr/>
          <p:nvPr/>
        </p:nvSpPr>
        <p:spPr>
          <a:xfrm>
            <a:off x="5072743" y="3084285"/>
            <a:ext cx="1727200" cy="508001"/>
          </a:xfrm>
          <a:prstGeom prst="rect">
            <a:avLst/>
          </a:prstGeom>
          <a:solidFill>
            <a:schemeClr val="tx1">
              <a:lumMod val="50000"/>
              <a:lumOff val="50000"/>
              <a:alpha val="53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" name="مستطيل 4">
            <a:hlinkClick r:id="rId3" action="ppaction://hlinksldjump" tooltip="Question 1"/>
            <a:extLst>
              <a:ext uri="{FF2B5EF4-FFF2-40B4-BE49-F238E27FC236}">
                <a16:creationId xmlns:a16="http://schemas.microsoft.com/office/drawing/2014/main" id="{F303B9DA-D326-B3CE-BAC8-CA6EBB38AB7D}"/>
              </a:ext>
            </a:extLst>
          </p:cNvPr>
          <p:cNvSpPr/>
          <p:nvPr/>
        </p:nvSpPr>
        <p:spPr>
          <a:xfrm>
            <a:off x="5072743" y="3889829"/>
            <a:ext cx="1727200" cy="449943"/>
          </a:xfrm>
          <a:prstGeom prst="rect">
            <a:avLst/>
          </a:prstGeom>
          <a:solidFill>
            <a:schemeClr val="tx1">
              <a:lumMod val="50000"/>
              <a:lumOff val="50000"/>
              <a:alpha val="53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F920BA6F-8BD4-9EFE-23E4-3B95A8D37FF8}"/>
              </a:ext>
            </a:extLst>
          </p:cNvPr>
          <p:cNvSpPr/>
          <p:nvPr/>
        </p:nvSpPr>
        <p:spPr>
          <a:xfrm>
            <a:off x="2561771" y="972457"/>
            <a:ext cx="1052670" cy="1045029"/>
          </a:xfrm>
          <a:prstGeom prst="rect">
            <a:avLst/>
          </a:prstGeom>
          <a:solidFill>
            <a:srgbClr val="C0C0C0"/>
          </a:solidFill>
          <a:scene3d>
            <a:camera prst="orthographicFront"/>
            <a:lightRig rig="threePt" dir="t"/>
          </a:scene3d>
          <a:sp3d extrusionH="190500" contourW="31750" prstMaterial="plastic">
            <a:bevelT w="146050"/>
            <a:bevelB h="10795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D360F7F7-421F-960A-09D6-020C38AF8658}"/>
              </a:ext>
            </a:extLst>
          </p:cNvPr>
          <p:cNvSpPr/>
          <p:nvPr/>
        </p:nvSpPr>
        <p:spPr>
          <a:xfrm>
            <a:off x="2724865" y="894806"/>
            <a:ext cx="72648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2</a:t>
            </a:r>
            <a:endParaRPr lang="ar-SA" sz="7200" b="1" cap="none" spc="0" dirty="0">
              <a:ln w="10160">
                <a:solidFill>
                  <a:schemeClr val="accent5"/>
                </a:solidFill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081158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8CFEC-7275-E30E-82FF-867CC53C8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لقطة شاشة, نص, برنامج الرسومات, برمجيات ألعاب الفيديو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917F2C5A-FA0E-F47B-F5A3-A79E8EF145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مستطيل 3">
            <a:hlinkClick r:id="" action="ppaction://hlinkshowjump?jump=nextslide" tooltip="Question 1"/>
            <a:extLst>
              <a:ext uri="{FF2B5EF4-FFF2-40B4-BE49-F238E27FC236}">
                <a16:creationId xmlns:a16="http://schemas.microsoft.com/office/drawing/2014/main" id="{8209DB8E-FB2E-F228-DA6A-0A8EA06B666F}"/>
              </a:ext>
            </a:extLst>
          </p:cNvPr>
          <p:cNvSpPr/>
          <p:nvPr/>
        </p:nvSpPr>
        <p:spPr>
          <a:xfrm>
            <a:off x="5094515" y="3882571"/>
            <a:ext cx="1727200" cy="508001"/>
          </a:xfrm>
          <a:prstGeom prst="rect">
            <a:avLst/>
          </a:prstGeom>
          <a:solidFill>
            <a:schemeClr val="tx1">
              <a:lumMod val="50000"/>
              <a:lumOff val="50000"/>
              <a:alpha val="53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" name="مستطيل 4">
            <a:hlinkClick r:id="rId3" action="ppaction://hlinksldjump" tooltip="Question 1"/>
            <a:extLst>
              <a:ext uri="{FF2B5EF4-FFF2-40B4-BE49-F238E27FC236}">
                <a16:creationId xmlns:a16="http://schemas.microsoft.com/office/drawing/2014/main" id="{57F41076-0631-74ED-A29A-A545679B1EF7}"/>
              </a:ext>
            </a:extLst>
          </p:cNvPr>
          <p:cNvSpPr/>
          <p:nvPr/>
        </p:nvSpPr>
        <p:spPr>
          <a:xfrm>
            <a:off x="5094515" y="3098800"/>
            <a:ext cx="1727200" cy="449943"/>
          </a:xfrm>
          <a:prstGeom prst="rect">
            <a:avLst/>
          </a:prstGeom>
          <a:solidFill>
            <a:schemeClr val="tx1">
              <a:lumMod val="50000"/>
              <a:lumOff val="50000"/>
              <a:alpha val="53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680BFA8E-481D-F36F-FE13-A30507F3D793}"/>
              </a:ext>
            </a:extLst>
          </p:cNvPr>
          <p:cNvSpPr/>
          <p:nvPr/>
        </p:nvSpPr>
        <p:spPr>
          <a:xfrm>
            <a:off x="2561771" y="972457"/>
            <a:ext cx="1052670" cy="1045029"/>
          </a:xfrm>
          <a:prstGeom prst="rect">
            <a:avLst/>
          </a:prstGeom>
          <a:solidFill>
            <a:srgbClr val="C0C0C0"/>
          </a:solidFill>
          <a:scene3d>
            <a:camera prst="orthographicFront"/>
            <a:lightRig rig="threePt" dir="t"/>
          </a:scene3d>
          <a:sp3d extrusionH="190500" contourW="31750" prstMaterial="plastic">
            <a:bevelT w="146050"/>
            <a:bevelB h="10795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691F3206-F58F-9D55-7B31-A5E75F853316}"/>
              </a:ext>
            </a:extLst>
          </p:cNvPr>
          <p:cNvSpPr/>
          <p:nvPr/>
        </p:nvSpPr>
        <p:spPr>
          <a:xfrm>
            <a:off x="2724865" y="894806"/>
            <a:ext cx="72648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3</a:t>
            </a:r>
            <a:endParaRPr lang="ar-SA" sz="7200" b="1" cap="none" spc="0" dirty="0">
              <a:ln w="10160">
                <a:solidFill>
                  <a:schemeClr val="accent5"/>
                </a:solidFill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061175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487BB-18E9-63DB-46BD-5536BD5FD7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 descr="صورة تحتوي على نص, لقطة شاشة, برمجيات ألعاب الفيديو, برنامج الرسومات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746BC866-C76E-37CE-D07C-378DB8E07B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مستطيل 7">
            <a:hlinkClick r:id="" action="ppaction://hlinkshowjump?jump=nextslide" tooltip="Question 1"/>
            <a:extLst>
              <a:ext uri="{FF2B5EF4-FFF2-40B4-BE49-F238E27FC236}">
                <a16:creationId xmlns:a16="http://schemas.microsoft.com/office/drawing/2014/main" id="{4DBB06CE-4CE1-6D90-267B-515A15403D64}"/>
              </a:ext>
            </a:extLst>
          </p:cNvPr>
          <p:cNvSpPr/>
          <p:nvPr/>
        </p:nvSpPr>
        <p:spPr>
          <a:xfrm>
            <a:off x="5072743" y="3084285"/>
            <a:ext cx="1727200" cy="508001"/>
          </a:xfrm>
          <a:prstGeom prst="rect">
            <a:avLst/>
          </a:prstGeom>
          <a:solidFill>
            <a:schemeClr val="tx1">
              <a:lumMod val="50000"/>
              <a:lumOff val="50000"/>
              <a:alpha val="53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9" name="مستطيل 8">
            <a:hlinkClick r:id="rId3" action="ppaction://hlinksldjump" tooltip="Question 1"/>
            <a:extLst>
              <a:ext uri="{FF2B5EF4-FFF2-40B4-BE49-F238E27FC236}">
                <a16:creationId xmlns:a16="http://schemas.microsoft.com/office/drawing/2014/main" id="{2FC330D1-BDFA-C54C-CF5F-19C104F4993A}"/>
              </a:ext>
            </a:extLst>
          </p:cNvPr>
          <p:cNvSpPr/>
          <p:nvPr/>
        </p:nvSpPr>
        <p:spPr>
          <a:xfrm>
            <a:off x="5072743" y="3889829"/>
            <a:ext cx="1727200" cy="449943"/>
          </a:xfrm>
          <a:prstGeom prst="rect">
            <a:avLst/>
          </a:prstGeom>
          <a:solidFill>
            <a:schemeClr val="tx1">
              <a:lumMod val="50000"/>
              <a:lumOff val="50000"/>
              <a:alpha val="53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D252642C-0AF2-EB76-42F9-CC06495CCD87}"/>
              </a:ext>
            </a:extLst>
          </p:cNvPr>
          <p:cNvSpPr/>
          <p:nvPr/>
        </p:nvSpPr>
        <p:spPr>
          <a:xfrm>
            <a:off x="2561771" y="972457"/>
            <a:ext cx="1052670" cy="1045029"/>
          </a:xfrm>
          <a:prstGeom prst="rect">
            <a:avLst/>
          </a:prstGeom>
          <a:solidFill>
            <a:srgbClr val="C0C0C0"/>
          </a:solidFill>
          <a:scene3d>
            <a:camera prst="orthographicFront"/>
            <a:lightRig rig="threePt" dir="t"/>
          </a:scene3d>
          <a:sp3d extrusionH="190500" contourW="31750" prstMaterial="plastic">
            <a:bevelT w="146050"/>
            <a:bevelB h="10795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895A8805-2B40-DB8D-A5F2-F3111725D5EB}"/>
              </a:ext>
            </a:extLst>
          </p:cNvPr>
          <p:cNvSpPr/>
          <p:nvPr/>
        </p:nvSpPr>
        <p:spPr>
          <a:xfrm>
            <a:off x="2724865" y="894806"/>
            <a:ext cx="72648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4</a:t>
            </a:r>
            <a:endParaRPr lang="ar-SA" sz="7200" b="1" cap="none" spc="0" dirty="0">
              <a:ln w="10160">
                <a:solidFill>
                  <a:schemeClr val="accent5"/>
                </a:solidFill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333202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AC854-52BE-2645-3E89-3C9950864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صورة 7" descr="صورة تحتوي على نص, لقطة شاشة, برنامج الرسومات, برمجيات ألعاب الفيديو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050495FC-66A9-DE38-012A-57F39CF944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مستطيل 3">
            <a:hlinkClick r:id="" action="ppaction://hlinkshowjump?jump=nextslide" tooltip="Question 1"/>
            <a:extLst>
              <a:ext uri="{FF2B5EF4-FFF2-40B4-BE49-F238E27FC236}">
                <a16:creationId xmlns:a16="http://schemas.microsoft.com/office/drawing/2014/main" id="{7C6D20D1-D7C9-CC98-07C5-EC141CBB9465}"/>
              </a:ext>
            </a:extLst>
          </p:cNvPr>
          <p:cNvSpPr/>
          <p:nvPr/>
        </p:nvSpPr>
        <p:spPr>
          <a:xfrm>
            <a:off x="5094515" y="3882571"/>
            <a:ext cx="1727200" cy="508001"/>
          </a:xfrm>
          <a:prstGeom prst="rect">
            <a:avLst/>
          </a:prstGeom>
          <a:solidFill>
            <a:schemeClr val="tx1">
              <a:lumMod val="50000"/>
              <a:lumOff val="50000"/>
              <a:alpha val="53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" name="مستطيل 4">
            <a:hlinkClick r:id="rId3" action="ppaction://hlinksldjump" tooltip="Question 1"/>
            <a:extLst>
              <a:ext uri="{FF2B5EF4-FFF2-40B4-BE49-F238E27FC236}">
                <a16:creationId xmlns:a16="http://schemas.microsoft.com/office/drawing/2014/main" id="{7B2164F8-2455-AC90-77C1-8DAB3FD43D9A}"/>
              </a:ext>
            </a:extLst>
          </p:cNvPr>
          <p:cNvSpPr/>
          <p:nvPr/>
        </p:nvSpPr>
        <p:spPr>
          <a:xfrm>
            <a:off x="5094515" y="3098800"/>
            <a:ext cx="1727200" cy="449943"/>
          </a:xfrm>
          <a:prstGeom prst="rect">
            <a:avLst/>
          </a:prstGeom>
          <a:solidFill>
            <a:schemeClr val="tx1">
              <a:lumMod val="50000"/>
              <a:lumOff val="50000"/>
              <a:alpha val="53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ED635A87-E6C7-D767-6504-9F9329929CD4}"/>
              </a:ext>
            </a:extLst>
          </p:cNvPr>
          <p:cNvSpPr/>
          <p:nvPr/>
        </p:nvSpPr>
        <p:spPr>
          <a:xfrm>
            <a:off x="2561771" y="972457"/>
            <a:ext cx="1052670" cy="1045029"/>
          </a:xfrm>
          <a:prstGeom prst="rect">
            <a:avLst/>
          </a:prstGeom>
          <a:solidFill>
            <a:srgbClr val="C0C0C0"/>
          </a:solidFill>
          <a:scene3d>
            <a:camera prst="orthographicFront"/>
            <a:lightRig rig="threePt" dir="t"/>
          </a:scene3d>
          <a:sp3d extrusionH="190500" contourW="31750" prstMaterial="plastic">
            <a:bevelT w="146050"/>
            <a:bevelB h="10795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BDBB8D65-89A8-DDFB-BE3D-0CCB55B559CC}"/>
              </a:ext>
            </a:extLst>
          </p:cNvPr>
          <p:cNvSpPr/>
          <p:nvPr/>
        </p:nvSpPr>
        <p:spPr>
          <a:xfrm>
            <a:off x="2724865" y="894806"/>
            <a:ext cx="72648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5</a:t>
            </a:r>
            <a:endParaRPr lang="ar-SA" sz="7200" b="1" cap="none" spc="0" dirty="0">
              <a:ln w="10160">
                <a:solidFill>
                  <a:schemeClr val="accent5"/>
                </a:solidFill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339676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C47DE3-3B23-4B50-F709-C8613066B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نص, لقطة شاشة, برمجيات ألعاب الفيديو, برنامج الرسومات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19B867C9-AFAA-AEB3-98C2-39E7ADB6A3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مستطيل 5">
            <a:hlinkClick r:id="" action="ppaction://hlinkshowjump?jump=nextslide" tooltip="Question 1"/>
            <a:extLst>
              <a:ext uri="{FF2B5EF4-FFF2-40B4-BE49-F238E27FC236}">
                <a16:creationId xmlns:a16="http://schemas.microsoft.com/office/drawing/2014/main" id="{C02913DF-E58A-F54F-CFB5-2835E80899FA}"/>
              </a:ext>
            </a:extLst>
          </p:cNvPr>
          <p:cNvSpPr/>
          <p:nvPr/>
        </p:nvSpPr>
        <p:spPr>
          <a:xfrm>
            <a:off x="5094515" y="3882571"/>
            <a:ext cx="1727200" cy="508001"/>
          </a:xfrm>
          <a:prstGeom prst="rect">
            <a:avLst/>
          </a:prstGeom>
          <a:solidFill>
            <a:schemeClr val="tx1">
              <a:lumMod val="50000"/>
              <a:lumOff val="50000"/>
              <a:alpha val="53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7" name="مستطيل 6">
            <a:hlinkClick r:id="rId3" action="ppaction://hlinksldjump" tooltip="Question 1"/>
            <a:extLst>
              <a:ext uri="{FF2B5EF4-FFF2-40B4-BE49-F238E27FC236}">
                <a16:creationId xmlns:a16="http://schemas.microsoft.com/office/drawing/2014/main" id="{0F40C9FB-B366-0FD1-F353-F4CD7381B92F}"/>
              </a:ext>
            </a:extLst>
          </p:cNvPr>
          <p:cNvSpPr/>
          <p:nvPr/>
        </p:nvSpPr>
        <p:spPr>
          <a:xfrm>
            <a:off x="5094515" y="3098800"/>
            <a:ext cx="1727200" cy="449943"/>
          </a:xfrm>
          <a:prstGeom prst="rect">
            <a:avLst/>
          </a:prstGeom>
          <a:solidFill>
            <a:schemeClr val="tx1">
              <a:lumMod val="50000"/>
              <a:lumOff val="50000"/>
              <a:alpha val="53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42521D2E-36E7-9141-C560-9EAF033C3424}"/>
              </a:ext>
            </a:extLst>
          </p:cNvPr>
          <p:cNvSpPr/>
          <p:nvPr/>
        </p:nvSpPr>
        <p:spPr>
          <a:xfrm>
            <a:off x="2561771" y="972457"/>
            <a:ext cx="1052670" cy="1045029"/>
          </a:xfrm>
          <a:prstGeom prst="rect">
            <a:avLst/>
          </a:prstGeom>
          <a:solidFill>
            <a:srgbClr val="C0C0C0"/>
          </a:solidFill>
          <a:scene3d>
            <a:camera prst="orthographicFront"/>
            <a:lightRig rig="threePt" dir="t"/>
          </a:scene3d>
          <a:sp3d extrusionH="190500" contourW="31750" prstMaterial="plastic">
            <a:bevelT w="146050"/>
            <a:bevelB h="10795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1AB578F0-DA46-9B95-1F6F-5D40E2F76719}"/>
              </a:ext>
            </a:extLst>
          </p:cNvPr>
          <p:cNvSpPr/>
          <p:nvPr/>
        </p:nvSpPr>
        <p:spPr>
          <a:xfrm>
            <a:off x="2724865" y="894806"/>
            <a:ext cx="72648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6</a:t>
            </a:r>
            <a:endParaRPr lang="ar-SA" sz="7200" b="1" cap="none" spc="0" dirty="0">
              <a:ln w="10160">
                <a:solidFill>
                  <a:schemeClr val="accent5"/>
                </a:solidFill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150469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9083D-4854-8277-5E9B-CDE6DD3C4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لقطة شاشة, برنامج الرسومات, برمجيات ألعاب الفيديو, أنيميشن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C0216524-D6BF-D820-A76C-A255723544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967B03AF-5773-553D-C3FE-B1AAB0F2188F}"/>
              </a:ext>
            </a:extLst>
          </p:cNvPr>
          <p:cNvSpPr/>
          <p:nvPr/>
        </p:nvSpPr>
        <p:spPr>
          <a:xfrm>
            <a:off x="7329714" y="2627086"/>
            <a:ext cx="638629" cy="384628"/>
          </a:xfrm>
          <a:prstGeom prst="rect">
            <a:avLst/>
          </a:prstGeom>
          <a:solidFill>
            <a:srgbClr val="C0C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18889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9B8F7A-9489-3631-D2CB-81031DA77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8F19A2F-A13C-54B8-DA8C-D4BC180529B0}"/>
              </a:ext>
            </a:extLst>
          </p:cNvPr>
          <p:cNvSpPr txBox="1">
            <a:spLocks/>
          </p:cNvSpPr>
          <p:nvPr/>
        </p:nvSpPr>
        <p:spPr>
          <a:xfrm>
            <a:off x="599017" y="757161"/>
            <a:ext cx="2572353" cy="33286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400" dirty="0">
                <a:solidFill>
                  <a:schemeClr val="bg1"/>
                </a:solidFill>
                <a:highlight>
                  <a:srgbClr val="800080"/>
                </a:highlight>
              </a:rPr>
              <a:t>Activity Book</a:t>
            </a:r>
          </a:p>
          <a:p>
            <a:pPr algn="ctr"/>
            <a:r>
              <a:rPr lang="en-US" sz="4400" dirty="0">
                <a:solidFill>
                  <a:schemeClr val="bg1"/>
                </a:solidFill>
                <a:highlight>
                  <a:srgbClr val="800080"/>
                </a:highlight>
              </a:rPr>
              <a:t>Page 21</a:t>
            </a:r>
          </a:p>
          <a:p>
            <a:pPr algn="ctr"/>
            <a:r>
              <a:rPr lang="en-US" sz="4400" dirty="0">
                <a:solidFill>
                  <a:schemeClr val="bg1"/>
                </a:solidFill>
                <a:highlight>
                  <a:srgbClr val="800080"/>
                </a:highlight>
              </a:rPr>
              <a:t>Activity 1</a:t>
            </a:r>
            <a:endParaRPr lang="ar-OM" sz="4400" dirty="0">
              <a:solidFill>
                <a:schemeClr val="bg1"/>
              </a:solidFill>
              <a:highlight>
                <a:srgbClr val="800080"/>
              </a:highlight>
            </a:endParaRPr>
          </a:p>
        </p:txBody>
      </p:sp>
      <p:pic>
        <p:nvPicPr>
          <p:cNvPr id="4" name="صورة 3" descr="صورة تحتوي على نص, لقطة شاشة, برمجيات, صفحة ويب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32355CA0-8D05-12A0-9C7A-FB06CE5AAB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46" t="18413" r="35025" b="14392"/>
          <a:stretch>
            <a:fillRect/>
          </a:stretch>
        </p:blipFill>
        <p:spPr>
          <a:xfrm>
            <a:off x="3715657" y="174171"/>
            <a:ext cx="4811485" cy="66419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523832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A09FB-BF43-8E80-4897-98D587D1D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C1AF750-D022-7DE8-BB4C-E999DB48ADD5}"/>
              </a:ext>
            </a:extLst>
          </p:cNvPr>
          <p:cNvSpPr txBox="1">
            <a:spLocks/>
          </p:cNvSpPr>
          <p:nvPr/>
        </p:nvSpPr>
        <p:spPr>
          <a:xfrm>
            <a:off x="3654274" y="328989"/>
            <a:ext cx="4589840" cy="16159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800" dirty="0">
                <a:solidFill>
                  <a:schemeClr val="bg1"/>
                </a:solidFill>
                <a:highlight>
                  <a:srgbClr val="800080"/>
                </a:highlight>
              </a:rPr>
              <a:t>Activity Book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highlight>
                  <a:srgbClr val="800080"/>
                </a:highlight>
              </a:rPr>
              <a:t>Page 21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highlight>
                  <a:srgbClr val="800080"/>
                </a:highlight>
              </a:rPr>
              <a:t>Activity 1</a:t>
            </a:r>
            <a:endParaRPr lang="ar-OM" sz="2800" dirty="0">
              <a:solidFill>
                <a:schemeClr val="bg1"/>
              </a:solidFill>
              <a:highlight>
                <a:srgbClr val="800080"/>
              </a:highlight>
            </a:endParaRPr>
          </a:p>
        </p:txBody>
      </p:sp>
      <p:pic>
        <p:nvPicPr>
          <p:cNvPr id="4" name="صورة 3" descr="صورة تحتوي على نص, لقطة شاشة, برمجيات, صفحة ويب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2C98FBFD-3CD7-18B9-4CD3-24E5E2B7E0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46" t="24311" r="35025" b="63159"/>
          <a:stretch>
            <a:fillRect/>
          </a:stretch>
        </p:blipFill>
        <p:spPr>
          <a:xfrm>
            <a:off x="190997" y="2728683"/>
            <a:ext cx="11784378" cy="30334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عنوان 1">
            <a:extLst>
              <a:ext uri="{FF2B5EF4-FFF2-40B4-BE49-F238E27FC236}">
                <a16:creationId xmlns:a16="http://schemas.microsoft.com/office/drawing/2014/main" id="{C4AA40AD-25DB-E827-6AEF-E7F4715DE916}"/>
              </a:ext>
            </a:extLst>
          </p:cNvPr>
          <p:cNvSpPr txBox="1">
            <a:spLocks/>
          </p:cNvSpPr>
          <p:nvPr/>
        </p:nvSpPr>
        <p:spPr>
          <a:xfrm>
            <a:off x="1186846" y="4763104"/>
            <a:ext cx="2194983" cy="53461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while</a:t>
            </a:r>
            <a:endParaRPr lang="ar-OM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عنوان 1">
            <a:extLst>
              <a:ext uri="{FF2B5EF4-FFF2-40B4-BE49-F238E27FC236}">
                <a16:creationId xmlns:a16="http://schemas.microsoft.com/office/drawing/2014/main" id="{2A7732EE-5459-29F9-F274-48B0AFE55632}"/>
              </a:ext>
            </a:extLst>
          </p:cNvPr>
          <p:cNvSpPr txBox="1">
            <a:spLocks/>
          </p:cNvSpPr>
          <p:nvPr/>
        </p:nvSpPr>
        <p:spPr>
          <a:xfrm>
            <a:off x="5729817" y="5133218"/>
            <a:ext cx="2194983" cy="53461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However</a:t>
            </a:r>
            <a:endParaRPr lang="ar-OM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1491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1F0F531-3046-00E9-60DB-F5EC4A742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 9. part 2</a:t>
            </a:r>
            <a:endParaRPr lang="ar-OM" dirty="0"/>
          </a:p>
        </p:txBody>
      </p:sp>
    </p:spTree>
    <p:extLst>
      <p:ext uri="{BB962C8B-B14F-4D97-AF65-F5344CB8AC3E}">
        <p14:creationId xmlns:p14="http://schemas.microsoft.com/office/powerpoint/2010/main" val="33321733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9C1870-3B0D-91D1-17B6-590CB3DE0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0C3F56C-0EF2-40D8-3175-F49CBD630E71}"/>
              </a:ext>
            </a:extLst>
          </p:cNvPr>
          <p:cNvSpPr txBox="1">
            <a:spLocks/>
          </p:cNvSpPr>
          <p:nvPr/>
        </p:nvSpPr>
        <p:spPr>
          <a:xfrm>
            <a:off x="599017" y="757161"/>
            <a:ext cx="2572353" cy="33286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400" dirty="0">
                <a:solidFill>
                  <a:schemeClr val="bg1"/>
                </a:solidFill>
                <a:highlight>
                  <a:srgbClr val="800080"/>
                </a:highlight>
              </a:rPr>
              <a:t>Activity Book</a:t>
            </a:r>
          </a:p>
          <a:p>
            <a:pPr algn="ctr"/>
            <a:r>
              <a:rPr lang="en-US" sz="4400" dirty="0">
                <a:solidFill>
                  <a:schemeClr val="bg1"/>
                </a:solidFill>
                <a:highlight>
                  <a:srgbClr val="800080"/>
                </a:highlight>
              </a:rPr>
              <a:t>Page 21</a:t>
            </a:r>
          </a:p>
          <a:p>
            <a:pPr algn="ctr"/>
            <a:r>
              <a:rPr lang="en-US" sz="4400" dirty="0">
                <a:solidFill>
                  <a:schemeClr val="bg1"/>
                </a:solidFill>
                <a:highlight>
                  <a:srgbClr val="800080"/>
                </a:highlight>
              </a:rPr>
              <a:t>Activity 2</a:t>
            </a:r>
            <a:endParaRPr lang="ar-OM" sz="4400" dirty="0">
              <a:solidFill>
                <a:schemeClr val="bg1"/>
              </a:solidFill>
              <a:highlight>
                <a:srgbClr val="800080"/>
              </a:highlight>
            </a:endParaRPr>
          </a:p>
        </p:txBody>
      </p:sp>
      <p:pic>
        <p:nvPicPr>
          <p:cNvPr id="4" name="صورة 3" descr="صورة تحتوي على نص, لقطة شاشة, برمجيات, صفحة ويب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3798FBDC-C131-B6C6-6A8A-F296BE6524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46" t="18413" r="35025" b="14392"/>
          <a:stretch>
            <a:fillRect/>
          </a:stretch>
        </p:blipFill>
        <p:spPr>
          <a:xfrm>
            <a:off x="3715657" y="174171"/>
            <a:ext cx="4811485" cy="66419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عنوان 1">
            <a:extLst>
              <a:ext uri="{FF2B5EF4-FFF2-40B4-BE49-F238E27FC236}">
                <a16:creationId xmlns:a16="http://schemas.microsoft.com/office/drawing/2014/main" id="{FB94CA09-B3A0-84E8-E57E-145651B5B541}"/>
              </a:ext>
            </a:extLst>
          </p:cNvPr>
          <p:cNvSpPr txBox="1">
            <a:spLocks/>
          </p:cNvSpPr>
          <p:nvPr/>
        </p:nvSpPr>
        <p:spPr>
          <a:xfrm>
            <a:off x="954618" y="5742818"/>
            <a:ext cx="2049840" cy="9845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400" dirty="0">
                <a:solidFill>
                  <a:schemeClr val="tx1"/>
                </a:solidFill>
                <a:highlight>
                  <a:srgbClr val="FFFF00"/>
                </a:highlight>
              </a:rPr>
              <a:t>Group work</a:t>
            </a:r>
            <a:endParaRPr lang="ar-OM" sz="2400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5171614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نص, لقطة شاشة, برمجيات, أيقونة الحاسوب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C2453887-BA74-C70D-AEFD-A2B03ECAFC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59" t="22010" r="23221" b="20847"/>
          <a:stretch>
            <a:fillRect/>
          </a:stretch>
        </p:blipFill>
        <p:spPr>
          <a:xfrm>
            <a:off x="827314" y="187500"/>
            <a:ext cx="10617199" cy="6237141"/>
          </a:xfrm>
          <a:prstGeom prst="rect">
            <a:avLst/>
          </a:prstGeom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2BF0CECA-3AE6-9F76-6E62-5DE410D94B78}"/>
              </a:ext>
            </a:extLst>
          </p:cNvPr>
          <p:cNvSpPr txBox="1"/>
          <p:nvPr/>
        </p:nvSpPr>
        <p:spPr>
          <a:xfrm>
            <a:off x="1794328" y="3429000"/>
            <a:ext cx="60996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B0F0"/>
                </a:solidFill>
              </a:rPr>
              <a:t>386 students did the survey.</a:t>
            </a:r>
            <a:endParaRPr lang="ar-OM" sz="2400" b="1" dirty="0">
              <a:solidFill>
                <a:srgbClr val="00B0F0"/>
              </a:solidFill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0288DE5A-263E-C4B1-DF47-7B79E419F25F}"/>
              </a:ext>
            </a:extLst>
          </p:cNvPr>
          <p:cNvSpPr txBox="1"/>
          <p:nvPr/>
        </p:nvSpPr>
        <p:spPr>
          <a:xfrm>
            <a:off x="1932213" y="4017979"/>
            <a:ext cx="60996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00B0F0"/>
                </a:solidFill>
              </a:rPr>
              <a:t>between 11 and 14</a:t>
            </a:r>
            <a:endParaRPr lang="ar-OM" sz="2400" b="1" dirty="0">
              <a:solidFill>
                <a:srgbClr val="00B0F0"/>
              </a:solidFill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CAD9C5B7-8AC1-3565-694C-4A70349A55F9}"/>
              </a:ext>
            </a:extLst>
          </p:cNvPr>
          <p:cNvSpPr txBox="1"/>
          <p:nvPr/>
        </p:nvSpPr>
        <p:spPr>
          <a:xfrm>
            <a:off x="1881413" y="4606958"/>
            <a:ext cx="87430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B0F0"/>
                </a:solidFill>
              </a:rPr>
              <a:t>77% of students think saving water is important. </a:t>
            </a:r>
            <a:endParaRPr lang="ar-OM" sz="2400" b="1" dirty="0">
              <a:solidFill>
                <a:srgbClr val="00B0F0"/>
              </a:solidFill>
            </a:endParaRP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9563307E-A38A-141D-2D12-17084261E375}"/>
              </a:ext>
            </a:extLst>
          </p:cNvPr>
          <p:cNvSpPr txBox="1"/>
          <p:nvPr/>
        </p:nvSpPr>
        <p:spPr>
          <a:xfrm>
            <a:off x="1794328" y="5199938"/>
            <a:ext cx="60996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B0F0"/>
                </a:solidFill>
              </a:rPr>
              <a:t>Four ways to save water are listed</a:t>
            </a:r>
            <a:endParaRPr lang="ar-OM" sz="2400" b="1" dirty="0">
              <a:solidFill>
                <a:srgbClr val="00B0F0"/>
              </a:solidFill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5A1E6F60-5CBB-277A-8AAA-CF85BEAF1232}"/>
              </a:ext>
            </a:extLst>
          </p:cNvPr>
          <p:cNvSpPr txBox="1"/>
          <p:nvPr/>
        </p:nvSpPr>
        <p:spPr>
          <a:xfrm>
            <a:off x="1492248" y="5856154"/>
            <a:ext cx="9287329" cy="830997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B0F0"/>
                </a:solidFill>
              </a:rPr>
              <a:t>Taking a quick shower and turning off the water when brushing your teeth are the most popular ideas. </a:t>
            </a:r>
            <a:endParaRPr lang="ar-OM" sz="2400" b="1" dirty="0">
              <a:solidFill>
                <a:srgbClr val="00B0F0"/>
              </a:solidFill>
            </a:endParaRPr>
          </a:p>
        </p:txBody>
      </p:sp>
      <p:sp>
        <p:nvSpPr>
          <p:cNvPr id="16" name="عنوان 1">
            <a:extLst>
              <a:ext uri="{FF2B5EF4-FFF2-40B4-BE49-F238E27FC236}">
                <a16:creationId xmlns:a16="http://schemas.microsoft.com/office/drawing/2014/main" id="{1AEA5477-432D-3EF9-F452-C2BCACFF5F5C}"/>
              </a:ext>
            </a:extLst>
          </p:cNvPr>
          <p:cNvSpPr txBox="1">
            <a:spLocks/>
          </p:cNvSpPr>
          <p:nvPr/>
        </p:nvSpPr>
        <p:spPr>
          <a:xfrm>
            <a:off x="-117627" y="1021484"/>
            <a:ext cx="2049840" cy="9845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400" dirty="0">
                <a:solidFill>
                  <a:schemeClr val="tx1"/>
                </a:solidFill>
                <a:highlight>
                  <a:srgbClr val="FFFF00"/>
                </a:highlight>
              </a:rPr>
              <a:t>Group work</a:t>
            </a:r>
            <a:endParaRPr lang="ar-OM" sz="2400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2473067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/>
      <p:bldP spid="1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8C463-1108-28C1-97D6-B87A79E50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6B7CC210-DDF2-034E-9188-9DD4E306B926}"/>
              </a:ext>
            </a:extLst>
          </p:cNvPr>
          <p:cNvSpPr/>
          <p:nvPr/>
        </p:nvSpPr>
        <p:spPr>
          <a:xfrm>
            <a:off x="1064778" y="2488363"/>
            <a:ext cx="807400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Writing </a:t>
            </a:r>
            <a:r>
              <a:rPr lang="en-US" sz="8800" b="0" cap="none" spc="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report ?</a:t>
            </a:r>
            <a:endParaRPr lang="ar-SA" sz="8800" b="0" cap="none" spc="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840515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CFDAE9-D345-88EB-A5E2-5E412B4CE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34AB1577-7C1B-A11A-6BF7-FFCA2660ED53}"/>
              </a:ext>
            </a:extLst>
          </p:cNvPr>
          <p:cNvSpPr/>
          <p:nvPr/>
        </p:nvSpPr>
        <p:spPr>
          <a:xfrm>
            <a:off x="1524762" y="1559449"/>
            <a:ext cx="750237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What is a report ?</a:t>
            </a:r>
            <a:endParaRPr lang="ar-SA" sz="7200" b="0" cap="none" spc="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6D24D2D-61E3-7BD6-7FC3-46514D2204AE}"/>
              </a:ext>
            </a:extLst>
          </p:cNvPr>
          <p:cNvSpPr txBox="1"/>
          <p:nvPr/>
        </p:nvSpPr>
        <p:spPr>
          <a:xfrm>
            <a:off x="771071" y="3338286"/>
            <a:ext cx="885189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0" i="0" dirty="0">
                <a:effectLst/>
                <a:latin typeface="Arial" panose="020B0604020202020204" pitchFamily="34" charset="0"/>
              </a:rPr>
              <a:t>A report is </a:t>
            </a:r>
            <a:r>
              <a:rPr lang="en-US" sz="3200" dirty="0"/>
              <a:t>a formal, nonfiction written document that presents factual information and analysis on a specific topic, event, or issue for a designated audience.</a:t>
            </a:r>
            <a:endParaRPr lang="ar-OM" sz="3200" dirty="0"/>
          </a:p>
        </p:txBody>
      </p:sp>
    </p:spTree>
    <p:extLst>
      <p:ext uri="{BB962C8B-B14F-4D97-AF65-F5344CB8AC3E}">
        <p14:creationId xmlns:p14="http://schemas.microsoft.com/office/powerpoint/2010/main" val="25018809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13DA83-5D21-FE6C-1951-EC95E45E9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31E5A720-65EA-1028-DEE2-53B322EE644D}"/>
              </a:ext>
            </a:extLst>
          </p:cNvPr>
          <p:cNvSpPr/>
          <p:nvPr/>
        </p:nvSpPr>
        <p:spPr>
          <a:xfrm>
            <a:off x="656647" y="2321449"/>
            <a:ext cx="920957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How to write a report</a:t>
            </a:r>
            <a:endParaRPr lang="ar-SA" sz="7200" b="0" cap="none" spc="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205006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2FFFA8-B34D-7E18-7FAD-D8EB32A03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ined sheet of paper vector image | Free SVG">
            <a:extLst>
              <a:ext uri="{FF2B5EF4-FFF2-40B4-BE49-F238E27FC236}">
                <a16:creationId xmlns:a16="http://schemas.microsoft.com/office/drawing/2014/main" id="{0E4820F2-1578-C387-BAEE-29CD2B4147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7657" y="201384"/>
            <a:ext cx="6522357" cy="6522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وسيلة الشرح: خطية 3">
            <a:extLst>
              <a:ext uri="{FF2B5EF4-FFF2-40B4-BE49-F238E27FC236}">
                <a16:creationId xmlns:a16="http://schemas.microsoft.com/office/drawing/2014/main" id="{4CD3917C-88CF-880B-A389-8567B708A626}"/>
              </a:ext>
            </a:extLst>
          </p:cNvPr>
          <p:cNvSpPr/>
          <p:nvPr/>
        </p:nvSpPr>
        <p:spPr>
          <a:xfrm>
            <a:off x="2510971" y="370114"/>
            <a:ext cx="1944915" cy="638629"/>
          </a:xfrm>
          <a:prstGeom prst="borderCallout1">
            <a:avLst>
              <a:gd name="adj1" fmla="val 23835"/>
              <a:gd name="adj2" fmla="val 101812"/>
              <a:gd name="adj3" fmla="val 93992"/>
              <a:gd name="adj4" fmla="val 28393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200" b="1" dirty="0"/>
              <a:t>title</a:t>
            </a:r>
            <a:endParaRPr lang="ar-OM" sz="3200" b="1" dirty="0"/>
          </a:p>
        </p:txBody>
      </p:sp>
      <p:sp>
        <p:nvSpPr>
          <p:cNvPr id="5" name="وسيلة الشرح: خطية 4">
            <a:extLst>
              <a:ext uri="{FF2B5EF4-FFF2-40B4-BE49-F238E27FC236}">
                <a16:creationId xmlns:a16="http://schemas.microsoft.com/office/drawing/2014/main" id="{9532E4CD-83F7-A659-339A-DADDCAC0804F}"/>
              </a:ext>
            </a:extLst>
          </p:cNvPr>
          <p:cNvSpPr/>
          <p:nvPr/>
        </p:nvSpPr>
        <p:spPr>
          <a:xfrm>
            <a:off x="1603828" y="1759856"/>
            <a:ext cx="2852057" cy="638629"/>
          </a:xfrm>
          <a:prstGeom prst="borderCallout1">
            <a:avLst>
              <a:gd name="adj1" fmla="val 23835"/>
              <a:gd name="adj2" fmla="val 101812"/>
              <a:gd name="adj3" fmla="val 23537"/>
              <a:gd name="adj4" fmla="val 20681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GB" sz="3200" b="1" dirty="0"/>
              <a:t>introduction</a:t>
            </a:r>
            <a:endParaRPr lang="ar-OM" sz="3200" b="1" dirty="0"/>
          </a:p>
        </p:txBody>
      </p:sp>
      <p:sp>
        <p:nvSpPr>
          <p:cNvPr id="6" name="وسيلة الشرح: خطية 5">
            <a:extLst>
              <a:ext uri="{FF2B5EF4-FFF2-40B4-BE49-F238E27FC236}">
                <a16:creationId xmlns:a16="http://schemas.microsoft.com/office/drawing/2014/main" id="{84855B1C-D7CC-7F12-E314-125AE2AF0E7C}"/>
              </a:ext>
            </a:extLst>
          </p:cNvPr>
          <p:cNvSpPr/>
          <p:nvPr/>
        </p:nvSpPr>
        <p:spPr>
          <a:xfrm>
            <a:off x="878114" y="3004455"/>
            <a:ext cx="4775199" cy="638629"/>
          </a:xfrm>
          <a:prstGeom prst="borderCallout1">
            <a:avLst>
              <a:gd name="adj1" fmla="val 23835"/>
              <a:gd name="adj2" fmla="val 101812"/>
              <a:gd name="adj3" fmla="val 24674"/>
              <a:gd name="adj4" fmla="val 13921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GB" sz="3200" b="1" dirty="0"/>
              <a:t>Explain the diagrams</a:t>
            </a:r>
            <a:endParaRPr lang="ar-OM" sz="3200" b="1" dirty="0"/>
          </a:p>
        </p:txBody>
      </p:sp>
      <p:sp>
        <p:nvSpPr>
          <p:cNvPr id="7" name="وسيلة الشرح: خطية 6">
            <a:extLst>
              <a:ext uri="{FF2B5EF4-FFF2-40B4-BE49-F238E27FC236}">
                <a16:creationId xmlns:a16="http://schemas.microsoft.com/office/drawing/2014/main" id="{DAD33690-3A7A-5B27-AF81-6CD61A141C32}"/>
              </a:ext>
            </a:extLst>
          </p:cNvPr>
          <p:cNvSpPr/>
          <p:nvPr/>
        </p:nvSpPr>
        <p:spPr>
          <a:xfrm>
            <a:off x="1603828" y="5526312"/>
            <a:ext cx="2852057" cy="638629"/>
          </a:xfrm>
          <a:prstGeom prst="borderCallout1">
            <a:avLst>
              <a:gd name="adj1" fmla="val 23835"/>
              <a:gd name="adj2" fmla="val 101812"/>
              <a:gd name="adj3" fmla="val 26947"/>
              <a:gd name="adj4" fmla="val 20808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GB" sz="3200" b="1" dirty="0"/>
              <a:t>conclusion</a:t>
            </a:r>
            <a:endParaRPr lang="ar-OM" sz="3200" b="1" dirty="0"/>
          </a:p>
        </p:txBody>
      </p:sp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C7568B54-D30B-A5A3-7B9F-481E7695038D}"/>
              </a:ext>
            </a:extLst>
          </p:cNvPr>
          <p:cNvSpPr/>
          <p:nvPr/>
        </p:nvSpPr>
        <p:spPr>
          <a:xfrm>
            <a:off x="7474857" y="1291771"/>
            <a:ext cx="3839029" cy="93617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9" name="مستطيل: زوايا مستديرة 8">
            <a:extLst>
              <a:ext uri="{FF2B5EF4-FFF2-40B4-BE49-F238E27FC236}">
                <a16:creationId xmlns:a16="http://schemas.microsoft.com/office/drawing/2014/main" id="{478E9D92-E715-D9D0-5F76-FF2B43BB57D8}"/>
              </a:ext>
            </a:extLst>
          </p:cNvPr>
          <p:cNvSpPr/>
          <p:nvPr/>
        </p:nvSpPr>
        <p:spPr>
          <a:xfrm>
            <a:off x="7474857" y="2783114"/>
            <a:ext cx="3839029" cy="197757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1" name="مستطيل: زوايا مستديرة 10">
            <a:extLst>
              <a:ext uri="{FF2B5EF4-FFF2-40B4-BE49-F238E27FC236}">
                <a16:creationId xmlns:a16="http://schemas.microsoft.com/office/drawing/2014/main" id="{88C8E7AD-418C-FFA0-2B53-BF540B61921E}"/>
              </a:ext>
            </a:extLst>
          </p:cNvPr>
          <p:cNvSpPr/>
          <p:nvPr/>
        </p:nvSpPr>
        <p:spPr>
          <a:xfrm>
            <a:off x="7474857" y="5377542"/>
            <a:ext cx="3839029" cy="93617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33A1826F-D43F-7EA9-8890-91F052FF3E95}"/>
              </a:ext>
            </a:extLst>
          </p:cNvPr>
          <p:cNvSpPr/>
          <p:nvPr/>
        </p:nvSpPr>
        <p:spPr>
          <a:xfrm>
            <a:off x="7883284" y="645440"/>
            <a:ext cx="324319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------------------</a:t>
            </a:r>
            <a:endParaRPr lang="ar-SA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5" name="صورة 14" descr="صورة تحتوي على التصميم, الخط, رمز, رسم بياني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9080021B-CF93-63CA-5547-E205FB3620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25" t="16455" r="17619" b="17513"/>
          <a:stretch>
            <a:fillRect/>
          </a:stretch>
        </p:blipFill>
        <p:spPr>
          <a:xfrm>
            <a:off x="3364591" y="3770116"/>
            <a:ext cx="1664609" cy="1676699"/>
          </a:xfrm>
          <a:prstGeom prst="rect">
            <a:avLst/>
          </a:prstGeom>
        </p:spPr>
      </p:pic>
      <p:pic>
        <p:nvPicPr>
          <p:cNvPr id="23560" name="Picture 8" descr="Pie Chart clip art (105877) Free SVG Download / 4 Vector">
            <a:extLst>
              <a:ext uri="{FF2B5EF4-FFF2-40B4-BE49-F238E27FC236}">
                <a16:creationId xmlns:a16="http://schemas.microsoft.com/office/drawing/2014/main" id="{7E50EBDE-2304-94E0-05B3-CB79D8FDBE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700" y="3876038"/>
            <a:ext cx="1664609" cy="1464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66841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6DE5F-BDDF-2328-2DC3-318DE8AD4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مستطيل 12">
            <a:extLst>
              <a:ext uri="{FF2B5EF4-FFF2-40B4-BE49-F238E27FC236}">
                <a16:creationId xmlns:a16="http://schemas.microsoft.com/office/drawing/2014/main" id="{6DE5E710-9442-087A-E60E-58965CFAEF83}"/>
              </a:ext>
            </a:extLst>
          </p:cNvPr>
          <p:cNvSpPr/>
          <p:nvPr/>
        </p:nvSpPr>
        <p:spPr>
          <a:xfrm>
            <a:off x="2692400" y="3519709"/>
            <a:ext cx="8718907" cy="30044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AFFE7A8B-3AA2-6986-4AEE-B7820057EEDE}"/>
              </a:ext>
            </a:extLst>
          </p:cNvPr>
          <p:cNvSpPr txBox="1"/>
          <p:nvPr/>
        </p:nvSpPr>
        <p:spPr>
          <a:xfrm>
            <a:off x="3052556" y="4447032"/>
            <a:ext cx="811612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tx1"/>
                </a:solidFill>
              </a:rPr>
              <a:t>These diagrams show how students answered a survey about ___________. _____ students, between the ages of _________, were asked ____ questions.</a:t>
            </a:r>
            <a:endParaRPr lang="ar-OM" sz="2800" b="1" dirty="0">
              <a:solidFill>
                <a:schemeClr val="tx1"/>
              </a:solidFill>
            </a:endParaRPr>
          </a:p>
        </p:txBody>
      </p:sp>
      <p:sp>
        <p:nvSpPr>
          <p:cNvPr id="4" name="وسيلة الشرح: خطية 3">
            <a:extLst>
              <a:ext uri="{FF2B5EF4-FFF2-40B4-BE49-F238E27FC236}">
                <a16:creationId xmlns:a16="http://schemas.microsoft.com/office/drawing/2014/main" id="{8E353689-BEFE-DE38-9079-67A617749457}"/>
              </a:ext>
            </a:extLst>
          </p:cNvPr>
          <p:cNvSpPr/>
          <p:nvPr/>
        </p:nvSpPr>
        <p:spPr>
          <a:xfrm>
            <a:off x="780692" y="3693884"/>
            <a:ext cx="1181437" cy="518890"/>
          </a:xfrm>
          <a:prstGeom prst="borderCallout1">
            <a:avLst>
              <a:gd name="adj1" fmla="val 23835"/>
              <a:gd name="adj2" fmla="val 101812"/>
              <a:gd name="adj3" fmla="val 66370"/>
              <a:gd name="adj4" fmla="val 33708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000" b="1" dirty="0"/>
              <a:t>title</a:t>
            </a:r>
            <a:endParaRPr lang="ar-OM" sz="2000" b="1" dirty="0"/>
          </a:p>
        </p:txBody>
      </p:sp>
      <p:sp>
        <p:nvSpPr>
          <p:cNvPr id="5" name="وسيلة الشرح: خطية 4">
            <a:extLst>
              <a:ext uri="{FF2B5EF4-FFF2-40B4-BE49-F238E27FC236}">
                <a16:creationId xmlns:a16="http://schemas.microsoft.com/office/drawing/2014/main" id="{B93CA4A1-AF93-02C0-2512-BED80B8689E1}"/>
              </a:ext>
            </a:extLst>
          </p:cNvPr>
          <p:cNvSpPr/>
          <p:nvPr/>
        </p:nvSpPr>
        <p:spPr>
          <a:xfrm>
            <a:off x="589804" y="4757050"/>
            <a:ext cx="1732481" cy="518890"/>
          </a:xfrm>
          <a:prstGeom prst="borderCallout1">
            <a:avLst>
              <a:gd name="adj1" fmla="val 23835"/>
              <a:gd name="adj2" fmla="val 101812"/>
              <a:gd name="adj3" fmla="val 32715"/>
              <a:gd name="adj4" fmla="val 13003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GB" sz="2000" b="1" dirty="0"/>
              <a:t>introduction</a:t>
            </a:r>
            <a:endParaRPr lang="ar-OM" sz="2000" b="1" dirty="0"/>
          </a:p>
        </p:txBody>
      </p:sp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AB89ADD1-561E-1125-8897-3E1ACE7F79C4}"/>
              </a:ext>
            </a:extLst>
          </p:cNvPr>
          <p:cNvSpPr/>
          <p:nvPr/>
        </p:nvSpPr>
        <p:spPr>
          <a:xfrm>
            <a:off x="2895601" y="4382619"/>
            <a:ext cx="8440056" cy="188029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/>
            <a:endParaRPr lang="ar-OM" sz="2800" b="1" dirty="0">
              <a:solidFill>
                <a:schemeClr val="tx1"/>
              </a:solidFill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62843D80-6B6F-BA60-146C-5D87B76E1310}"/>
              </a:ext>
            </a:extLst>
          </p:cNvPr>
          <p:cNvSpPr/>
          <p:nvPr/>
        </p:nvSpPr>
        <p:spPr>
          <a:xfrm>
            <a:off x="4660484" y="3689554"/>
            <a:ext cx="555222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Young people and saving energy</a:t>
            </a:r>
            <a:endParaRPr lang="ar-SA" sz="2800" b="1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6" name="صورة 15" descr="صورة تحتوي على نص, لقطة شاشة, برمجيات, رسم بياني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2A91B94C-75F1-1F66-971D-A045449EBE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9" t="54709" r="9124" b="12063"/>
          <a:stretch>
            <a:fillRect/>
          </a:stretch>
        </p:blipFill>
        <p:spPr>
          <a:xfrm>
            <a:off x="738537" y="228609"/>
            <a:ext cx="11256073" cy="2920999"/>
          </a:xfrm>
          <a:prstGeom prst="rect">
            <a:avLst/>
          </a:prstGeom>
        </p:spPr>
      </p:pic>
      <p:sp>
        <p:nvSpPr>
          <p:cNvPr id="17" name="مستطيل 16">
            <a:extLst>
              <a:ext uri="{FF2B5EF4-FFF2-40B4-BE49-F238E27FC236}">
                <a16:creationId xmlns:a16="http://schemas.microsoft.com/office/drawing/2014/main" id="{E37AB6B0-ABEA-F5DA-4240-9FA5E1CF1935}"/>
              </a:ext>
            </a:extLst>
          </p:cNvPr>
          <p:cNvSpPr/>
          <p:nvPr/>
        </p:nvSpPr>
        <p:spPr>
          <a:xfrm>
            <a:off x="7750629" y="3640570"/>
            <a:ext cx="2462081" cy="62118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19" name="رابط مستقيم 18">
            <a:extLst>
              <a:ext uri="{FF2B5EF4-FFF2-40B4-BE49-F238E27FC236}">
                <a16:creationId xmlns:a16="http://schemas.microsoft.com/office/drawing/2014/main" id="{9C32090C-EB26-FC87-F181-403C8F72C268}"/>
              </a:ext>
            </a:extLst>
          </p:cNvPr>
          <p:cNvCxnSpPr/>
          <p:nvPr/>
        </p:nvCxnSpPr>
        <p:spPr>
          <a:xfrm flipH="1">
            <a:off x="7115629" y="4267200"/>
            <a:ext cx="896257" cy="95068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7AB63F55-087B-24C0-4CDE-00CD38A79160}"/>
              </a:ext>
            </a:extLst>
          </p:cNvPr>
          <p:cNvSpPr txBox="1"/>
          <p:nvPr/>
        </p:nvSpPr>
        <p:spPr>
          <a:xfrm>
            <a:off x="5328556" y="4914036"/>
            <a:ext cx="25672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saving energy</a:t>
            </a:r>
            <a:endParaRPr lang="ar-OM" sz="2800" dirty="0">
              <a:solidFill>
                <a:srgbClr val="FF0000"/>
              </a:solidFill>
            </a:endParaRP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3FB32BE1-CCC7-3EB9-B7A9-405F76554E0B}"/>
              </a:ext>
            </a:extLst>
          </p:cNvPr>
          <p:cNvSpPr/>
          <p:nvPr/>
        </p:nvSpPr>
        <p:spPr>
          <a:xfrm>
            <a:off x="4717143" y="2544047"/>
            <a:ext cx="611413" cy="4567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27" name="رابط مستقيم 26">
            <a:extLst>
              <a:ext uri="{FF2B5EF4-FFF2-40B4-BE49-F238E27FC236}">
                <a16:creationId xmlns:a16="http://schemas.microsoft.com/office/drawing/2014/main" id="{D6F0803B-8B0F-5439-2931-E0B790A720AA}"/>
              </a:ext>
            </a:extLst>
          </p:cNvPr>
          <p:cNvCxnSpPr>
            <a:cxnSpLocks/>
          </p:cNvCxnSpPr>
          <p:nvPr/>
        </p:nvCxnSpPr>
        <p:spPr>
          <a:xfrm>
            <a:off x="5022849" y="3029161"/>
            <a:ext cx="3184980" cy="21464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B5737DC0-8AE4-BE7B-8121-55797EAC2BA4}"/>
              </a:ext>
            </a:extLst>
          </p:cNvPr>
          <p:cNvSpPr txBox="1"/>
          <p:nvPr/>
        </p:nvSpPr>
        <p:spPr>
          <a:xfrm>
            <a:off x="8098972" y="4914036"/>
            <a:ext cx="8962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352</a:t>
            </a:r>
            <a:endParaRPr lang="ar-OM" sz="2800" dirty="0">
              <a:solidFill>
                <a:srgbClr val="FF0000"/>
              </a:solidFill>
            </a:endParaRPr>
          </a:p>
        </p:txBody>
      </p:sp>
      <p:sp>
        <p:nvSpPr>
          <p:cNvPr id="30" name="مستطيل 29">
            <a:extLst>
              <a:ext uri="{FF2B5EF4-FFF2-40B4-BE49-F238E27FC236}">
                <a16:creationId xmlns:a16="http://schemas.microsoft.com/office/drawing/2014/main" id="{2C5CE08C-62FB-0187-311A-B59651E67E57}"/>
              </a:ext>
            </a:extLst>
          </p:cNvPr>
          <p:cNvSpPr/>
          <p:nvPr/>
        </p:nvSpPr>
        <p:spPr>
          <a:xfrm>
            <a:off x="7799617" y="2572376"/>
            <a:ext cx="1195613" cy="40235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31" name="رابط مستقيم 30">
            <a:extLst>
              <a:ext uri="{FF2B5EF4-FFF2-40B4-BE49-F238E27FC236}">
                <a16:creationId xmlns:a16="http://schemas.microsoft.com/office/drawing/2014/main" id="{26AACBF2-5A15-375B-52F1-01567955D0D8}"/>
              </a:ext>
            </a:extLst>
          </p:cNvPr>
          <p:cNvCxnSpPr>
            <a:cxnSpLocks/>
          </p:cNvCxnSpPr>
          <p:nvPr/>
        </p:nvCxnSpPr>
        <p:spPr>
          <a:xfrm flipH="1">
            <a:off x="7214638" y="2986921"/>
            <a:ext cx="945288" cy="250645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C502621A-D3F1-06B5-6B95-9372D818FFA9}"/>
              </a:ext>
            </a:extLst>
          </p:cNvPr>
          <p:cNvSpPr txBox="1"/>
          <p:nvPr/>
        </p:nvSpPr>
        <p:spPr>
          <a:xfrm>
            <a:off x="6683665" y="5316688"/>
            <a:ext cx="21003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12 and 14</a:t>
            </a:r>
            <a:endParaRPr lang="ar-OM" sz="2800" dirty="0">
              <a:solidFill>
                <a:srgbClr val="FF0000"/>
              </a:solidFill>
            </a:endParaRPr>
          </a:p>
        </p:txBody>
      </p:sp>
      <p:sp>
        <p:nvSpPr>
          <p:cNvPr id="34" name="مستطيل 33">
            <a:extLst>
              <a:ext uri="{FF2B5EF4-FFF2-40B4-BE49-F238E27FC236}">
                <a16:creationId xmlns:a16="http://schemas.microsoft.com/office/drawing/2014/main" id="{69193FAE-F1B2-5A4A-4775-8AEADB930422}"/>
              </a:ext>
            </a:extLst>
          </p:cNvPr>
          <p:cNvSpPr/>
          <p:nvPr/>
        </p:nvSpPr>
        <p:spPr>
          <a:xfrm>
            <a:off x="1091244" y="91827"/>
            <a:ext cx="8901842" cy="62118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35" name="رابط مستقيم 34">
            <a:extLst>
              <a:ext uri="{FF2B5EF4-FFF2-40B4-BE49-F238E27FC236}">
                <a16:creationId xmlns:a16="http://schemas.microsoft.com/office/drawing/2014/main" id="{5CA8B5CC-10F0-1BC7-2CBF-FD4E6856B782}"/>
              </a:ext>
            </a:extLst>
          </p:cNvPr>
          <p:cNvCxnSpPr>
            <a:cxnSpLocks/>
          </p:cNvCxnSpPr>
          <p:nvPr/>
        </p:nvCxnSpPr>
        <p:spPr>
          <a:xfrm>
            <a:off x="1352501" y="718457"/>
            <a:ext cx="2036585" cy="521788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6FB31418-11A3-E99E-EFAD-6B152BD4A2B1}"/>
              </a:ext>
            </a:extLst>
          </p:cNvPr>
          <p:cNvSpPr txBox="1"/>
          <p:nvPr/>
        </p:nvSpPr>
        <p:spPr>
          <a:xfrm>
            <a:off x="3110221" y="5739146"/>
            <a:ext cx="9145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two</a:t>
            </a:r>
            <a:endParaRPr lang="ar-OM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4183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4" grpId="0"/>
      <p:bldP spid="4" grpId="0" animBg="1"/>
      <p:bldP spid="5" grpId="0" animBg="1"/>
      <p:bldP spid="8" grpId="0"/>
      <p:bldP spid="12" grpId="0"/>
      <p:bldP spid="17" grpId="0" animBg="1"/>
      <p:bldP spid="17" grpId="1" animBg="1"/>
      <p:bldP spid="22" grpId="0"/>
      <p:bldP spid="26" grpId="0" animBg="1"/>
      <p:bldP spid="26" grpId="1" animBg="1"/>
      <p:bldP spid="29" grpId="0"/>
      <p:bldP spid="30" grpId="0" animBg="1"/>
      <p:bldP spid="30" grpId="1" animBg="1"/>
      <p:bldP spid="33" grpId="0"/>
      <p:bldP spid="34" grpId="0" animBg="1"/>
      <p:bldP spid="34" grpId="1" animBg="1"/>
      <p:bldP spid="3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099E10-CDCF-28FE-B16E-5753CAE66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01C60A98-A13E-7159-DC7E-277CCAB177EE}"/>
              </a:ext>
            </a:extLst>
          </p:cNvPr>
          <p:cNvSpPr/>
          <p:nvPr/>
        </p:nvSpPr>
        <p:spPr>
          <a:xfrm>
            <a:off x="668365" y="1567537"/>
            <a:ext cx="10790664" cy="45865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6" name="وسيلة الشرح: خطية 5">
            <a:extLst>
              <a:ext uri="{FF2B5EF4-FFF2-40B4-BE49-F238E27FC236}">
                <a16:creationId xmlns:a16="http://schemas.microsoft.com/office/drawing/2014/main" id="{CCF6B877-B792-62A3-2AC1-A1A4C258FA95}"/>
              </a:ext>
            </a:extLst>
          </p:cNvPr>
          <p:cNvSpPr/>
          <p:nvPr/>
        </p:nvSpPr>
        <p:spPr>
          <a:xfrm>
            <a:off x="3701143" y="315572"/>
            <a:ext cx="4027714" cy="591464"/>
          </a:xfrm>
          <a:prstGeom prst="borderCallout1">
            <a:avLst>
              <a:gd name="adj1" fmla="val 117541"/>
              <a:gd name="adj2" fmla="val 54059"/>
              <a:gd name="adj3" fmla="val 196445"/>
              <a:gd name="adj4" fmla="val 5434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GB" sz="4000" b="1" dirty="0"/>
              <a:t>introduction</a:t>
            </a:r>
            <a:endParaRPr lang="ar-OM" sz="4000" b="1" dirty="0"/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49967157-7F3C-3896-D3CA-1073DC66B7DD}"/>
              </a:ext>
            </a:extLst>
          </p:cNvPr>
          <p:cNvSpPr/>
          <p:nvPr/>
        </p:nvSpPr>
        <p:spPr>
          <a:xfrm>
            <a:off x="1887820" y="1666370"/>
            <a:ext cx="786087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>
                <a:solidFill>
                  <a:schemeClr val="accent1">
                    <a:lumMod val="75000"/>
                  </a:schemeClr>
                </a:solidFill>
              </a:rPr>
              <a:t>Young people and saving energy</a:t>
            </a:r>
            <a:endParaRPr lang="ar-SA" sz="4000" b="1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3823830D-E7B3-32EA-1D31-C08CED679152}"/>
              </a:ext>
            </a:extLst>
          </p:cNvPr>
          <p:cNvSpPr txBox="1"/>
          <p:nvPr/>
        </p:nvSpPr>
        <p:spPr>
          <a:xfrm>
            <a:off x="969756" y="2473089"/>
            <a:ext cx="10278815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chemeClr val="tx1"/>
                </a:solidFill>
              </a:rPr>
              <a:t>These diagrams show how students answered a survey about </a:t>
            </a:r>
            <a:r>
              <a:rPr lang="en-US" sz="4400" b="1" dirty="0">
                <a:solidFill>
                  <a:srgbClr val="FF0000"/>
                </a:solidFill>
              </a:rPr>
              <a:t>saving energy</a:t>
            </a:r>
            <a:r>
              <a:rPr lang="en-US" sz="4400" b="1" dirty="0">
                <a:solidFill>
                  <a:schemeClr val="tx1"/>
                </a:solidFill>
              </a:rPr>
              <a:t>. </a:t>
            </a:r>
            <a:r>
              <a:rPr lang="en-US" sz="4400" b="1" dirty="0">
                <a:solidFill>
                  <a:srgbClr val="FF0000"/>
                </a:solidFill>
              </a:rPr>
              <a:t>354</a:t>
            </a:r>
            <a:r>
              <a:rPr lang="en-US" sz="4400" b="1" dirty="0">
                <a:solidFill>
                  <a:schemeClr val="tx1"/>
                </a:solidFill>
              </a:rPr>
              <a:t> students, between the ages of </a:t>
            </a:r>
            <a:r>
              <a:rPr lang="en-US" sz="4400" b="1" dirty="0">
                <a:solidFill>
                  <a:srgbClr val="FF0000"/>
                </a:solidFill>
              </a:rPr>
              <a:t>12 and 14 </a:t>
            </a:r>
            <a:r>
              <a:rPr lang="en-US" sz="4400" b="1" dirty="0">
                <a:solidFill>
                  <a:schemeClr val="tx1"/>
                </a:solidFill>
              </a:rPr>
              <a:t>were asked </a:t>
            </a:r>
            <a:r>
              <a:rPr lang="en-US" sz="4400" b="1" dirty="0">
                <a:solidFill>
                  <a:srgbClr val="FF0000"/>
                </a:solidFill>
              </a:rPr>
              <a:t>two</a:t>
            </a:r>
            <a:r>
              <a:rPr lang="en-US" sz="4400" b="1" dirty="0">
                <a:solidFill>
                  <a:schemeClr val="tx1"/>
                </a:solidFill>
              </a:rPr>
              <a:t> questions.</a:t>
            </a:r>
            <a:endParaRPr lang="ar-OM" sz="4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6903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4E021-1846-92AA-933D-1D6234014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صورة تحتوي على نص, لقطة شاشة, برمجيات, رسم بياني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19898049-9A2E-71A6-529B-2E68FD00D9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9" t="54709" r="9124" b="12063"/>
          <a:stretch>
            <a:fillRect/>
          </a:stretch>
        </p:blipFill>
        <p:spPr>
          <a:xfrm>
            <a:off x="527407" y="3659899"/>
            <a:ext cx="11137185" cy="2890147"/>
          </a:xfrm>
          <a:prstGeom prst="rect">
            <a:avLst/>
          </a:prstGeom>
        </p:spPr>
      </p:pic>
      <p:sp>
        <p:nvSpPr>
          <p:cNvPr id="2" name="وسيلة الشرح: خطية 1">
            <a:extLst>
              <a:ext uri="{FF2B5EF4-FFF2-40B4-BE49-F238E27FC236}">
                <a16:creationId xmlns:a16="http://schemas.microsoft.com/office/drawing/2014/main" id="{78E6329F-7CF6-C6A5-244A-557310956235}"/>
              </a:ext>
            </a:extLst>
          </p:cNvPr>
          <p:cNvSpPr/>
          <p:nvPr/>
        </p:nvSpPr>
        <p:spPr>
          <a:xfrm>
            <a:off x="3554193" y="307954"/>
            <a:ext cx="4225465" cy="960242"/>
          </a:xfrm>
          <a:prstGeom prst="borderCallout1">
            <a:avLst>
              <a:gd name="adj1" fmla="val 23835"/>
              <a:gd name="adj2" fmla="val 101812"/>
              <a:gd name="adj3" fmla="val 119592"/>
              <a:gd name="adj4" fmla="val 11079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GB" sz="2400" b="1" dirty="0"/>
              <a:t>Explain the diagrams</a:t>
            </a:r>
            <a:endParaRPr lang="ar-OM" sz="2400" b="1" dirty="0"/>
          </a:p>
        </p:txBody>
      </p:sp>
      <p:sp>
        <p:nvSpPr>
          <p:cNvPr id="3" name="وسيلة الشرح: خطية 2">
            <a:extLst>
              <a:ext uri="{FF2B5EF4-FFF2-40B4-BE49-F238E27FC236}">
                <a16:creationId xmlns:a16="http://schemas.microsoft.com/office/drawing/2014/main" id="{EFAF1A70-A120-B848-D130-6B1FD0B31E1A}"/>
              </a:ext>
            </a:extLst>
          </p:cNvPr>
          <p:cNvSpPr/>
          <p:nvPr/>
        </p:nvSpPr>
        <p:spPr>
          <a:xfrm>
            <a:off x="1043222" y="1759383"/>
            <a:ext cx="4225465" cy="960242"/>
          </a:xfrm>
          <a:prstGeom prst="borderCallout1">
            <a:avLst>
              <a:gd name="adj1" fmla="val 106969"/>
              <a:gd name="adj2" fmla="val 50631"/>
              <a:gd name="adj3" fmla="val 195924"/>
              <a:gd name="adj4" fmla="val 5085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GB" sz="2400" b="1" dirty="0"/>
              <a:t>Question 1</a:t>
            </a:r>
            <a:endParaRPr lang="ar-OM" sz="2400" b="1" dirty="0"/>
          </a:p>
        </p:txBody>
      </p:sp>
      <p:sp>
        <p:nvSpPr>
          <p:cNvPr id="5" name="وسيلة الشرح: خطية 4">
            <a:extLst>
              <a:ext uri="{FF2B5EF4-FFF2-40B4-BE49-F238E27FC236}">
                <a16:creationId xmlns:a16="http://schemas.microsoft.com/office/drawing/2014/main" id="{9DF57A1F-8138-8EDC-A0DA-237D2D47FF44}"/>
              </a:ext>
            </a:extLst>
          </p:cNvPr>
          <p:cNvSpPr/>
          <p:nvPr/>
        </p:nvSpPr>
        <p:spPr>
          <a:xfrm>
            <a:off x="6095999" y="1759383"/>
            <a:ext cx="4225465" cy="960242"/>
          </a:xfrm>
          <a:prstGeom prst="borderCallout1">
            <a:avLst>
              <a:gd name="adj1" fmla="val 106969"/>
              <a:gd name="adj2" fmla="val 50631"/>
              <a:gd name="adj3" fmla="val 195924"/>
              <a:gd name="adj4" fmla="val 5085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GB" sz="2400" b="1" dirty="0"/>
              <a:t>Question 2</a:t>
            </a:r>
            <a:endParaRPr lang="ar-OM" sz="2400" b="1" dirty="0"/>
          </a:p>
        </p:txBody>
      </p:sp>
    </p:spTree>
    <p:extLst>
      <p:ext uri="{BB962C8B-B14F-4D97-AF65-F5344CB8AC3E}">
        <p14:creationId xmlns:p14="http://schemas.microsoft.com/office/powerpoint/2010/main" val="4244264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صورة تحتوي على نص, لقطة شاشة, برمجيات, رسم بياني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F4808AA8-ADF2-9013-BD80-D36FE2CEC4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4" t="55318" r="56914" b="18544"/>
          <a:stretch>
            <a:fillRect/>
          </a:stretch>
        </p:blipFill>
        <p:spPr>
          <a:xfrm>
            <a:off x="2322284" y="1531256"/>
            <a:ext cx="7547430" cy="3932947"/>
          </a:xfrm>
          <a:prstGeom prst="rect">
            <a:avLst/>
          </a:prstGeom>
        </p:spPr>
      </p:pic>
      <p:sp>
        <p:nvSpPr>
          <p:cNvPr id="5" name="وسيلة الشرح: خطية 4">
            <a:extLst>
              <a:ext uri="{FF2B5EF4-FFF2-40B4-BE49-F238E27FC236}">
                <a16:creationId xmlns:a16="http://schemas.microsoft.com/office/drawing/2014/main" id="{37B02A70-13CB-1C27-A846-C91A7263F43E}"/>
              </a:ext>
            </a:extLst>
          </p:cNvPr>
          <p:cNvSpPr/>
          <p:nvPr/>
        </p:nvSpPr>
        <p:spPr>
          <a:xfrm>
            <a:off x="4008666" y="300697"/>
            <a:ext cx="4225465" cy="960242"/>
          </a:xfrm>
          <a:prstGeom prst="borderCallout1">
            <a:avLst>
              <a:gd name="adj1" fmla="val 106969"/>
              <a:gd name="adj2" fmla="val 50631"/>
              <a:gd name="adj3" fmla="val 132440"/>
              <a:gd name="adj4" fmla="val 5085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GB" sz="2400" b="1" dirty="0"/>
              <a:t>Question 1</a:t>
            </a:r>
            <a:endParaRPr lang="ar-OM" sz="2400" b="1" dirty="0"/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1675FC36-3183-EEA0-B45C-9F96F83AD17A}"/>
              </a:ext>
            </a:extLst>
          </p:cNvPr>
          <p:cNvSpPr/>
          <p:nvPr/>
        </p:nvSpPr>
        <p:spPr>
          <a:xfrm>
            <a:off x="2481942" y="3715657"/>
            <a:ext cx="7278915" cy="64588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2030054C-6D34-F299-E05C-697F9871E734}"/>
              </a:ext>
            </a:extLst>
          </p:cNvPr>
          <p:cNvSpPr txBox="1"/>
          <p:nvPr/>
        </p:nvSpPr>
        <p:spPr>
          <a:xfrm>
            <a:off x="1162957" y="5820620"/>
            <a:ext cx="105355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tx1"/>
                </a:solidFill>
                <a:highlight>
                  <a:srgbClr val="FFFF00"/>
                </a:highlight>
              </a:rPr>
              <a:t>We use firstly to explain the results of question 1</a:t>
            </a:r>
            <a:endParaRPr lang="ar-OM" sz="32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7601143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7DD0E-9EC0-9D61-7CAC-F80F57BA5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صورة تحتوي على نص, لقطة شاشة, برمجيات, رسم بياني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A64412EA-DE60-7398-E5FF-E071089BB3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9" t="54709" r="9124" b="12063"/>
          <a:stretch>
            <a:fillRect/>
          </a:stretch>
        </p:blipFill>
        <p:spPr>
          <a:xfrm>
            <a:off x="482601" y="1985730"/>
            <a:ext cx="11123286" cy="2886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5948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7F811-309D-5F04-4BFF-29C2E05A8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صورة تحتوي على نص, لقطة شاشة, برمجيات, رسم بياني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C14B6DA6-73E1-4286-B01A-9E3237BE7D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63" t="55994" r="10734" b="15436"/>
          <a:stretch>
            <a:fillRect/>
          </a:stretch>
        </p:blipFill>
        <p:spPr>
          <a:xfrm>
            <a:off x="2385986" y="1650319"/>
            <a:ext cx="7420027" cy="3050059"/>
          </a:xfrm>
          <a:prstGeom prst="rect">
            <a:avLst/>
          </a:prstGeom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id="{CED53327-13C4-D00C-7B0F-DDD2C41177A8}"/>
              </a:ext>
            </a:extLst>
          </p:cNvPr>
          <p:cNvSpPr/>
          <p:nvPr/>
        </p:nvSpPr>
        <p:spPr>
          <a:xfrm>
            <a:off x="2385986" y="4368799"/>
            <a:ext cx="4247043" cy="338835"/>
          </a:xfrm>
          <a:prstGeom prst="rect">
            <a:avLst/>
          </a:prstGeom>
          <a:solidFill>
            <a:srgbClr val="FDD9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34F13CA-DDCF-2383-C104-A5ED71C1116E}"/>
              </a:ext>
            </a:extLst>
          </p:cNvPr>
          <p:cNvSpPr txBox="1"/>
          <p:nvPr/>
        </p:nvSpPr>
        <p:spPr>
          <a:xfrm>
            <a:off x="1097642" y="4915293"/>
            <a:ext cx="10535558" cy="2207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solidFill>
                  <a:schemeClr val="tx1"/>
                </a:solidFill>
                <a:highlight>
                  <a:srgbClr val="FFFF00"/>
                </a:highlight>
              </a:rPr>
              <a:t># We use firstly to explain the results of question 2.</a:t>
            </a:r>
          </a:p>
          <a:p>
            <a:pPr>
              <a:lnSpc>
                <a:spcPct val="150000"/>
              </a:lnSpc>
            </a:pPr>
            <a:r>
              <a:rPr lang="en-US" sz="3200" b="1" dirty="0">
                <a:highlight>
                  <a:srgbClr val="FFFF00"/>
                </a:highlight>
              </a:rPr>
              <a:t># Start from the highest percentage to the lowest.</a:t>
            </a:r>
            <a:endParaRPr lang="ar-OM" sz="3200" b="1" dirty="0">
              <a:highlight>
                <a:srgbClr val="FFFF00"/>
              </a:highlight>
            </a:endParaRPr>
          </a:p>
          <a:p>
            <a:pPr>
              <a:lnSpc>
                <a:spcPct val="150000"/>
              </a:lnSpc>
            </a:pPr>
            <a:endParaRPr lang="ar-OM" sz="3200" dirty="0">
              <a:highlight>
                <a:srgbClr val="FFFF00"/>
              </a:highlight>
            </a:endParaRPr>
          </a:p>
        </p:txBody>
      </p:sp>
      <p:sp>
        <p:nvSpPr>
          <p:cNvPr id="5" name="وسيلة الشرح: خطية 4">
            <a:extLst>
              <a:ext uri="{FF2B5EF4-FFF2-40B4-BE49-F238E27FC236}">
                <a16:creationId xmlns:a16="http://schemas.microsoft.com/office/drawing/2014/main" id="{B101DC61-9AB1-75BE-8DCA-FC38A42009AD}"/>
              </a:ext>
            </a:extLst>
          </p:cNvPr>
          <p:cNvSpPr/>
          <p:nvPr/>
        </p:nvSpPr>
        <p:spPr>
          <a:xfrm>
            <a:off x="3983267" y="300697"/>
            <a:ext cx="4225465" cy="960242"/>
          </a:xfrm>
          <a:prstGeom prst="borderCallout1">
            <a:avLst>
              <a:gd name="adj1" fmla="val 106969"/>
              <a:gd name="adj2" fmla="val 50631"/>
              <a:gd name="adj3" fmla="val 132440"/>
              <a:gd name="adj4" fmla="val 5085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GB" sz="2400" b="1" dirty="0"/>
              <a:t>Question 2</a:t>
            </a:r>
            <a:endParaRPr lang="ar-OM" sz="2400" b="1" dirty="0"/>
          </a:p>
        </p:txBody>
      </p:sp>
    </p:spTree>
    <p:extLst>
      <p:ext uri="{BB962C8B-B14F-4D97-AF65-F5344CB8AC3E}">
        <p14:creationId xmlns:p14="http://schemas.microsoft.com/office/powerpoint/2010/main" val="2191049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9FB41-BADA-2DCF-4277-A26BB73E6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مجموعة 5">
            <a:extLst>
              <a:ext uri="{FF2B5EF4-FFF2-40B4-BE49-F238E27FC236}">
                <a16:creationId xmlns:a16="http://schemas.microsoft.com/office/drawing/2014/main" id="{B7941432-6282-5356-9F26-42BAED5733E2}"/>
              </a:ext>
            </a:extLst>
          </p:cNvPr>
          <p:cNvGrpSpPr/>
          <p:nvPr/>
        </p:nvGrpSpPr>
        <p:grpSpPr>
          <a:xfrm>
            <a:off x="537031" y="1757750"/>
            <a:ext cx="11067143" cy="4454363"/>
            <a:chOff x="426558" y="148091"/>
            <a:chExt cx="7420027" cy="3050059"/>
          </a:xfrm>
        </p:grpSpPr>
        <p:pic>
          <p:nvPicPr>
            <p:cNvPr id="4" name="صورة 3" descr="صورة تحتوي على نص, لقطة شاشة, برمجيات, رسم بياني&#10;&#10;قد يكون المحتوى الذي تم إنشاؤه بواسطة الذكاء الاصطناعي غير صحيح.">
              <a:extLst>
                <a:ext uri="{FF2B5EF4-FFF2-40B4-BE49-F238E27FC236}">
                  <a16:creationId xmlns:a16="http://schemas.microsoft.com/office/drawing/2014/main" id="{88B5571B-1B29-4997-7576-153477FE7C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963" t="55994" r="10734" b="15436"/>
            <a:stretch>
              <a:fillRect/>
            </a:stretch>
          </p:blipFill>
          <p:spPr>
            <a:xfrm>
              <a:off x="426558" y="148091"/>
              <a:ext cx="7420027" cy="3050059"/>
            </a:xfrm>
            <a:prstGeom prst="rect">
              <a:avLst/>
            </a:prstGeom>
          </p:spPr>
        </p:pic>
        <p:sp>
          <p:nvSpPr>
            <p:cNvPr id="2" name="مستطيل 1">
              <a:extLst>
                <a:ext uri="{FF2B5EF4-FFF2-40B4-BE49-F238E27FC236}">
                  <a16:creationId xmlns:a16="http://schemas.microsoft.com/office/drawing/2014/main" id="{B4E69B1F-B887-DA94-8FE7-39C60C113E48}"/>
                </a:ext>
              </a:extLst>
            </p:cNvPr>
            <p:cNvSpPr/>
            <p:nvPr/>
          </p:nvSpPr>
          <p:spPr>
            <a:xfrm>
              <a:off x="426558" y="2859315"/>
              <a:ext cx="4247043" cy="338835"/>
            </a:xfrm>
            <a:prstGeom prst="rect">
              <a:avLst/>
            </a:prstGeom>
            <a:solidFill>
              <a:srgbClr val="FDD9B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  <p:sp>
        <p:nvSpPr>
          <p:cNvPr id="3" name="مربع نص 2">
            <a:extLst>
              <a:ext uri="{FF2B5EF4-FFF2-40B4-BE49-F238E27FC236}">
                <a16:creationId xmlns:a16="http://schemas.microsoft.com/office/drawing/2014/main" id="{B67DC626-153B-A054-80F6-A2FFF704E296}"/>
              </a:ext>
            </a:extLst>
          </p:cNvPr>
          <p:cNvSpPr txBox="1"/>
          <p:nvPr/>
        </p:nvSpPr>
        <p:spPr>
          <a:xfrm>
            <a:off x="1082221" y="515681"/>
            <a:ext cx="10535558" cy="1469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highlight>
                  <a:srgbClr val="FFFF00"/>
                </a:highlight>
              </a:rPr>
              <a:t># Start from the highest percentage to the lowest.</a:t>
            </a:r>
            <a:endParaRPr lang="ar-OM" sz="3200" b="1" dirty="0">
              <a:highlight>
                <a:srgbClr val="FFFF00"/>
              </a:highlight>
            </a:endParaRPr>
          </a:p>
          <a:p>
            <a:pPr>
              <a:lnSpc>
                <a:spcPct val="150000"/>
              </a:lnSpc>
            </a:pPr>
            <a:endParaRPr lang="ar-OM" sz="3200" dirty="0">
              <a:highlight>
                <a:srgbClr val="FFFF00"/>
              </a:highlight>
            </a:endParaRPr>
          </a:p>
        </p:txBody>
      </p:sp>
      <p:grpSp>
        <p:nvGrpSpPr>
          <p:cNvPr id="9" name="مجموعة 8">
            <a:extLst>
              <a:ext uri="{FF2B5EF4-FFF2-40B4-BE49-F238E27FC236}">
                <a16:creationId xmlns:a16="http://schemas.microsoft.com/office/drawing/2014/main" id="{44A17858-11AD-F3AA-1D1C-ABB89917811C}"/>
              </a:ext>
            </a:extLst>
          </p:cNvPr>
          <p:cNvGrpSpPr/>
          <p:nvPr/>
        </p:nvGrpSpPr>
        <p:grpSpPr>
          <a:xfrm>
            <a:off x="10003312" y="2162693"/>
            <a:ext cx="1275760" cy="745964"/>
            <a:chOff x="4136571" y="719979"/>
            <a:chExt cx="1275760" cy="745964"/>
          </a:xfrm>
        </p:grpSpPr>
        <p:sp>
          <p:nvSpPr>
            <p:cNvPr id="7" name="شكل بيضاوي 6">
              <a:extLst>
                <a:ext uri="{FF2B5EF4-FFF2-40B4-BE49-F238E27FC236}">
                  <a16:creationId xmlns:a16="http://schemas.microsoft.com/office/drawing/2014/main" id="{221C7D69-5BA0-4E67-7C0C-1F26D548CDC5}"/>
                </a:ext>
              </a:extLst>
            </p:cNvPr>
            <p:cNvSpPr/>
            <p:nvPr/>
          </p:nvSpPr>
          <p:spPr>
            <a:xfrm>
              <a:off x="4136571" y="769257"/>
              <a:ext cx="674915" cy="696686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8" name="مستطيل 7">
              <a:extLst>
                <a:ext uri="{FF2B5EF4-FFF2-40B4-BE49-F238E27FC236}">
                  <a16:creationId xmlns:a16="http://schemas.microsoft.com/office/drawing/2014/main" id="{058841D3-D330-6004-FAA1-376A20000D3B}"/>
                </a:ext>
              </a:extLst>
            </p:cNvPr>
            <p:cNvSpPr/>
            <p:nvPr/>
          </p:nvSpPr>
          <p:spPr>
            <a:xfrm>
              <a:off x="4847771" y="719979"/>
              <a:ext cx="564560" cy="584775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200" b="1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5</a:t>
              </a:r>
              <a:endParaRPr lang="ar-SA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D2713D0E-89CF-F8CB-E726-84EDF32328B4}"/>
              </a:ext>
            </a:extLst>
          </p:cNvPr>
          <p:cNvGrpSpPr/>
          <p:nvPr/>
        </p:nvGrpSpPr>
        <p:grpSpPr>
          <a:xfrm>
            <a:off x="3576635" y="2681543"/>
            <a:ext cx="1180640" cy="724327"/>
            <a:chOff x="4136571" y="691669"/>
            <a:chExt cx="1180640" cy="724327"/>
          </a:xfrm>
        </p:grpSpPr>
        <p:sp>
          <p:nvSpPr>
            <p:cNvPr id="11" name="شكل بيضاوي 10">
              <a:extLst>
                <a:ext uri="{FF2B5EF4-FFF2-40B4-BE49-F238E27FC236}">
                  <a16:creationId xmlns:a16="http://schemas.microsoft.com/office/drawing/2014/main" id="{B00DB6C7-3D26-0149-A0F6-6A76B7C148F4}"/>
                </a:ext>
              </a:extLst>
            </p:cNvPr>
            <p:cNvSpPr/>
            <p:nvPr/>
          </p:nvSpPr>
          <p:spPr>
            <a:xfrm>
              <a:off x="4136571" y="719310"/>
              <a:ext cx="674915" cy="696686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12" name="مستطيل 11">
              <a:extLst>
                <a:ext uri="{FF2B5EF4-FFF2-40B4-BE49-F238E27FC236}">
                  <a16:creationId xmlns:a16="http://schemas.microsoft.com/office/drawing/2014/main" id="{C61B5839-B3D7-C69F-D64B-FEA796AE4707}"/>
                </a:ext>
              </a:extLst>
            </p:cNvPr>
            <p:cNvSpPr/>
            <p:nvPr/>
          </p:nvSpPr>
          <p:spPr>
            <a:xfrm>
              <a:off x="4752651" y="691669"/>
              <a:ext cx="564560" cy="584775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200" b="1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</a:t>
              </a:r>
              <a:endParaRPr lang="ar-SA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3" name="مجموعة 12">
            <a:extLst>
              <a:ext uri="{FF2B5EF4-FFF2-40B4-BE49-F238E27FC236}">
                <a16:creationId xmlns:a16="http://schemas.microsoft.com/office/drawing/2014/main" id="{FC35376D-5137-B346-6F71-85A1586B511F}"/>
              </a:ext>
            </a:extLst>
          </p:cNvPr>
          <p:cNvGrpSpPr/>
          <p:nvPr/>
        </p:nvGrpSpPr>
        <p:grpSpPr>
          <a:xfrm>
            <a:off x="10737608" y="3619028"/>
            <a:ext cx="1106024" cy="1240777"/>
            <a:chOff x="4136571" y="225166"/>
            <a:chExt cx="1106024" cy="1240777"/>
          </a:xfrm>
        </p:grpSpPr>
        <p:sp>
          <p:nvSpPr>
            <p:cNvPr id="14" name="شكل بيضاوي 13">
              <a:extLst>
                <a:ext uri="{FF2B5EF4-FFF2-40B4-BE49-F238E27FC236}">
                  <a16:creationId xmlns:a16="http://schemas.microsoft.com/office/drawing/2014/main" id="{F474CFF4-FF68-9C66-DE01-DCEE61DA1CE3}"/>
                </a:ext>
              </a:extLst>
            </p:cNvPr>
            <p:cNvSpPr/>
            <p:nvPr/>
          </p:nvSpPr>
          <p:spPr>
            <a:xfrm>
              <a:off x="4136571" y="769257"/>
              <a:ext cx="674915" cy="696686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15" name="مستطيل 14">
              <a:extLst>
                <a:ext uri="{FF2B5EF4-FFF2-40B4-BE49-F238E27FC236}">
                  <a16:creationId xmlns:a16="http://schemas.microsoft.com/office/drawing/2014/main" id="{73BB3E47-1B24-2C59-4AFA-5251E76D94A7}"/>
                </a:ext>
              </a:extLst>
            </p:cNvPr>
            <p:cNvSpPr/>
            <p:nvPr/>
          </p:nvSpPr>
          <p:spPr>
            <a:xfrm>
              <a:off x="4678035" y="225166"/>
              <a:ext cx="564560" cy="584775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200" b="1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4</a:t>
              </a:r>
              <a:endParaRPr lang="ar-SA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6" name="مجموعة 15">
            <a:extLst>
              <a:ext uri="{FF2B5EF4-FFF2-40B4-BE49-F238E27FC236}">
                <a16:creationId xmlns:a16="http://schemas.microsoft.com/office/drawing/2014/main" id="{9D4CA2AF-4FBC-AD7D-CD0F-A53199399D1D}"/>
              </a:ext>
            </a:extLst>
          </p:cNvPr>
          <p:cNvGrpSpPr/>
          <p:nvPr/>
        </p:nvGrpSpPr>
        <p:grpSpPr>
          <a:xfrm>
            <a:off x="2921966" y="4578350"/>
            <a:ext cx="1329584" cy="1138922"/>
            <a:chOff x="3705462" y="769257"/>
            <a:chExt cx="1329584" cy="1138922"/>
          </a:xfrm>
        </p:grpSpPr>
        <p:sp>
          <p:nvSpPr>
            <p:cNvPr id="17" name="شكل بيضاوي 16">
              <a:extLst>
                <a:ext uri="{FF2B5EF4-FFF2-40B4-BE49-F238E27FC236}">
                  <a16:creationId xmlns:a16="http://schemas.microsoft.com/office/drawing/2014/main" id="{4ACC7CBB-3EED-4E66-AB2B-398C9C85654D}"/>
                </a:ext>
              </a:extLst>
            </p:cNvPr>
            <p:cNvSpPr/>
            <p:nvPr/>
          </p:nvSpPr>
          <p:spPr>
            <a:xfrm>
              <a:off x="4136571" y="769257"/>
              <a:ext cx="898475" cy="696686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18" name="مستطيل 17">
              <a:extLst>
                <a:ext uri="{FF2B5EF4-FFF2-40B4-BE49-F238E27FC236}">
                  <a16:creationId xmlns:a16="http://schemas.microsoft.com/office/drawing/2014/main" id="{EB548AA2-1B8A-92D3-7996-6F34B45669F8}"/>
                </a:ext>
              </a:extLst>
            </p:cNvPr>
            <p:cNvSpPr/>
            <p:nvPr/>
          </p:nvSpPr>
          <p:spPr>
            <a:xfrm>
              <a:off x="3705462" y="1323404"/>
              <a:ext cx="564560" cy="584775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200" b="1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</a:t>
              </a:r>
              <a:endParaRPr lang="ar-SA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9" name="مجموعة 18">
            <a:extLst>
              <a:ext uri="{FF2B5EF4-FFF2-40B4-BE49-F238E27FC236}">
                <a16:creationId xmlns:a16="http://schemas.microsoft.com/office/drawing/2014/main" id="{8158A7D2-D8FD-01FF-58A4-27F89FB8744C}"/>
              </a:ext>
            </a:extLst>
          </p:cNvPr>
          <p:cNvGrpSpPr/>
          <p:nvPr/>
        </p:nvGrpSpPr>
        <p:grpSpPr>
          <a:xfrm>
            <a:off x="10037828" y="5368929"/>
            <a:ext cx="1252792" cy="696686"/>
            <a:chOff x="4136571" y="769257"/>
            <a:chExt cx="1252792" cy="696686"/>
          </a:xfrm>
        </p:grpSpPr>
        <p:sp>
          <p:nvSpPr>
            <p:cNvPr id="20" name="شكل بيضاوي 19">
              <a:extLst>
                <a:ext uri="{FF2B5EF4-FFF2-40B4-BE49-F238E27FC236}">
                  <a16:creationId xmlns:a16="http://schemas.microsoft.com/office/drawing/2014/main" id="{3FF5A41B-9D69-F758-521C-71F268BC06A0}"/>
                </a:ext>
              </a:extLst>
            </p:cNvPr>
            <p:cNvSpPr/>
            <p:nvPr/>
          </p:nvSpPr>
          <p:spPr>
            <a:xfrm>
              <a:off x="4136571" y="769257"/>
              <a:ext cx="674915" cy="696686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  <p:sp>
          <p:nvSpPr>
            <p:cNvPr id="21" name="مستطيل 20">
              <a:extLst>
                <a:ext uri="{FF2B5EF4-FFF2-40B4-BE49-F238E27FC236}">
                  <a16:creationId xmlns:a16="http://schemas.microsoft.com/office/drawing/2014/main" id="{F5B79394-226C-3ED1-137C-F095E411864D}"/>
                </a:ext>
              </a:extLst>
            </p:cNvPr>
            <p:cNvSpPr/>
            <p:nvPr/>
          </p:nvSpPr>
          <p:spPr>
            <a:xfrm>
              <a:off x="4824803" y="881168"/>
              <a:ext cx="564560" cy="584775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200" b="1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3</a:t>
              </a:r>
              <a:endParaRPr lang="ar-SA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72732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D27CF-1F37-41AF-52C5-9011CCE6F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مستطيل 12">
            <a:extLst>
              <a:ext uri="{FF2B5EF4-FFF2-40B4-BE49-F238E27FC236}">
                <a16:creationId xmlns:a16="http://schemas.microsoft.com/office/drawing/2014/main" id="{3BA7FE20-3183-1416-A9DE-1FE4F63AACE8}"/>
              </a:ext>
            </a:extLst>
          </p:cNvPr>
          <p:cNvSpPr/>
          <p:nvPr/>
        </p:nvSpPr>
        <p:spPr>
          <a:xfrm>
            <a:off x="283028" y="2823361"/>
            <a:ext cx="11785600" cy="39159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6" name="وسيلة الشرح: خطية 5">
            <a:extLst>
              <a:ext uri="{FF2B5EF4-FFF2-40B4-BE49-F238E27FC236}">
                <a16:creationId xmlns:a16="http://schemas.microsoft.com/office/drawing/2014/main" id="{A53A754E-2FDE-9EE7-8906-217CB4BF5A67}"/>
              </a:ext>
            </a:extLst>
          </p:cNvPr>
          <p:cNvSpPr/>
          <p:nvPr/>
        </p:nvSpPr>
        <p:spPr>
          <a:xfrm>
            <a:off x="230421" y="307954"/>
            <a:ext cx="1473468" cy="2097249"/>
          </a:xfrm>
          <a:prstGeom prst="borderCallout1">
            <a:avLst>
              <a:gd name="adj1" fmla="val 23835"/>
              <a:gd name="adj2" fmla="val 101812"/>
              <a:gd name="adj3" fmla="val 119592"/>
              <a:gd name="adj4" fmla="val 11079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GB" sz="2400" b="1" dirty="0"/>
              <a:t>Explain the diagrams</a:t>
            </a:r>
            <a:endParaRPr lang="ar-OM" sz="2400" b="1" dirty="0"/>
          </a:p>
        </p:txBody>
      </p:sp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B96A6647-05F8-6F62-6D85-D3467B819DFA}"/>
              </a:ext>
            </a:extLst>
          </p:cNvPr>
          <p:cNvSpPr/>
          <p:nvPr/>
        </p:nvSpPr>
        <p:spPr>
          <a:xfrm>
            <a:off x="497942" y="3480453"/>
            <a:ext cx="11196116" cy="239985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rgbClr val="0070C0"/>
                </a:solidFill>
              </a:rPr>
              <a:t>Firstly</a:t>
            </a:r>
            <a:r>
              <a:rPr lang="en-US" sz="2800" b="1" dirty="0">
                <a:solidFill>
                  <a:schemeClr val="tx1"/>
                </a:solidFill>
              </a:rPr>
              <a:t>, the survey asked students _______________________</a:t>
            </a:r>
          </a:p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</a:rPr>
              <a:t>__________. Most students ______________. </a:t>
            </a:r>
            <a:r>
              <a:rPr lang="en-US" sz="2800" b="1" dirty="0">
                <a:solidFill>
                  <a:srgbClr val="0070C0"/>
                </a:solidFill>
              </a:rPr>
              <a:t>Secondly</a:t>
            </a:r>
            <a:r>
              <a:rPr lang="en-US" sz="2800" b="1" dirty="0">
                <a:solidFill>
                  <a:schemeClr val="tx1"/>
                </a:solidFill>
              </a:rPr>
              <a:t>, the survey asked ____________________________________. __% of students said ________________ while ___% said _________</a:t>
            </a:r>
          </a:p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</a:rPr>
              <a:t>_______. ___% said _______ and ____% said ___________. However, only _____% of students said ___________________.</a:t>
            </a:r>
            <a:endParaRPr lang="ar-OM" sz="2800" b="1" dirty="0">
              <a:solidFill>
                <a:schemeClr val="tx1"/>
              </a:solidFill>
            </a:endParaRPr>
          </a:p>
        </p:txBody>
      </p:sp>
      <p:pic>
        <p:nvPicPr>
          <p:cNvPr id="16" name="صورة 15" descr="صورة تحتوي على نص, لقطة شاشة, برمجيات, رسم بياني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4418A6BE-BEEB-AF80-ED5A-B45EF5931C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9" t="54709" r="9124" b="12063"/>
          <a:stretch>
            <a:fillRect/>
          </a:stretch>
        </p:blipFill>
        <p:spPr>
          <a:xfrm>
            <a:off x="2048329" y="249302"/>
            <a:ext cx="8781143" cy="2278744"/>
          </a:xfrm>
          <a:prstGeom prst="rect">
            <a:avLst/>
          </a:prstGeom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6AF51244-9C40-1E7B-5788-3B7BEEA80165}"/>
              </a:ext>
            </a:extLst>
          </p:cNvPr>
          <p:cNvSpPr txBox="1"/>
          <p:nvPr/>
        </p:nvSpPr>
        <p:spPr>
          <a:xfrm>
            <a:off x="6461626" y="2872857"/>
            <a:ext cx="60996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if it was important to save</a:t>
            </a:r>
            <a:endParaRPr lang="ar-OM" sz="3200" dirty="0">
              <a:solidFill>
                <a:srgbClr val="FF0000"/>
              </a:solidFill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59DDFE10-077F-6443-EF9F-C3C32C5ED227}"/>
              </a:ext>
            </a:extLst>
          </p:cNvPr>
          <p:cNvSpPr txBox="1"/>
          <p:nvPr/>
        </p:nvSpPr>
        <p:spPr>
          <a:xfrm>
            <a:off x="848770" y="3465238"/>
            <a:ext cx="16836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energy</a:t>
            </a:r>
            <a:endParaRPr lang="ar-OM" sz="3200" dirty="0"/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CFC1B5FD-A272-A980-E033-5233C2C7F18C}"/>
              </a:ext>
            </a:extLst>
          </p:cNvPr>
          <p:cNvSpPr/>
          <p:nvPr/>
        </p:nvSpPr>
        <p:spPr>
          <a:xfrm>
            <a:off x="2419303" y="159657"/>
            <a:ext cx="2747783" cy="55698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17" name="رابط مستقيم 16">
            <a:extLst>
              <a:ext uri="{FF2B5EF4-FFF2-40B4-BE49-F238E27FC236}">
                <a16:creationId xmlns:a16="http://schemas.microsoft.com/office/drawing/2014/main" id="{29EF63B5-0B87-7EBF-F4F8-42BC36F7790C}"/>
              </a:ext>
            </a:extLst>
          </p:cNvPr>
          <p:cNvCxnSpPr>
            <a:cxnSpLocks/>
          </p:cNvCxnSpPr>
          <p:nvPr/>
        </p:nvCxnSpPr>
        <p:spPr>
          <a:xfrm>
            <a:off x="2680560" y="722087"/>
            <a:ext cx="4344354" cy="246305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17C6CADB-BBDF-EAD4-125F-54BA291052DA}"/>
              </a:ext>
            </a:extLst>
          </p:cNvPr>
          <p:cNvSpPr txBox="1"/>
          <p:nvPr/>
        </p:nvSpPr>
        <p:spPr>
          <a:xfrm>
            <a:off x="5799365" y="3465238"/>
            <a:ext cx="31187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(91%) said yes</a:t>
            </a:r>
            <a:endParaRPr lang="ar-OM" sz="3200" dirty="0">
              <a:solidFill>
                <a:srgbClr val="FF0000"/>
              </a:solidFill>
            </a:endParaRPr>
          </a:p>
        </p:txBody>
      </p:sp>
      <p:sp>
        <p:nvSpPr>
          <p:cNvPr id="21" name="مستطيل 20">
            <a:extLst>
              <a:ext uri="{FF2B5EF4-FFF2-40B4-BE49-F238E27FC236}">
                <a16:creationId xmlns:a16="http://schemas.microsoft.com/office/drawing/2014/main" id="{BA2BEE79-08CF-32E7-D4C4-192F583B2869}"/>
              </a:ext>
            </a:extLst>
          </p:cNvPr>
          <p:cNvSpPr/>
          <p:nvPr/>
        </p:nvSpPr>
        <p:spPr>
          <a:xfrm>
            <a:off x="2153511" y="1194869"/>
            <a:ext cx="3503435" cy="55698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22" name="رابط مستقيم 21">
            <a:extLst>
              <a:ext uri="{FF2B5EF4-FFF2-40B4-BE49-F238E27FC236}">
                <a16:creationId xmlns:a16="http://schemas.microsoft.com/office/drawing/2014/main" id="{8CF4E798-9314-3463-3C24-2021AF410ECF}"/>
              </a:ext>
            </a:extLst>
          </p:cNvPr>
          <p:cNvCxnSpPr>
            <a:cxnSpLocks/>
          </p:cNvCxnSpPr>
          <p:nvPr/>
        </p:nvCxnSpPr>
        <p:spPr>
          <a:xfrm>
            <a:off x="2414769" y="1757299"/>
            <a:ext cx="3517809" cy="183465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2D9F46F8-0C45-9753-B99D-FA617617288B}"/>
              </a:ext>
            </a:extLst>
          </p:cNvPr>
          <p:cNvSpPr txBox="1"/>
          <p:nvPr/>
        </p:nvSpPr>
        <p:spPr>
          <a:xfrm>
            <a:off x="3053099" y="4095467"/>
            <a:ext cx="75528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what is  the best way to save energy</a:t>
            </a:r>
            <a:endParaRPr lang="ar-OM" sz="3200" dirty="0">
              <a:solidFill>
                <a:srgbClr val="FF0000"/>
              </a:solidFill>
            </a:endParaRPr>
          </a:p>
        </p:txBody>
      </p:sp>
      <p:sp>
        <p:nvSpPr>
          <p:cNvPr id="27" name="مستطيل 26">
            <a:extLst>
              <a:ext uri="{FF2B5EF4-FFF2-40B4-BE49-F238E27FC236}">
                <a16:creationId xmlns:a16="http://schemas.microsoft.com/office/drawing/2014/main" id="{3403A2C4-C863-7253-4B6F-28F99B2FE3DE}"/>
              </a:ext>
            </a:extLst>
          </p:cNvPr>
          <p:cNvSpPr/>
          <p:nvPr/>
        </p:nvSpPr>
        <p:spPr>
          <a:xfrm>
            <a:off x="5946671" y="118673"/>
            <a:ext cx="3458586" cy="55698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cxnSp>
        <p:nvCxnSpPr>
          <p:cNvPr id="28" name="رابط مستقيم 27">
            <a:extLst>
              <a:ext uri="{FF2B5EF4-FFF2-40B4-BE49-F238E27FC236}">
                <a16:creationId xmlns:a16="http://schemas.microsoft.com/office/drawing/2014/main" id="{D3F8D42C-0D43-8684-D0F0-0B396D840500}"/>
              </a:ext>
            </a:extLst>
          </p:cNvPr>
          <p:cNvCxnSpPr>
            <a:cxnSpLocks/>
          </p:cNvCxnSpPr>
          <p:nvPr/>
        </p:nvCxnSpPr>
        <p:spPr>
          <a:xfrm>
            <a:off x="6207928" y="681103"/>
            <a:ext cx="2413558" cy="352931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مستطيل 30">
            <a:extLst>
              <a:ext uri="{FF2B5EF4-FFF2-40B4-BE49-F238E27FC236}">
                <a16:creationId xmlns:a16="http://schemas.microsoft.com/office/drawing/2014/main" id="{85E1FEC9-696E-25F0-81BA-D23106C71A17}"/>
              </a:ext>
            </a:extLst>
          </p:cNvPr>
          <p:cNvSpPr/>
          <p:nvPr/>
        </p:nvSpPr>
        <p:spPr>
          <a:xfrm>
            <a:off x="6001386" y="618682"/>
            <a:ext cx="4678182" cy="173189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35" name="مستطيل: زوايا مستديرة 34">
            <a:extLst>
              <a:ext uri="{FF2B5EF4-FFF2-40B4-BE49-F238E27FC236}">
                <a16:creationId xmlns:a16="http://schemas.microsoft.com/office/drawing/2014/main" id="{0D0FC9D9-C33D-960D-B4DF-9FBA27243196}"/>
              </a:ext>
            </a:extLst>
          </p:cNvPr>
          <p:cNvSpPr/>
          <p:nvPr/>
        </p:nvSpPr>
        <p:spPr>
          <a:xfrm>
            <a:off x="6207928" y="2162642"/>
            <a:ext cx="6006826" cy="702610"/>
          </a:xfrm>
          <a:prstGeom prst="roundRect">
            <a:avLst/>
          </a:prstGeom>
          <a:solidFill>
            <a:srgbClr val="FF8989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just"/>
            <a:r>
              <a:rPr lang="en-US" sz="3200" b="1" dirty="0">
                <a:solidFill>
                  <a:schemeClr val="tx1"/>
                </a:solidFill>
              </a:rPr>
              <a:t>Start from the highest percentage to the lowest</a:t>
            </a:r>
            <a:endParaRPr lang="ar-OM" sz="3200" b="1" dirty="0">
              <a:solidFill>
                <a:schemeClr val="tx1"/>
              </a:solidFill>
            </a:endParaRP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0494C913-F612-9258-3DA4-BEE9C5FA1A54}"/>
              </a:ext>
            </a:extLst>
          </p:cNvPr>
          <p:cNvSpPr txBox="1"/>
          <p:nvPr/>
        </p:nvSpPr>
        <p:spPr>
          <a:xfrm>
            <a:off x="10557829" y="4129155"/>
            <a:ext cx="9174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34</a:t>
            </a:r>
            <a:endParaRPr lang="ar-OM" sz="3200" dirty="0">
              <a:solidFill>
                <a:srgbClr val="FF0000"/>
              </a:solidFill>
            </a:endParaRPr>
          </a:p>
        </p:txBody>
      </p:sp>
      <p:sp>
        <p:nvSpPr>
          <p:cNvPr id="39" name="مربع نص 38">
            <a:extLst>
              <a:ext uri="{FF2B5EF4-FFF2-40B4-BE49-F238E27FC236}">
                <a16:creationId xmlns:a16="http://schemas.microsoft.com/office/drawing/2014/main" id="{81BF7DB4-70FA-81BA-21C2-ABF50C8FD2C4}"/>
              </a:ext>
            </a:extLst>
          </p:cNvPr>
          <p:cNvSpPr txBox="1"/>
          <p:nvPr/>
        </p:nvSpPr>
        <p:spPr>
          <a:xfrm>
            <a:off x="3387818" y="4749145"/>
            <a:ext cx="74784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switching off lights</a:t>
            </a:r>
            <a:endParaRPr lang="ar-OM" sz="2800" dirty="0"/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33833FC5-AB85-9424-530F-FD9AFF23BCEB}"/>
              </a:ext>
            </a:extLst>
          </p:cNvPr>
          <p:cNvSpPr txBox="1"/>
          <p:nvPr/>
        </p:nvSpPr>
        <p:spPr>
          <a:xfrm>
            <a:off x="7780056" y="4752559"/>
            <a:ext cx="7438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22</a:t>
            </a:r>
            <a:endParaRPr lang="ar-OM" sz="3200" dirty="0"/>
          </a:p>
        </p:txBody>
      </p: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BBE792A0-C9FF-BEDA-07B7-94129F685216}"/>
              </a:ext>
            </a:extLst>
          </p:cNvPr>
          <p:cNvSpPr txBox="1"/>
          <p:nvPr/>
        </p:nvSpPr>
        <p:spPr>
          <a:xfrm>
            <a:off x="9877796" y="4736946"/>
            <a:ext cx="19026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saving</a:t>
            </a:r>
            <a:endParaRPr lang="ar-OM" sz="3200" dirty="0"/>
          </a:p>
        </p:txBody>
      </p:sp>
      <p:sp>
        <p:nvSpPr>
          <p:cNvPr id="45" name="مربع نص 44">
            <a:extLst>
              <a:ext uri="{FF2B5EF4-FFF2-40B4-BE49-F238E27FC236}">
                <a16:creationId xmlns:a16="http://schemas.microsoft.com/office/drawing/2014/main" id="{8C4361FE-19D2-8A8B-5997-0F8B85FC5D13}"/>
              </a:ext>
            </a:extLst>
          </p:cNvPr>
          <p:cNvSpPr txBox="1"/>
          <p:nvPr/>
        </p:nvSpPr>
        <p:spPr>
          <a:xfrm>
            <a:off x="551543" y="5366408"/>
            <a:ext cx="150778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water</a:t>
            </a:r>
            <a:endParaRPr lang="ar-OM" sz="3200" dirty="0"/>
          </a:p>
        </p:txBody>
      </p: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A809ED3F-6A05-D953-E1B5-A57D35D111D1}"/>
              </a:ext>
            </a:extLst>
          </p:cNvPr>
          <p:cNvSpPr txBox="1"/>
          <p:nvPr/>
        </p:nvSpPr>
        <p:spPr>
          <a:xfrm>
            <a:off x="2247898" y="5398816"/>
            <a:ext cx="7438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20</a:t>
            </a:r>
            <a:endParaRPr lang="ar-OM" sz="3200" dirty="0"/>
          </a:p>
        </p:txBody>
      </p: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9E668772-EB14-C3EC-76E3-B3C707A647C2}"/>
              </a:ext>
            </a:extLst>
          </p:cNvPr>
          <p:cNvSpPr txBox="1"/>
          <p:nvPr/>
        </p:nvSpPr>
        <p:spPr>
          <a:xfrm>
            <a:off x="4264747" y="5394749"/>
            <a:ext cx="202567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recycling</a:t>
            </a:r>
            <a:endParaRPr lang="ar-OM" sz="3200" dirty="0"/>
          </a:p>
        </p:txBody>
      </p:sp>
      <p:sp>
        <p:nvSpPr>
          <p:cNvPr id="48" name="مربع نص 47">
            <a:extLst>
              <a:ext uri="{FF2B5EF4-FFF2-40B4-BE49-F238E27FC236}">
                <a16:creationId xmlns:a16="http://schemas.microsoft.com/office/drawing/2014/main" id="{FC9CA453-D493-92F3-0560-8B957EBAFF44}"/>
              </a:ext>
            </a:extLst>
          </p:cNvPr>
          <p:cNvSpPr txBox="1"/>
          <p:nvPr/>
        </p:nvSpPr>
        <p:spPr>
          <a:xfrm>
            <a:off x="6802203" y="5354698"/>
            <a:ext cx="8371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17</a:t>
            </a:r>
            <a:endParaRPr lang="ar-OM" sz="3200" dirty="0"/>
          </a:p>
        </p:txBody>
      </p:sp>
      <p:sp>
        <p:nvSpPr>
          <p:cNvPr id="49" name="مربع نص 48">
            <a:extLst>
              <a:ext uri="{FF2B5EF4-FFF2-40B4-BE49-F238E27FC236}">
                <a16:creationId xmlns:a16="http://schemas.microsoft.com/office/drawing/2014/main" id="{FF4C66FD-1122-68E2-B2C1-5CA8D620D151}"/>
              </a:ext>
            </a:extLst>
          </p:cNvPr>
          <p:cNvSpPr txBox="1"/>
          <p:nvPr/>
        </p:nvSpPr>
        <p:spPr>
          <a:xfrm>
            <a:off x="8789473" y="5499199"/>
            <a:ext cx="53716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turning off computers</a:t>
            </a:r>
            <a:endParaRPr lang="ar-OM" sz="2400" dirty="0"/>
          </a:p>
        </p:txBody>
      </p:sp>
      <p:sp>
        <p:nvSpPr>
          <p:cNvPr id="50" name="مربع نص 49">
            <a:extLst>
              <a:ext uri="{FF2B5EF4-FFF2-40B4-BE49-F238E27FC236}">
                <a16:creationId xmlns:a16="http://schemas.microsoft.com/office/drawing/2014/main" id="{26C65BC1-533A-5979-1A7D-CD56DE8ACD7A}"/>
              </a:ext>
            </a:extLst>
          </p:cNvPr>
          <p:cNvSpPr txBox="1"/>
          <p:nvPr/>
        </p:nvSpPr>
        <p:spPr>
          <a:xfrm>
            <a:off x="3336884" y="6023923"/>
            <a:ext cx="7438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7</a:t>
            </a:r>
            <a:endParaRPr lang="ar-OM" sz="3200" dirty="0"/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461909B0-5FB5-6279-E2F7-ACD83DA76503}"/>
              </a:ext>
            </a:extLst>
          </p:cNvPr>
          <p:cNvSpPr txBox="1"/>
          <p:nvPr/>
        </p:nvSpPr>
        <p:spPr>
          <a:xfrm>
            <a:off x="7780056" y="6023922"/>
            <a:ext cx="85888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closing doors</a:t>
            </a:r>
            <a:endParaRPr lang="ar-OM" sz="3200" dirty="0"/>
          </a:p>
        </p:txBody>
      </p:sp>
    </p:spTree>
    <p:extLst>
      <p:ext uri="{BB962C8B-B14F-4D97-AF65-F5344CB8AC3E}">
        <p14:creationId xmlns:p14="http://schemas.microsoft.com/office/powerpoint/2010/main" val="19815159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/>
      <p:bldP spid="9" grpId="0"/>
      <p:bldP spid="11" grpId="0"/>
      <p:bldP spid="15" grpId="0" animBg="1"/>
      <p:bldP spid="15" grpId="1" animBg="1"/>
      <p:bldP spid="20" grpId="0"/>
      <p:bldP spid="21" grpId="0" animBg="1"/>
      <p:bldP spid="21" grpId="1" animBg="1"/>
      <p:bldP spid="26" grpId="0"/>
      <p:bldP spid="27" grpId="0" animBg="1"/>
      <p:bldP spid="27" grpId="1" animBg="1"/>
      <p:bldP spid="31" grpId="0" animBg="1"/>
      <p:bldP spid="31" grpId="1" animBg="1"/>
      <p:bldP spid="35" grpId="0" animBg="1"/>
      <p:bldP spid="37" grpId="0"/>
      <p:bldP spid="39" grpId="0"/>
      <p:bldP spid="41" grpId="0"/>
      <p:bldP spid="43" grpId="0"/>
      <p:bldP spid="45" grpId="0"/>
      <p:bldP spid="46" grpId="0"/>
      <p:bldP spid="47" grpId="0"/>
      <p:bldP spid="48" grpId="0"/>
      <p:bldP spid="49" grpId="0"/>
      <p:bldP spid="50" grpId="0"/>
      <p:bldP spid="5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3E435-1100-BA90-E814-1D9D95ADB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مستطيل 12">
            <a:extLst>
              <a:ext uri="{FF2B5EF4-FFF2-40B4-BE49-F238E27FC236}">
                <a16:creationId xmlns:a16="http://schemas.microsoft.com/office/drawing/2014/main" id="{5275D406-D898-D22E-388C-927F6CF2FAE1}"/>
              </a:ext>
            </a:extLst>
          </p:cNvPr>
          <p:cNvSpPr/>
          <p:nvPr/>
        </p:nvSpPr>
        <p:spPr>
          <a:xfrm>
            <a:off x="907143" y="1625600"/>
            <a:ext cx="11176000" cy="500017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6" name="وسيلة الشرح: خطية 5">
            <a:extLst>
              <a:ext uri="{FF2B5EF4-FFF2-40B4-BE49-F238E27FC236}">
                <a16:creationId xmlns:a16="http://schemas.microsoft.com/office/drawing/2014/main" id="{9B25021B-6B0B-F492-AB88-74E0EE535582}"/>
              </a:ext>
            </a:extLst>
          </p:cNvPr>
          <p:cNvSpPr/>
          <p:nvPr/>
        </p:nvSpPr>
        <p:spPr>
          <a:xfrm>
            <a:off x="3594449" y="326569"/>
            <a:ext cx="5186694" cy="776516"/>
          </a:xfrm>
          <a:prstGeom prst="borderCallout1">
            <a:avLst>
              <a:gd name="adj1" fmla="val 23835"/>
              <a:gd name="adj2" fmla="val 101812"/>
              <a:gd name="adj3" fmla="val 157384"/>
              <a:gd name="adj4" fmla="val 10199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GB" sz="3200" b="1" dirty="0"/>
              <a:t>Explain the diagrams</a:t>
            </a:r>
            <a:endParaRPr lang="ar-OM" sz="3200" b="1" dirty="0"/>
          </a:p>
        </p:txBody>
      </p:sp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3157A109-AF19-9B2C-E44C-38C4441B547B}"/>
              </a:ext>
            </a:extLst>
          </p:cNvPr>
          <p:cNvSpPr/>
          <p:nvPr/>
        </p:nvSpPr>
        <p:spPr>
          <a:xfrm>
            <a:off x="1201884" y="2446104"/>
            <a:ext cx="10586517" cy="3657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/>
            <a:r>
              <a:rPr lang="en-US" sz="3600" b="1" dirty="0">
                <a:solidFill>
                  <a:schemeClr val="tx1"/>
                </a:solidFill>
              </a:rPr>
              <a:t>Firstly, the survey asked students if it was important to save energy. Most students (91%) said yes. Secondly, the survey asked what the best way to save energy was. 34% of students said switching off lights while 22% said saving water. 20% said recycling and 17% said turning off computers. However, only 7% of students said closing doors</a:t>
            </a:r>
            <a:endParaRPr lang="ar-OM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3610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E9361-CFCA-04F5-FFC6-5AC701EDC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مستطيل 12">
            <a:extLst>
              <a:ext uri="{FF2B5EF4-FFF2-40B4-BE49-F238E27FC236}">
                <a16:creationId xmlns:a16="http://schemas.microsoft.com/office/drawing/2014/main" id="{4B7911EC-3692-8F40-67A1-AE4A48A45E88}"/>
              </a:ext>
            </a:extLst>
          </p:cNvPr>
          <p:cNvSpPr/>
          <p:nvPr/>
        </p:nvSpPr>
        <p:spPr>
          <a:xfrm>
            <a:off x="609600" y="3214914"/>
            <a:ext cx="11473543" cy="34253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7" name="وسيلة الشرح: خطية 6">
            <a:extLst>
              <a:ext uri="{FF2B5EF4-FFF2-40B4-BE49-F238E27FC236}">
                <a16:creationId xmlns:a16="http://schemas.microsoft.com/office/drawing/2014/main" id="{A90FB937-DE62-3EC6-4564-0B3154574993}"/>
              </a:ext>
            </a:extLst>
          </p:cNvPr>
          <p:cNvSpPr/>
          <p:nvPr/>
        </p:nvSpPr>
        <p:spPr>
          <a:xfrm>
            <a:off x="322118" y="420914"/>
            <a:ext cx="2798453" cy="703943"/>
          </a:xfrm>
          <a:prstGeom prst="borderCallout1">
            <a:avLst>
              <a:gd name="adj1" fmla="val 23835"/>
              <a:gd name="adj2" fmla="val 101812"/>
              <a:gd name="adj3" fmla="val 360968"/>
              <a:gd name="adj4" fmla="val 10331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GB" sz="2800" b="1" dirty="0"/>
              <a:t>conclusion</a:t>
            </a:r>
            <a:endParaRPr lang="ar-OM" sz="2800" b="1" dirty="0"/>
          </a:p>
        </p:txBody>
      </p:sp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C8DA3189-7D52-A6B9-0133-68B870B36614}"/>
              </a:ext>
            </a:extLst>
          </p:cNvPr>
          <p:cNvSpPr/>
          <p:nvPr/>
        </p:nvSpPr>
        <p:spPr>
          <a:xfrm>
            <a:off x="1119255" y="3348482"/>
            <a:ext cx="10608288" cy="30886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>
              <a:lnSpc>
                <a:spcPct val="150000"/>
              </a:lnSpc>
            </a:pPr>
            <a:r>
              <a:rPr lang="en-US" sz="3200" b="1" dirty="0">
                <a:solidFill>
                  <a:schemeClr val="tx1"/>
                </a:solidFill>
              </a:rPr>
              <a:t>In conclusion, this survey shows that most young people are interested in ___________________. Also, they think that __________________and __________________ are the best ways to help.</a:t>
            </a:r>
            <a:endParaRPr lang="ar-OM" sz="3200" b="1" dirty="0">
              <a:solidFill>
                <a:schemeClr val="tx1"/>
              </a:solidFill>
            </a:endParaRPr>
          </a:p>
        </p:txBody>
      </p:sp>
      <p:pic>
        <p:nvPicPr>
          <p:cNvPr id="16" name="صورة 15" descr="صورة تحتوي على نص, لقطة شاشة, برمجيات, رسم بياني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551D898F-6BF0-A808-817D-D4E7219E95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9" t="54709" r="9124" b="12063"/>
          <a:stretch>
            <a:fillRect/>
          </a:stretch>
        </p:blipFill>
        <p:spPr>
          <a:xfrm>
            <a:off x="3240315" y="526139"/>
            <a:ext cx="8781143" cy="2278744"/>
          </a:xfrm>
          <a:prstGeom prst="rect">
            <a:avLst/>
          </a:prstGeom>
        </p:spPr>
      </p:pic>
      <p:sp>
        <p:nvSpPr>
          <p:cNvPr id="3" name="مربع نص 2">
            <a:extLst>
              <a:ext uri="{FF2B5EF4-FFF2-40B4-BE49-F238E27FC236}">
                <a16:creationId xmlns:a16="http://schemas.microsoft.com/office/drawing/2014/main" id="{9E48747D-8DE3-CB9B-A0CB-E3FF61885435}"/>
              </a:ext>
            </a:extLst>
          </p:cNvPr>
          <p:cNvSpPr txBox="1"/>
          <p:nvPr/>
        </p:nvSpPr>
        <p:spPr>
          <a:xfrm>
            <a:off x="7258958" y="4250211"/>
            <a:ext cx="35977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saving energy. </a:t>
            </a:r>
            <a:endParaRPr lang="ar-OM" sz="3600" b="1" dirty="0">
              <a:solidFill>
                <a:srgbClr val="FF0000"/>
              </a:solidFill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5376F3D0-EBF0-0F03-2A28-3E08CEE836E4}"/>
              </a:ext>
            </a:extLst>
          </p:cNvPr>
          <p:cNvSpPr txBox="1"/>
          <p:nvPr/>
        </p:nvSpPr>
        <p:spPr>
          <a:xfrm>
            <a:off x="6475186" y="5012435"/>
            <a:ext cx="45121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switching off lights</a:t>
            </a:r>
            <a:endParaRPr lang="ar-OM" sz="3600" b="1" dirty="0">
              <a:solidFill>
                <a:srgbClr val="FF0000"/>
              </a:solidFill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CACEF2FC-8046-E891-7C56-29E95AF04D45}"/>
              </a:ext>
            </a:extLst>
          </p:cNvPr>
          <p:cNvSpPr txBox="1"/>
          <p:nvPr/>
        </p:nvSpPr>
        <p:spPr>
          <a:xfrm>
            <a:off x="1815194" y="5761727"/>
            <a:ext cx="30906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saving water</a:t>
            </a:r>
            <a:endParaRPr lang="ar-OM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2022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/>
      <p:bldP spid="3" grpId="0"/>
      <p:bldP spid="9" grpId="0"/>
      <p:bldP spid="1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0ED3A6-2B22-50B5-64B4-8155876A4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مستطيل 12">
            <a:extLst>
              <a:ext uri="{FF2B5EF4-FFF2-40B4-BE49-F238E27FC236}">
                <a16:creationId xmlns:a16="http://schemas.microsoft.com/office/drawing/2014/main" id="{A1965662-CF00-67C2-A652-C8398349062F}"/>
              </a:ext>
            </a:extLst>
          </p:cNvPr>
          <p:cNvSpPr/>
          <p:nvPr/>
        </p:nvSpPr>
        <p:spPr>
          <a:xfrm>
            <a:off x="3093359" y="137882"/>
            <a:ext cx="5774870" cy="64606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" name="وسيلة الشرح: خطية 3">
            <a:extLst>
              <a:ext uri="{FF2B5EF4-FFF2-40B4-BE49-F238E27FC236}">
                <a16:creationId xmlns:a16="http://schemas.microsoft.com/office/drawing/2014/main" id="{F288685C-B78E-DD7A-BDE1-55538D72F9CC}"/>
              </a:ext>
            </a:extLst>
          </p:cNvPr>
          <p:cNvSpPr/>
          <p:nvPr/>
        </p:nvSpPr>
        <p:spPr>
          <a:xfrm>
            <a:off x="396064" y="312056"/>
            <a:ext cx="1181437" cy="518890"/>
          </a:xfrm>
          <a:prstGeom prst="borderCallout1">
            <a:avLst>
              <a:gd name="adj1" fmla="val 23835"/>
              <a:gd name="adj2" fmla="val 101812"/>
              <a:gd name="adj3" fmla="val 49587"/>
              <a:gd name="adj4" fmla="val 27811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000" b="1" dirty="0"/>
              <a:t>title</a:t>
            </a:r>
            <a:endParaRPr lang="ar-OM" sz="2000" b="1" dirty="0"/>
          </a:p>
        </p:txBody>
      </p:sp>
      <p:sp>
        <p:nvSpPr>
          <p:cNvPr id="5" name="وسيلة الشرح: خطية 4">
            <a:extLst>
              <a:ext uri="{FF2B5EF4-FFF2-40B4-BE49-F238E27FC236}">
                <a16:creationId xmlns:a16="http://schemas.microsoft.com/office/drawing/2014/main" id="{2B4FC413-C459-7602-AC90-684EE360F730}"/>
              </a:ext>
            </a:extLst>
          </p:cNvPr>
          <p:cNvSpPr/>
          <p:nvPr/>
        </p:nvSpPr>
        <p:spPr>
          <a:xfrm>
            <a:off x="205176" y="1375222"/>
            <a:ext cx="1732481" cy="518890"/>
          </a:xfrm>
          <a:prstGeom prst="borderCallout1">
            <a:avLst>
              <a:gd name="adj1" fmla="val 23835"/>
              <a:gd name="adj2" fmla="val 101812"/>
              <a:gd name="adj3" fmla="val 32715"/>
              <a:gd name="adj4" fmla="val 17863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GB" sz="2000" b="1" dirty="0"/>
              <a:t>introduction</a:t>
            </a:r>
            <a:endParaRPr lang="ar-OM" sz="2000" b="1" dirty="0"/>
          </a:p>
        </p:txBody>
      </p:sp>
      <p:sp>
        <p:nvSpPr>
          <p:cNvPr id="6" name="وسيلة الشرح: خطية 5">
            <a:extLst>
              <a:ext uri="{FF2B5EF4-FFF2-40B4-BE49-F238E27FC236}">
                <a16:creationId xmlns:a16="http://schemas.microsoft.com/office/drawing/2014/main" id="{C799370B-B5AF-8849-F49B-F5999CCE21CA}"/>
              </a:ext>
            </a:extLst>
          </p:cNvPr>
          <p:cNvSpPr/>
          <p:nvPr/>
        </p:nvSpPr>
        <p:spPr>
          <a:xfrm>
            <a:off x="205176" y="2912597"/>
            <a:ext cx="2053339" cy="1186099"/>
          </a:xfrm>
          <a:prstGeom prst="borderCallout1">
            <a:avLst>
              <a:gd name="adj1" fmla="val 23835"/>
              <a:gd name="adj2" fmla="val 101812"/>
              <a:gd name="adj3" fmla="val 24674"/>
              <a:gd name="adj4" fmla="val 13921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GB" sz="2000" b="1" dirty="0"/>
              <a:t>Explain the diagrams</a:t>
            </a:r>
            <a:endParaRPr lang="ar-OM" sz="2000" b="1" dirty="0"/>
          </a:p>
        </p:txBody>
      </p:sp>
      <p:sp>
        <p:nvSpPr>
          <p:cNvPr id="7" name="وسيلة الشرح: خطية 6">
            <a:extLst>
              <a:ext uri="{FF2B5EF4-FFF2-40B4-BE49-F238E27FC236}">
                <a16:creationId xmlns:a16="http://schemas.microsoft.com/office/drawing/2014/main" id="{7F0A26C9-842A-F910-46CB-516182791380}"/>
              </a:ext>
            </a:extLst>
          </p:cNvPr>
          <p:cNvSpPr/>
          <p:nvPr/>
        </p:nvSpPr>
        <p:spPr>
          <a:xfrm>
            <a:off x="566498" y="5344882"/>
            <a:ext cx="1732481" cy="518890"/>
          </a:xfrm>
          <a:prstGeom prst="borderCallout1">
            <a:avLst>
              <a:gd name="adj1" fmla="val 23835"/>
              <a:gd name="adj2" fmla="val 101812"/>
              <a:gd name="adj3" fmla="val 31143"/>
              <a:gd name="adj4" fmla="val 13938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GB" sz="2000" b="1" dirty="0"/>
              <a:t>conclusion</a:t>
            </a:r>
            <a:endParaRPr lang="ar-OM" sz="2000" b="1" dirty="0"/>
          </a:p>
        </p:txBody>
      </p:sp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F0B1342A-70E8-D168-1281-0CC366916085}"/>
              </a:ext>
            </a:extLst>
          </p:cNvPr>
          <p:cNvSpPr/>
          <p:nvPr/>
        </p:nvSpPr>
        <p:spPr>
          <a:xfrm>
            <a:off x="3338287" y="958387"/>
            <a:ext cx="5479142" cy="138204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/>
            <a:r>
              <a:rPr lang="en-US" b="1" dirty="0">
                <a:solidFill>
                  <a:schemeClr val="tx1"/>
                </a:solidFill>
              </a:rPr>
              <a:t>These diagrams show how students answered a survey about saving energy. 352 students, between the ages of 12 and 14, were asked two questions.</a:t>
            </a:r>
            <a:endParaRPr lang="ar-OM" b="1" dirty="0">
              <a:solidFill>
                <a:schemeClr val="tx1"/>
              </a:solidFill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463B79F1-A6E5-5D15-CE6C-DBD338A7AB2C}"/>
              </a:ext>
            </a:extLst>
          </p:cNvPr>
          <p:cNvSpPr/>
          <p:nvPr/>
        </p:nvSpPr>
        <p:spPr>
          <a:xfrm>
            <a:off x="3664809" y="312056"/>
            <a:ext cx="478586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/>
              <a:t>Young people and saving energy</a:t>
            </a:r>
            <a:endParaRPr lang="ar-SA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DDF70D49-F29F-2247-513B-CB31B779B9B4}"/>
              </a:ext>
            </a:extLst>
          </p:cNvPr>
          <p:cNvSpPr/>
          <p:nvPr/>
        </p:nvSpPr>
        <p:spPr>
          <a:xfrm>
            <a:off x="3318169" y="2986758"/>
            <a:ext cx="5479142" cy="138204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/>
            <a:r>
              <a:rPr lang="en-US" b="1" dirty="0">
                <a:solidFill>
                  <a:schemeClr val="tx1"/>
                </a:solidFill>
              </a:rPr>
              <a:t>Firstly, the survey asked students if it was important to save energy. Most students (91%) said yes. Secondly, the survey asked what the best way to save energy was. 34% of students said switching off lights while 22% said saving water. 20% said recycling and 17% said turning off computers. However, only 7% of students said closing doors</a:t>
            </a:r>
            <a:endParaRPr lang="ar-OM" b="1" dirty="0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DBE5E471-BB32-5A4C-9DBB-9B5948A83628}"/>
              </a:ext>
            </a:extLst>
          </p:cNvPr>
          <p:cNvSpPr txBox="1"/>
          <p:nvPr/>
        </p:nvSpPr>
        <p:spPr>
          <a:xfrm>
            <a:off x="3338287" y="5149919"/>
            <a:ext cx="537754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In conclusion, this survey shows that most young people are interested in saving energy. Also, they think that switching off lights and saving water are the best ways to help.</a:t>
            </a:r>
            <a:endParaRPr lang="ar-OM" b="1" dirty="0"/>
          </a:p>
        </p:txBody>
      </p:sp>
    </p:spTree>
    <p:extLst>
      <p:ext uri="{BB962C8B-B14F-4D97-AF65-F5344CB8AC3E}">
        <p14:creationId xmlns:p14="http://schemas.microsoft.com/office/powerpoint/2010/main" val="16691481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12" grpId="0"/>
      <p:bldP spid="1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4EF9F-2AC3-6716-E092-974B040A8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مستطيل 12">
            <a:extLst>
              <a:ext uri="{FF2B5EF4-FFF2-40B4-BE49-F238E27FC236}">
                <a16:creationId xmlns:a16="http://schemas.microsoft.com/office/drawing/2014/main" id="{DD7D738B-2A00-1647-8565-50945967982D}"/>
              </a:ext>
            </a:extLst>
          </p:cNvPr>
          <p:cNvSpPr/>
          <p:nvPr/>
        </p:nvSpPr>
        <p:spPr>
          <a:xfrm>
            <a:off x="5161644" y="130625"/>
            <a:ext cx="5774870" cy="64606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" name="وسيلة الشرح: خطية 3">
            <a:extLst>
              <a:ext uri="{FF2B5EF4-FFF2-40B4-BE49-F238E27FC236}">
                <a16:creationId xmlns:a16="http://schemas.microsoft.com/office/drawing/2014/main" id="{6D831897-E3C1-B383-48CD-F714A5E31624}"/>
              </a:ext>
            </a:extLst>
          </p:cNvPr>
          <p:cNvSpPr/>
          <p:nvPr/>
        </p:nvSpPr>
        <p:spPr>
          <a:xfrm>
            <a:off x="3882112" y="304799"/>
            <a:ext cx="1181437" cy="518890"/>
          </a:xfrm>
          <a:prstGeom prst="borderCallout1">
            <a:avLst>
              <a:gd name="adj1" fmla="val 23835"/>
              <a:gd name="adj2" fmla="val 101812"/>
              <a:gd name="adj3" fmla="val 42594"/>
              <a:gd name="adj4" fmla="val 19765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/>
              <a:t>title</a:t>
            </a:r>
            <a:endParaRPr lang="ar-OM" b="1" dirty="0"/>
          </a:p>
        </p:txBody>
      </p:sp>
      <p:sp>
        <p:nvSpPr>
          <p:cNvPr id="5" name="وسيلة الشرح: خطية 4">
            <a:extLst>
              <a:ext uri="{FF2B5EF4-FFF2-40B4-BE49-F238E27FC236}">
                <a16:creationId xmlns:a16="http://schemas.microsoft.com/office/drawing/2014/main" id="{A7DEFF15-05CA-306A-04A4-654DF11C1EA1}"/>
              </a:ext>
            </a:extLst>
          </p:cNvPr>
          <p:cNvSpPr/>
          <p:nvPr/>
        </p:nvSpPr>
        <p:spPr>
          <a:xfrm>
            <a:off x="3306699" y="1382705"/>
            <a:ext cx="1732481" cy="518890"/>
          </a:xfrm>
          <a:prstGeom prst="borderCallout1">
            <a:avLst>
              <a:gd name="adj1" fmla="val 23835"/>
              <a:gd name="adj2" fmla="val 101812"/>
              <a:gd name="adj3" fmla="val 27121"/>
              <a:gd name="adj4" fmla="val 12208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GB" b="1" dirty="0"/>
              <a:t>introduction</a:t>
            </a:r>
            <a:endParaRPr lang="ar-OM" b="1" dirty="0"/>
          </a:p>
        </p:txBody>
      </p:sp>
      <p:sp>
        <p:nvSpPr>
          <p:cNvPr id="6" name="وسيلة الشرح: خطية 5">
            <a:extLst>
              <a:ext uri="{FF2B5EF4-FFF2-40B4-BE49-F238E27FC236}">
                <a16:creationId xmlns:a16="http://schemas.microsoft.com/office/drawing/2014/main" id="{076F3382-A2EF-F215-7915-ECBBE29F3132}"/>
              </a:ext>
            </a:extLst>
          </p:cNvPr>
          <p:cNvSpPr/>
          <p:nvPr/>
        </p:nvSpPr>
        <p:spPr>
          <a:xfrm>
            <a:off x="3010210" y="2912181"/>
            <a:ext cx="2053339" cy="1186099"/>
          </a:xfrm>
          <a:prstGeom prst="borderCallout1">
            <a:avLst>
              <a:gd name="adj1" fmla="val 23835"/>
              <a:gd name="adj2" fmla="val 101812"/>
              <a:gd name="adj3" fmla="val 25898"/>
              <a:gd name="adj4" fmla="val 10952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GB" b="1" dirty="0"/>
              <a:t>Explain the diagrams</a:t>
            </a:r>
            <a:endParaRPr lang="ar-OM" b="1" dirty="0"/>
          </a:p>
        </p:txBody>
      </p:sp>
      <p:sp>
        <p:nvSpPr>
          <p:cNvPr id="7" name="وسيلة الشرح: خطية 6">
            <a:extLst>
              <a:ext uri="{FF2B5EF4-FFF2-40B4-BE49-F238E27FC236}">
                <a16:creationId xmlns:a16="http://schemas.microsoft.com/office/drawing/2014/main" id="{D6A503B4-D94A-147E-4AD1-94C0F670C208}"/>
              </a:ext>
            </a:extLst>
          </p:cNvPr>
          <p:cNvSpPr/>
          <p:nvPr/>
        </p:nvSpPr>
        <p:spPr>
          <a:xfrm>
            <a:off x="3331068" y="5152409"/>
            <a:ext cx="1732481" cy="518890"/>
          </a:xfrm>
          <a:prstGeom prst="borderCallout1">
            <a:avLst>
              <a:gd name="adj1" fmla="val 23835"/>
              <a:gd name="adj2" fmla="val 101812"/>
              <a:gd name="adj3" fmla="val 38136"/>
              <a:gd name="adj4" fmla="val 11927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GB" b="1" dirty="0"/>
              <a:t>conclusion</a:t>
            </a:r>
            <a:endParaRPr lang="ar-OM" b="1" dirty="0"/>
          </a:p>
        </p:txBody>
      </p:sp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3F1A2CAD-CD38-EECD-0E1C-4CDD782D51EB}"/>
              </a:ext>
            </a:extLst>
          </p:cNvPr>
          <p:cNvSpPr/>
          <p:nvPr/>
        </p:nvSpPr>
        <p:spPr>
          <a:xfrm>
            <a:off x="5406572" y="951130"/>
            <a:ext cx="5479142" cy="138204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en-US" b="1" dirty="0">
                <a:solidFill>
                  <a:schemeClr val="tx1"/>
                </a:solidFill>
              </a:rPr>
              <a:t>These diagrams show how students answered a survey about ___________. _____ students, between the ages of _________, were asked ____ questions.</a:t>
            </a:r>
            <a:endParaRPr lang="ar-OM" b="1" dirty="0">
              <a:solidFill>
                <a:schemeClr val="tx1"/>
              </a:solidFill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748945E8-D227-C6C3-81A0-2AFFD54F3BA1}"/>
              </a:ext>
            </a:extLst>
          </p:cNvPr>
          <p:cNvSpPr/>
          <p:nvPr/>
        </p:nvSpPr>
        <p:spPr>
          <a:xfrm>
            <a:off x="6440314" y="304799"/>
            <a:ext cx="337143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/>
              <a:t>----------------------------</a:t>
            </a:r>
            <a:endParaRPr lang="ar-SA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10942A20-4BB9-47B6-25A8-DA2E68EC2394}"/>
              </a:ext>
            </a:extLst>
          </p:cNvPr>
          <p:cNvSpPr/>
          <p:nvPr/>
        </p:nvSpPr>
        <p:spPr>
          <a:xfrm>
            <a:off x="5386454" y="2979501"/>
            <a:ext cx="5479142" cy="138204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en-US" sz="1600" b="1" dirty="0">
                <a:solidFill>
                  <a:srgbClr val="0070C0"/>
                </a:solidFill>
              </a:rPr>
              <a:t>Firstly</a:t>
            </a:r>
            <a:r>
              <a:rPr lang="en-US" sz="1600" b="1" dirty="0">
                <a:solidFill>
                  <a:schemeClr val="tx1"/>
                </a:solidFill>
              </a:rPr>
              <a:t>, the survey asked students ____________. Most students ______________. </a:t>
            </a:r>
            <a:r>
              <a:rPr lang="en-US" sz="1600" b="1" dirty="0">
                <a:solidFill>
                  <a:srgbClr val="0070C0"/>
                </a:solidFill>
              </a:rPr>
              <a:t>Secondly</a:t>
            </a:r>
            <a:r>
              <a:rPr lang="en-US" sz="1600" b="1" dirty="0">
                <a:solidFill>
                  <a:schemeClr val="tx1"/>
                </a:solidFill>
              </a:rPr>
              <a:t>, the survey asked _____________________. __% of students said ________________ while ___% said _________</a:t>
            </a:r>
          </a:p>
          <a:p>
            <a:r>
              <a:rPr lang="en-US" sz="1600" b="1" dirty="0">
                <a:solidFill>
                  <a:schemeClr val="tx1"/>
                </a:solidFill>
              </a:rPr>
              <a:t>_______. ___% said _______ and ____% said ___________. However, only _____% of students said ___________________.</a:t>
            </a:r>
            <a:endParaRPr lang="ar-OM" sz="1600" b="1" dirty="0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A1A2E6-1EFF-0343-A26E-689A3EC2510D}"/>
              </a:ext>
            </a:extLst>
          </p:cNvPr>
          <p:cNvSpPr txBox="1"/>
          <p:nvPr/>
        </p:nvSpPr>
        <p:spPr>
          <a:xfrm>
            <a:off x="5406572" y="5142662"/>
            <a:ext cx="537754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600" b="1" dirty="0"/>
              <a:t>In conclusion, this survey shows that most young people are interested in ___________________. Also, they think that __________________and __________________ are the best ways to help.</a:t>
            </a:r>
            <a:endParaRPr lang="ar-OM" sz="1600" b="1" dirty="0"/>
          </a:p>
        </p:txBody>
      </p:sp>
      <p:sp>
        <p:nvSpPr>
          <p:cNvPr id="10" name="عنوان 1">
            <a:extLst>
              <a:ext uri="{FF2B5EF4-FFF2-40B4-BE49-F238E27FC236}">
                <a16:creationId xmlns:a16="http://schemas.microsoft.com/office/drawing/2014/main" id="{F2048047-8B48-9DEC-6C4B-6535638C9AAB}"/>
              </a:ext>
            </a:extLst>
          </p:cNvPr>
          <p:cNvSpPr txBox="1">
            <a:spLocks/>
          </p:cNvSpPr>
          <p:nvPr/>
        </p:nvSpPr>
        <p:spPr>
          <a:xfrm>
            <a:off x="954618" y="5742818"/>
            <a:ext cx="2049840" cy="9845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400" dirty="0">
                <a:solidFill>
                  <a:schemeClr val="tx1"/>
                </a:solidFill>
                <a:highlight>
                  <a:srgbClr val="FFFF00"/>
                </a:highlight>
              </a:rPr>
              <a:t>Handle Sheet</a:t>
            </a:r>
            <a:endParaRPr lang="ar-OM" sz="2400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6818221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12" grpId="0"/>
      <p:bldP spid="1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0DF7B-D40C-3E08-BDDC-7F2AC7211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نص, لقطة شاشة, برمجيات, صفحة ويب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43FE6010-A057-559E-F3D1-DBCB044F0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46" t="19577" r="34756" b="14074"/>
          <a:stretch>
            <a:fillRect/>
          </a:stretch>
        </p:blipFill>
        <p:spPr>
          <a:xfrm>
            <a:off x="3468913" y="195671"/>
            <a:ext cx="4930334" cy="6662329"/>
          </a:xfrm>
          <a:prstGeom prst="rect">
            <a:avLst/>
          </a:prstGeom>
        </p:spPr>
      </p:pic>
      <p:sp>
        <p:nvSpPr>
          <p:cNvPr id="4" name="عنوان 1">
            <a:extLst>
              <a:ext uri="{FF2B5EF4-FFF2-40B4-BE49-F238E27FC236}">
                <a16:creationId xmlns:a16="http://schemas.microsoft.com/office/drawing/2014/main" id="{D0CA21BC-A6B4-9A64-763E-95CC752472B0}"/>
              </a:ext>
            </a:extLst>
          </p:cNvPr>
          <p:cNvSpPr txBox="1">
            <a:spLocks/>
          </p:cNvSpPr>
          <p:nvPr/>
        </p:nvSpPr>
        <p:spPr>
          <a:xfrm>
            <a:off x="461131" y="1925561"/>
            <a:ext cx="2572353" cy="33286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400" dirty="0">
                <a:solidFill>
                  <a:schemeClr val="bg1"/>
                </a:solidFill>
                <a:highlight>
                  <a:srgbClr val="800080"/>
                </a:highlight>
              </a:rPr>
              <a:t>Activity Book</a:t>
            </a:r>
          </a:p>
          <a:p>
            <a:pPr algn="ctr"/>
            <a:r>
              <a:rPr lang="en-US" sz="4400" dirty="0">
                <a:solidFill>
                  <a:schemeClr val="bg1"/>
                </a:solidFill>
                <a:highlight>
                  <a:srgbClr val="800080"/>
                </a:highlight>
              </a:rPr>
              <a:t>Page 65</a:t>
            </a:r>
            <a:endParaRPr lang="ar-OM" sz="4400" dirty="0">
              <a:solidFill>
                <a:schemeClr val="bg1"/>
              </a:solidFill>
              <a:highlight>
                <a:srgbClr val="80008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7699410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D713C-18D1-E0D8-8274-087E3186A1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AF757E8-4BEE-260E-61A8-8661A09C3E98}"/>
              </a:ext>
            </a:extLst>
          </p:cNvPr>
          <p:cNvSpPr txBox="1">
            <a:spLocks/>
          </p:cNvSpPr>
          <p:nvPr/>
        </p:nvSpPr>
        <p:spPr>
          <a:xfrm>
            <a:off x="599017" y="757161"/>
            <a:ext cx="2572353" cy="33286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400" dirty="0">
                <a:solidFill>
                  <a:schemeClr val="bg1"/>
                </a:solidFill>
                <a:highlight>
                  <a:srgbClr val="800080"/>
                </a:highlight>
              </a:rPr>
              <a:t>Activity Book</a:t>
            </a:r>
          </a:p>
          <a:p>
            <a:pPr algn="ctr"/>
            <a:r>
              <a:rPr lang="en-US" sz="4400" dirty="0">
                <a:solidFill>
                  <a:schemeClr val="bg1"/>
                </a:solidFill>
                <a:highlight>
                  <a:srgbClr val="800080"/>
                </a:highlight>
              </a:rPr>
              <a:t>Page 21</a:t>
            </a:r>
          </a:p>
          <a:p>
            <a:pPr algn="ctr"/>
            <a:r>
              <a:rPr lang="en-US" sz="4400" dirty="0">
                <a:solidFill>
                  <a:schemeClr val="bg1"/>
                </a:solidFill>
                <a:highlight>
                  <a:srgbClr val="800080"/>
                </a:highlight>
              </a:rPr>
              <a:t>Activity 3</a:t>
            </a:r>
            <a:endParaRPr lang="ar-OM" sz="4400" dirty="0">
              <a:solidFill>
                <a:schemeClr val="bg1"/>
              </a:solidFill>
              <a:highlight>
                <a:srgbClr val="800080"/>
              </a:highlight>
            </a:endParaRPr>
          </a:p>
        </p:txBody>
      </p:sp>
      <p:pic>
        <p:nvPicPr>
          <p:cNvPr id="4" name="صورة 3" descr="صورة تحتوي على نص, لقطة شاشة, برمجيات, صفحة ويب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B4AAE158-1FE8-192B-BBCB-1D67EC1586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46" t="18413" r="35025" b="14392"/>
          <a:stretch>
            <a:fillRect/>
          </a:stretch>
        </p:blipFill>
        <p:spPr>
          <a:xfrm>
            <a:off x="3715657" y="174171"/>
            <a:ext cx="4811485" cy="66419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677208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77EFD-F1CB-9FCA-709E-6C2856171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نص, لقطة شاشة, برمجيات, صفحة ويب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F61D736B-524D-096E-EB6F-122B329AC3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5" t="35026" r="7505" b="19365"/>
          <a:stretch>
            <a:fillRect/>
          </a:stretch>
        </p:blipFill>
        <p:spPr>
          <a:xfrm>
            <a:off x="181428" y="1509486"/>
            <a:ext cx="11626244" cy="3976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0301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162A4-3CF7-696D-5FEE-0387A77EE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نص, لقطة شاشة, برمجيات, صفحة ويب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24F1CC95-DAD3-49B0-A98C-95043D8338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74" t="24021" r="32193"/>
          <a:stretch>
            <a:fillRect/>
          </a:stretch>
        </p:blipFill>
        <p:spPr>
          <a:xfrm>
            <a:off x="3744685" y="65313"/>
            <a:ext cx="5072743" cy="6598242"/>
          </a:xfrm>
          <a:prstGeom prst="rect">
            <a:avLst/>
          </a:prstGeom>
        </p:spPr>
      </p:pic>
      <p:sp>
        <p:nvSpPr>
          <p:cNvPr id="4" name="عنوان 1">
            <a:extLst>
              <a:ext uri="{FF2B5EF4-FFF2-40B4-BE49-F238E27FC236}">
                <a16:creationId xmlns:a16="http://schemas.microsoft.com/office/drawing/2014/main" id="{290597D7-55DD-8191-B398-C357EF2AD73A}"/>
              </a:ext>
            </a:extLst>
          </p:cNvPr>
          <p:cNvSpPr txBox="1">
            <a:spLocks/>
          </p:cNvSpPr>
          <p:nvPr/>
        </p:nvSpPr>
        <p:spPr>
          <a:xfrm>
            <a:off x="599017" y="757161"/>
            <a:ext cx="2572353" cy="33286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400" dirty="0">
                <a:solidFill>
                  <a:schemeClr val="bg1"/>
                </a:solidFill>
                <a:highlight>
                  <a:srgbClr val="800080"/>
                </a:highlight>
              </a:rPr>
              <a:t>Activity Book</a:t>
            </a:r>
          </a:p>
          <a:p>
            <a:pPr algn="ctr"/>
            <a:r>
              <a:rPr lang="en-US" sz="4400" dirty="0">
                <a:solidFill>
                  <a:schemeClr val="bg1"/>
                </a:solidFill>
                <a:highlight>
                  <a:srgbClr val="800080"/>
                </a:highlight>
              </a:rPr>
              <a:t>Page 22</a:t>
            </a:r>
          </a:p>
          <a:p>
            <a:pPr algn="ctr"/>
            <a:r>
              <a:rPr lang="en-US" sz="4400" dirty="0">
                <a:solidFill>
                  <a:schemeClr val="bg1"/>
                </a:solidFill>
                <a:highlight>
                  <a:srgbClr val="800080"/>
                </a:highlight>
              </a:rPr>
              <a:t>Activity 4</a:t>
            </a:r>
            <a:endParaRPr lang="ar-OM" sz="4400" dirty="0">
              <a:solidFill>
                <a:schemeClr val="bg1"/>
              </a:solidFill>
              <a:highlight>
                <a:srgbClr val="80008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0735986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088F8-AF72-D066-8B6D-7C0CB643A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OM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470915C-F5C1-A53D-B7BA-96C825CB66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20677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F1A1FF5-6603-A3B5-B626-ED677E531C76}"/>
              </a:ext>
            </a:extLst>
          </p:cNvPr>
          <p:cNvSpPr txBox="1"/>
          <p:nvPr/>
        </p:nvSpPr>
        <p:spPr>
          <a:xfrm>
            <a:off x="542366" y="612844"/>
            <a:ext cx="877096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/>
              <a:t>Young people and recyclingThese diagrams show how students answered a survey about recycling. 322 students, between the ages of 13 and 14, answered three questions.</a:t>
            </a:r>
            <a:endParaRPr lang="en-OM" sz="2400" b="1" dirty="0"/>
          </a:p>
          <a:p>
            <a:pPr algn="l"/>
            <a:endParaRPr lang="en-OM" sz="2400" b="1" dirty="0"/>
          </a:p>
          <a:p>
            <a:pPr algn="l"/>
            <a:r>
              <a:rPr lang="en-US" sz="2400" b="1" dirty="0"/>
              <a:t>Firstly, the survey asked students if they thought young people cared about recycling. Most students (64%) said yes, and only 12% said they didn’t care. Secondly, the survey asked how often they recycled at home. 55% of the students said always and only 9% never recycle. Finally, the survey asked what students usually recycled. The most recycled material was cans (85%), and then glass (67%).</a:t>
            </a:r>
            <a:endParaRPr lang="en-OM" sz="2400" b="1" dirty="0"/>
          </a:p>
          <a:p>
            <a:pPr algn="l"/>
            <a:endParaRPr lang="en-OM" sz="2400" b="1" dirty="0"/>
          </a:p>
          <a:p>
            <a:pPr algn="l"/>
            <a:r>
              <a:rPr lang="en-US" sz="2400" b="1" dirty="0"/>
              <a:t>In conclusion, this survey shows that most young people care about recycling and recycle frequently. However, they could increase their recycling of some materials.</a:t>
            </a:r>
            <a:endParaRPr lang="en-OM" sz="2400" b="1" dirty="0"/>
          </a:p>
        </p:txBody>
      </p:sp>
    </p:spTree>
    <p:extLst>
      <p:ext uri="{BB962C8B-B14F-4D97-AF65-F5344CB8AC3E}">
        <p14:creationId xmlns:p14="http://schemas.microsoft.com/office/powerpoint/2010/main" val="200394806"/>
      </p:ext>
    </p:extLst>
  </p:cSld>
  <p:clrMapOvr>
    <a:masterClrMapping/>
  </p:clrMapOvr>
</p:sld>
</file>

<file path=ppt/theme/theme1.xml><?xml version="1.0" encoding="utf-8"?>
<a:theme xmlns:a="http://schemas.openxmlformats.org/drawingml/2006/main" name="واجهة">
  <a:themeElements>
    <a:clrScheme name="بنفسجي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واجهة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1559</TotalTime>
  <Words>1071</Words>
  <Application>Microsoft Office PowerPoint</Application>
  <PresentationFormat>Widescreen</PresentationFormat>
  <Paragraphs>157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4" baseType="lpstr">
      <vt:lpstr>Arial</vt:lpstr>
      <vt:lpstr>Comic Sans MS</vt:lpstr>
      <vt:lpstr>Trebuchet MS</vt:lpstr>
      <vt:lpstr>Wingdings 3</vt:lpstr>
      <vt:lpstr>واجهة</vt:lpstr>
      <vt:lpstr>PowerPoint Presentation</vt:lpstr>
      <vt:lpstr>Grade 8A Lesson 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Lesson 9. part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فاطمه راشد سعيد مسلّم المصلحية</dc:creator>
  <cp:lastModifiedBy>amal al ismaili</cp:lastModifiedBy>
  <cp:revision>47</cp:revision>
  <dcterms:created xsi:type="dcterms:W3CDTF">2025-09-06T08:11:10Z</dcterms:created>
  <dcterms:modified xsi:type="dcterms:W3CDTF">2025-10-09T04:57:00Z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15af2f3-15c0-42f7-aff1-8120ca254967_Enabled">
    <vt:lpwstr>true</vt:lpwstr>
  </property>
  <property fmtid="{D5CDD505-2E9C-101B-9397-08002B2CF9AE}" pid="3" name="MSIP_Label_c15af2f3-15c0-42f7-aff1-8120ca254967_SetDate">
    <vt:lpwstr>2025-09-06T08:43:24Z</vt:lpwstr>
  </property>
  <property fmtid="{D5CDD505-2E9C-101B-9397-08002B2CF9AE}" pid="4" name="MSIP_Label_c15af2f3-15c0-42f7-aff1-8120ca254967_Method">
    <vt:lpwstr>Standard</vt:lpwstr>
  </property>
  <property fmtid="{D5CDD505-2E9C-101B-9397-08002B2CF9AE}" pid="5" name="MSIP_Label_c15af2f3-15c0-42f7-aff1-8120ca254967_Name">
    <vt:lpwstr>defa4170-0d19-0005-0004-bc88714345d2</vt:lpwstr>
  </property>
  <property fmtid="{D5CDD505-2E9C-101B-9397-08002B2CF9AE}" pid="6" name="MSIP_Label_c15af2f3-15c0-42f7-aff1-8120ca254967_SiteId">
    <vt:lpwstr>04b4cb5d-cc41-401f-bd9d-4ca8a31a5c2f</vt:lpwstr>
  </property>
  <property fmtid="{D5CDD505-2E9C-101B-9397-08002B2CF9AE}" pid="7" name="MSIP_Label_c15af2f3-15c0-42f7-aff1-8120ca254967_ActionId">
    <vt:lpwstr>fee347ca-a5fc-4c0b-ba16-b10c04a38ba7</vt:lpwstr>
  </property>
  <property fmtid="{D5CDD505-2E9C-101B-9397-08002B2CF9AE}" pid="8" name="MSIP_Label_c15af2f3-15c0-42f7-aff1-8120ca254967_ContentBits">
    <vt:lpwstr>0</vt:lpwstr>
  </property>
  <property fmtid="{D5CDD505-2E9C-101B-9397-08002B2CF9AE}" pid="9" name="MSIP_Label_c15af2f3-15c0-42f7-aff1-8120ca254967_Tag">
    <vt:lpwstr>10, 3, 0, 1</vt:lpwstr>
  </property>
</Properties>
</file>