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notesMasterIdLst>
    <p:notesMasterId r:id="rId23"/>
  </p:notesMasterIdLst>
  <p:handoutMasterIdLst>
    <p:handoutMasterId r:id="rId24"/>
  </p:handoutMasterIdLst>
  <p:sldIdLst>
    <p:sldId id="340" r:id="rId3"/>
    <p:sldId id="341" r:id="rId4"/>
    <p:sldId id="285" r:id="rId5"/>
    <p:sldId id="327" r:id="rId6"/>
    <p:sldId id="328" r:id="rId7"/>
    <p:sldId id="306" r:id="rId8"/>
    <p:sldId id="329" r:id="rId9"/>
    <p:sldId id="307" r:id="rId10"/>
    <p:sldId id="330" r:id="rId11"/>
    <p:sldId id="331" r:id="rId12"/>
    <p:sldId id="332" r:id="rId13"/>
    <p:sldId id="333" r:id="rId14"/>
    <p:sldId id="334" r:id="rId15"/>
    <p:sldId id="335" r:id="rId16"/>
    <p:sldId id="336" r:id="rId17"/>
    <p:sldId id="337" r:id="rId18"/>
    <p:sldId id="338" r:id="rId19"/>
    <p:sldId id="339" r:id="rId20"/>
    <p:sldId id="325" r:id="rId21"/>
    <p:sldId id="270" r:id="rId22"/>
  </p:sldIdLst>
  <p:sldSz cx="9144000" cy="6858000" type="screen4x3"/>
  <p:notesSz cx="6858000" cy="9144000"/>
  <p:embeddedFontLst>
    <p:embeddedFont>
      <p:font typeface="Roboto" panose="02000000000000000000" pitchFamily="2" charset="0"/>
      <p:regular r:id="rId25"/>
      <p:bold r:id="rId26"/>
      <p:italic r:id="rId27"/>
      <p:boldItalic r:id="rId28"/>
    </p:embeddedFont>
    <p:embeddedFont>
      <p:font typeface="Twinkl" panose="020B0604020202020204" charset="0"/>
      <p:regular r:id="rId29"/>
      <p:bold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BB1F"/>
    <a:srgbClr val="2C91D8"/>
    <a:srgbClr val="F1950D"/>
    <a:srgbClr val="AA72CC"/>
    <a:srgbClr val="A062C6"/>
    <a:srgbClr val="EE4040"/>
    <a:srgbClr val="A5C921"/>
    <a:srgbClr val="F29B1A"/>
    <a:srgbClr val="F3A22D"/>
    <a:srgbClr val="F6A7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201" autoAdjust="0"/>
  </p:normalViewPr>
  <p:slideViewPr>
    <p:cSldViewPr snapToGrid="0" showGuides="1">
      <p:cViewPr varScale="1">
        <p:scale>
          <a:sx n="74" d="100"/>
          <a:sy n="74" d="100"/>
        </p:scale>
        <p:origin x="1084" y="56"/>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83" d="100"/>
          <a:sy n="83" d="100"/>
        </p:scale>
        <p:origin x="393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ln w="19050">
              <a:solidFill>
                <a:schemeClr val="bg1"/>
              </a:solidFill>
            </a:ln>
          </c:spPr>
          <c:explosion val="1"/>
          <c:dPt>
            <c:idx val="0"/>
            <c:bubble3D val="0"/>
            <c:spPr>
              <a:solidFill>
                <a:schemeClr val="accent1">
                  <a:lumMod val="40000"/>
                  <a:lumOff val="60000"/>
                </a:schemeClr>
              </a:solidFill>
              <a:ln w="19050">
                <a:solidFill>
                  <a:schemeClr val="bg1"/>
                </a:solidFill>
              </a:ln>
            </c:spPr>
            <c:extLst>
              <c:ext xmlns:c16="http://schemas.microsoft.com/office/drawing/2014/chart" uri="{C3380CC4-5D6E-409C-BE32-E72D297353CC}">
                <c16:uniqueId val="{00000001-31CC-4087-B9F9-2500365D2557}"/>
              </c:ext>
            </c:extLst>
          </c:dPt>
          <c:dPt>
            <c:idx val="1"/>
            <c:bubble3D val="0"/>
            <c:spPr>
              <a:solidFill>
                <a:schemeClr val="accent6">
                  <a:lumMod val="40000"/>
                  <a:lumOff val="60000"/>
                </a:schemeClr>
              </a:solidFill>
              <a:ln w="19050">
                <a:solidFill>
                  <a:schemeClr val="bg1"/>
                </a:solidFill>
              </a:ln>
            </c:spPr>
            <c:extLst>
              <c:ext xmlns:c16="http://schemas.microsoft.com/office/drawing/2014/chart" uri="{C3380CC4-5D6E-409C-BE32-E72D297353CC}">
                <c16:uniqueId val="{00000003-31CC-4087-B9F9-2500365D2557}"/>
              </c:ext>
            </c:extLst>
          </c:dPt>
          <c:dPt>
            <c:idx val="2"/>
            <c:bubble3D val="0"/>
            <c:spPr>
              <a:solidFill>
                <a:srgbClr val="FFF799"/>
              </a:solidFill>
              <a:ln w="19050">
                <a:solidFill>
                  <a:schemeClr val="bg1"/>
                </a:solidFill>
              </a:ln>
            </c:spPr>
            <c:extLst>
              <c:ext xmlns:c16="http://schemas.microsoft.com/office/drawing/2014/chart" uri="{C3380CC4-5D6E-409C-BE32-E72D297353CC}">
                <c16:uniqueId val="{00000005-31CC-4087-B9F9-2500365D2557}"/>
              </c:ext>
            </c:extLst>
          </c:dPt>
          <c:dPt>
            <c:idx val="3"/>
            <c:bubble3D val="0"/>
            <c:spPr>
              <a:solidFill>
                <a:schemeClr val="accent2">
                  <a:lumMod val="60000"/>
                  <a:lumOff val="40000"/>
                </a:schemeClr>
              </a:solidFill>
              <a:ln w="19050">
                <a:solidFill>
                  <a:schemeClr val="bg1"/>
                </a:solidFill>
              </a:ln>
            </c:spPr>
            <c:extLst>
              <c:ext xmlns:c16="http://schemas.microsoft.com/office/drawing/2014/chart" uri="{C3380CC4-5D6E-409C-BE32-E72D297353CC}">
                <c16:uniqueId val="{00000007-31CC-4087-B9F9-2500365D2557}"/>
              </c:ext>
            </c:extLst>
          </c:dPt>
          <c:dPt>
            <c:idx val="4"/>
            <c:bubble3D val="0"/>
            <c:spPr>
              <a:solidFill>
                <a:schemeClr val="accent4">
                  <a:lumMod val="60000"/>
                  <a:lumOff val="40000"/>
                </a:schemeClr>
              </a:solidFill>
              <a:ln w="19050">
                <a:solidFill>
                  <a:schemeClr val="bg1"/>
                </a:solidFill>
              </a:ln>
            </c:spPr>
            <c:extLst>
              <c:ext xmlns:c16="http://schemas.microsoft.com/office/drawing/2014/chart" uri="{C3380CC4-5D6E-409C-BE32-E72D297353CC}">
                <c16:uniqueId val="{00000009-31CC-4087-B9F9-2500365D2557}"/>
              </c:ext>
            </c:extLst>
          </c:dPt>
          <c:dPt>
            <c:idx val="5"/>
            <c:bubble3D val="0"/>
            <c:spPr>
              <a:solidFill>
                <a:schemeClr val="accent5">
                  <a:lumMod val="60000"/>
                  <a:lumOff val="40000"/>
                </a:schemeClr>
              </a:solidFill>
              <a:ln w="19050">
                <a:solidFill>
                  <a:schemeClr val="bg1"/>
                </a:solidFill>
              </a:ln>
            </c:spPr>
            <c:extLst>
              <c:ext xmlns:c16="http://schemas.microsoft.com/office/drawing/2014/chart" uri="{C3380CC4-5D6E-409C-BE32-E72D297353CC}">
                <c16:uniqueId val="{0000000B-31CC-4087-B9F9-2500365D2557}"/>
              </c:ext>
            </c:extLst>
          </c:dPt>
          <c:dPt>
            <c:idx val="6"/>
            <c:bubble3D val="0"/>
            <c:spPr>
              <a:solidFill>
                <a:srgbClr val="F49AC1"/>
              </a:solidFill>
              <a:ln w="19050">
                <a:solidFill>
                  <a:schemeClr val="bg1"/>
                </a:solidFill>
              </a:ln>
            </c:spPr>
            <c:extLst>
              <c:ext xmlns:c16="http://schemas.microsoft.com/office/drawing/2014/chart" uri="{C3380CC4-5D6E-409C-BE32-E72D297353CC}">
                <c16:uniqueId val="{0000000D-31CC-4087-B9F9-2500365D2557}"/>
              </c:ext>
            </c:extLst>
          </c:dPt>
          <c:dPt>
            <c:idx val="7"/>
            <c:bubble3D val="0"/>
            <c:spPr>
              <a:solidFill>
                <a:srgbClr val="98BFDF"/>
              </a:solidFill>
              <a:ln w="19050">
                <a:solidFill>
                  <a:schemeClr val="bg1"/>
                </a:solidFill>
              </a:ln>
            </c:spPr>
            <c:extLst>
              <c:ext xmlns:c16="http://schemas.microsoft.com/office/drawing/2014/chart" uri="{C3380CC4-5D6E-409C-BE32-E72D297353CC}">
                <c16:uniqueId val="{0000000F-31CC-4087-B9F9-2500365D2557}"/>
              </c:ext>
            </c:extLst>
          </c:dPt>
          <c:dLbls>
            <c:delete val="1"/>
          </c:dLbls>
          <c:cat>
            <c:numRef>
              <c:f>Sheet1!$A$2:$A$9</c:f>
              <c:numCache>
                <c:formatCode>General</c:formatCode>
                <c:ptCount val="8"/>
              </c:numCache>
            </c:numRef>
          </c:cat>
          <c:val>
            <c:numRef>
              <c:f>Sheet1!$B$2:$B$9</c:f>
              <c:numCache>
                <c:formatCode>General</c:formatCode>
                <c:ptCount val="8"/>
                <c:pt idx="0">
                  <c:v>1</c:v>
                </c:pt>
                <c:pt idx="1">
                  <c:v>1</c:v>
                </c:pt>
                <c:pt idx="2">
                  <c:v>1</c:v>
                </c:pt>
                <c:pt idx="3">
                  <c:v>1</c:v>
                </c:pt>
                <c:pt idx="4">
                  <c:v>1</c:v>
                </c:pt>
                <c:pt idx="5">
                  <c:v>1</c:v>
                </c:pt>
              </c:numCache>
            </c:numRef>
          </c:val>
          <c:extLst>
            <c:ext xmlns:c16="http://schemas.microsoft.com/office/drawing/2014/chart" uri="{C3380CC4-5D6E-409C-BE32-E72D297353CC}">
              <c16:uniqueId val="{00000010-31CC-4087-B9F9-2500365D2557}"/>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rot="240000"/>
    <a:lstStyle/>
    <a:p>
      <a:pPr>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0.30148</cdr:x>
      <cdr:y>0.55009</cdr:y>
    </cdr:from>
    <cdr:to>
      <cdr:x>0.4002</cdr:x>
      <cdr:y>0.87656</cdr:y>
    </cdr:to>
    <cdr:sp macro="" textlink="">
      <cdr:nvSpPr>
        <cdr:cNvPr id="3" name="TextBox 2">
          <a:extLst xmlns:a="http://schemas.openxmlformats.org/drawingml/2006/main">
            <a:ext uri="{FF2B5EF4-FFF2-40B4-BE49-F238E27FC236}">
              <a16:creationId xmlns:a16="http://schemas.microsoft.com/office/drawing/2014/main" id="{2531D87F-4DE1-454D-8A7D-4194892486A5}"/>
            </a:ext>
          </a:extLst>
        </cdr:cNvPr>
        <cdr:cNvSpPr txBox="1"/>
      </cdr:nvSpPr>
      <cdr:spPr>
        <a:xfrm xmlns:a="http://schemas.openxmlformats.org/drawingml/2006/main" rot="18241010">
          <a:off x="606744" y="2604682"/>
          <a:ext cx="1272118" cy="349702"/>
        </a:xfrm>
        <a:prstGeom xmlns:a="http://schemas.openxmlformats.org/drawingml/2006/main" prst="rect">
          <a:avLst/>
        </a:prstGeom>
      </cdr:spPr>
      <cdr:txBody>
        <a:bodyPr xmlns:a="http://schemas.openxmlformats.org/drawingml/2006/main" vertOverflow="clip" wrap="square" lIns="36000" tIns="36000" rIns="36000" bIns="36000" rtlCol="0">
          <a:spAutoFit/>
        </a:bodyPr>
        <a:lstStyle xmlns:a="http://schemas.openxmlformats.org/drawingml/2006/main"/>
        <a:p xmlns:a="http://schemas.openxmlformats.org/drawingml/2006/main">
          <a:pPr algn="ctr"/>
          <a:r>
            <a:rPr lang="en-GB" sz="1800" b="1" dirty="0"/>
            <a:t>Dimly-lit</a:t>
          </a:r>
          <a:endParaRPr lang="en-US" sz="1600" b="1" dirty="0"/>
        </a:p>
      </cdr:txBody>
    </cdr:sp>
  </cdr:relSizeAnchor>
  <cdr:relSizeAnchor xmlns:cdr="http://schemas.openxmlformats.org/drawingml/2006/chartDrawing">
    <cdr:from>
      <cdr:x>0.59797</cdr:x>
      <cdr:y>0.44047</cdr:y>
    </cdr:from>
    <cdr:to>
      <cdr:x>0.94273</cdr:x>
      <cdr:y>0.57618</cdr:y>
    </cdr:to>
    <cdr:sp macro="" textlink="">
      <cdr:nvSpPr>
        <cdr:cNvPr id="10" name="TextBox 9">
          <a:extLst xmlns:a="http://schemas.openxmlformats.org/drawingml/2006/main">
            <a:ext uri="{FF2B5EF4-FFF2-40B4-BE49-F238E27FC236}">
              <a16:creationId xmlns:a16="http://schemas.microsoft.com/office/drawing/2014/main" id="{9BB49D41-EF1E-4D45-86FF-CFBFCFCD62A3}"/>
            </a:ext>
          </a:extLst>
        </cdr:cNvPr>
        <cdr:cNvSpPr txBox="1"/>
      </cdr:nvSpPr>
      <cdr:spPr>
        <a:xfrm xmlns:a="http://schemas.openxmlformats.org/drawingml/2006/main" rot="10974164">
          <a:off x="2118210" y="1716342"/>
          <a:ext cx="1221261" cy="528790"/>
        </a:xfrm>
        <a:prstGeom xmlns:a="http://schemas.openxmlformats.org/drawingml/2006/main" prst="rect">
          <a:avLst/>
        </a:prstGeom>
      </cdr:spPr>
      <cdr:txBody>
        <a:bodyPr xmlns:a="http://schemas.openxmlformats.org/drawingml/2006/main" vertOverflow="clip" wrap="square" lIns="36000" tIns="36000" rIns="36000" bIns="36000" rtlCol="0">
          <a:spAutoFit/>
        </a:bodyPr>
        <a:lstStyle xmlns:a="http://schemas.openxmlformats.org/drawingml/2006/main"/>
        <a:p xmlns:a="http://schemas.openxmlformats.org/drawingml/2006/main">
          <a:pPr algn="ctr">
            <a:lnSpc>
              <a:spcPct val="80000"/>
            </a:lnSpc>
          </a:pPr>
          <a:r>
            <a:rPr lang="en-GB" sz="1800" b="1" dirty="0"/>
            <a:t>Old-fashioned</a:t>
          </a:r>
          <a:endParaRPr lang="en-US" sz="2800" b="1" dirty="0"/>
        </a:p>
      </cdr:txBody>
    </cdr:sp>
  </cdr:relSizeAnchor>
  <cdr:relSizeAnchor xmlns:cdr="http://schemas.openxmlformats.org/drawingml/2006/chartDrawing">
    <cdr:from>
      <cdr:x>0.08279</cdr:x>
      <cdr:y>0.41958</cdr:y>
    </cdr:from>
    <cdr:to>
      <cdr:x>0.39027</cdr:x>
      <cdr:y>0.58042</cdr:y>
    </cdr:to>
    <cdr:sp macro="" textlink="">
      <cdr:nvSpPr>
        <cdr:cNvPr id="16" name="TextBox 15">
          <a:extLst xmlns:a="http://schemas.openxmlformats.org/drawingml/2006/main">
            <a:ext uri="{FF2B5EF4-FFF2-40B4-BE49-F238E27FC236}">
              <a16:creationId xmlns:a16="http://schemas.microsoft.com/office/drawing/2014/main" id="{4A9A71AF-F2AA-0D44-9B0C-B969EF6A1200}"/>
            </a:ext>
          </a:extLst>
        </cdr:cNvPr>
        <cdr:cNvSpPr txBox="1"/>
      </cdr:nvSpPr>
      <cdr:spPr>
        <a:xfrm xmlns:a="http://schemas.openxmlformats.org/drawingml/2006/main">
          <a:off x="293272" y="1634943"/>
          <a:ext cx="1089203" cy="626701"/>
        </a:xfrm>
        <a:prstGeom xmlns:a="http://schemas.openxmlformats.org/drawingml/2006/main" prst="rect">
          <a:avLst/>
        </a:prstGeom>
      </cdr:spPr>
      <cdr:txBody>
        <a:bodyPr xmlns:a="http://schemas.openxmlformats.org/drawingml/2006/main" vertOverflow="clip" wrap="square" lIns="36000" tIns="36000" rIns="36000" bIns="36000" rtlCol="0">
          <a:spAutoFit/>
        </a:bodyPr>
        <a:lstStyle xmlns:a="http://schemas.openxmlformats.org/drawingml/2006/main"/>
        <a:p xmlns:a="http://schemas.openxmlformats.org/drawingml/2006/main">
          <a:pPr algn="ctr"/>
          <a:r>
            <a:rPr lang="en-GB" sz="1800" b="1" dirty="0"/>
            <a:t>Well-known</a:t>
          </a:r>
          <a:endParaRPr lang="en-US" sz="2800" b="1" dirty="0"/>
        </a:p>
      </cdr:txBody>
    </cdr:sp>
  </cdr:relSizeAnchor>
  <cdr:relSizeAnchor xmlns:cdr="http://schemas.openxmlformats.org/drawingml/2006/chartDrawing">
    <cdr:from>
      <cdr:x>0.31219</cdr:x>
      <cdr:y>0.13231</cdr:y>
    </cdr:from>
    <cdr:to>
      <cdr:x>0.39304</cdr:x>
      <cdr:y>0.41626</cdr:y>
    </cdr:to>
    <cdr:sp macro="" textlink="">
      <cdr:nvSpPr>
        <cdr:cNvPr id="19" name="TextBox 18">
          <a:extLst xmlns:a="http://schemas.openxmlformats.org/drawingml/2006/main">
            <a:ext uri="{FF2B5EF4-FFF2-40B4-BE49-F238E27FC236}">
              <a16:creationId xmlns:a16="http://schemas.microsoft.com/office/drawing/2014/main" id="{B233AAFA-A963-C24F-82EE-0FE3AEA4E1AD}"/>
            </a:ext>
          </a:extLst>
        </cdr:cNvPr>
        <cdr:cNvSpPr txBox="1"/>
      </cdr:nvSpPr>
      <cdr:spPr>
        <a:xfrm xmlns:a="http://schemas.openxmlformats.org/drawingml/2006/main" rot="3405402">
          <a:off x="695880" y="925572"/>
          <a:ext cx="1106428" cy="286416"/>
        </a:xfrm>
        <a:prstGeom xmlns:a="http://schemas.openxmlformats.org/drawingml/2006/main" prst="rect">
          <a:avLst/>
        </a:prstGeom>
      </cdr:spPr>
      <cdr:txBody>
        <a:bodyPr xmlns:a="http://schemas.openxmlformats.org/drawingml/2006/main" vertOverflow="clip" wrap="square" lIns="36000" tIns="36000" rIns="36000" bIns="36000" rtlCol="0">
          <a:spAutoFit/>
        </a:bodyPr>
        <a:lstStyle xmlns:a="http://schemas.openxmlformats.org/drawingml/2006/main"/>
        <a:p xmlns:a="http://schemas.openxmlformats.org/drawingml/2006/main">
          <a:pPr algn="ctr">
            <a:lnSpc>
              <a:spcPct val="70000"/>
            </a:lnSpc>
          </a:pPr>
          <a:r>
            <a:rPr lang="en-GB" sz="1800" b="1" dirty="0"/>
            <a:t>Ice-cold</a:t>
          </a:r>
          <a:endParaRPr lang="en-US" sz="1600" b="1" dirty="0"/>
        </a:p>
      </cdr:txBody>
    </cdr:sp>
  </cdr:relSizeAnchor>
  <cdr:relSizeAnchor xmlns:cdr="http://schemas.openxmlformats.org/drawingml/2006/chartDrawing">
    <cdr:from>
      <cdr:x>0.56653</cdr:x>
      <cdr:y>0.11595</cdr:y>
    </cdr:from>
    <cdr:to>
      <cdr:x>0.74345</cdr:x>
      <cdr:y>0.44742</cdr:y>
    </cdr:to>
    <cdr:sp macro="" textlink="">
      <cdr:nvSpPr>
        <cdr:cNvPr id="20" name="TextBox 19">
          <a:extLst xmlns:a="http://schemas.openxmlformats.org/drawingml/2006/main">
            <a:ext uri="{FF2B5EF4-FFF2-40B4-BE49-F238E27FC236}">
              <a16:creationId xmlns:a16="http://schemas.microsoft.com/office/drawing/2014/main" id="{E6CF93AC-5F78-4F42-BA65-480F9F761E6B}"/>
            </a:ext>
          </a:extLst>
        </cdr:cNvPr>
        <cdr:cNvSpPr txBox="1"/>
      </cdr:nvSpPr>
      <cdr:spPr>
        <a:xfrm xmlns:a="http://schemas.openxmlformats.org/drawingml/2006/main" rot="7315034">
          <a:off x="1674414" y="784249"/>
          <a:ext cx="1291588" cy="626701"/>
        </a:xfrm>
        <a:prstGeom xmlns:a="http://schemas.openxmlformats.org/drawingml/2006/main" prst="rect">
          <a:avLst/>
        </a:prstGeom>
      </cdr:spPr>
      <cdr:txBody>
        <a:bodyPr xmlns:a="http://schemas.openxmlformats.org/drawingml/2006/main" vertOverflow="clip" wrap="square" lIns="36000" tIns="36000" rIns="36000" bIns="36000" rtlCol="0">
          <a:spAutoFit/>
        </a:bodyPr>
        <a:lstStyle xmlns:a="http://schemas.openxmlformats.org/drawingml/2006/main"/>
        <a:p xmlns:a="http://schemas.openxmlformats.org/drawingml/2006/main">
          <a:pPr algn="ctr"/>
          <a:r>
            <a:rPr lang="en-GB" sz="1800" b="1" dirty="0"/>
            <a:t>Mouth-watering</a:t>
          </a:r>
          <a:endParaRPr lang="en-US" sz="1600" b="1" dirty="0"/>
        </a:p>
      </cdr:txBody>
    </cdr:sp>
  </cdr:relSizeAnchor>
  <cdr:relSizeAnchor xmlns:cdr="http://schemas.openxmlformats.org/drawingml/2006/chartDrawing">
    <cdr:from>
      <cdr:x>0.54532</cdr:x>
      <cdr:y>0.56981</cdr:y>
    </cdr:from>
    <cdr:to>
      <cdr:x>0.72223</cdr:x>
      <cdr:y>0.89354</cdr:y>
    </cdr:to>
    <cdr:sp macro="" textlink="">
      <cdr:nvSpPr>
        <cdr:cNvPr id="25" name="TextBox 24">
          <a:extLst xmlns:a="http://schemas.openxmlformats.org/drawingml/2006/main">
            <a:ext uri="{FF2B5EF4-FFF2-40B4-BE49-F238E27FC236}">
              <a16:creationId xmlns:a16="http://schemas.microsoft.com/office/drawing/2014/main" id="{0F46D9C5-05A4-9942-B147-0B330BB2688E}"/>
            </a:ext>
          </a:extLst>
        </cdr:cNvPr>
        <cdr:cNvSpPr txBox="1"/>
      </cdr:nvSpPr>
      <cdr:spPr>
        <a:xfrm xmlns:a="http://schemas.openxmlformats.org/drawingml/2006/main" rot="14587053">
          <a:off x="1614325" y="2537674"/>
          <a:ext cx="1261453" cy="626701"/>
        </a:xfrm>
        <a:prstGeom xmlns:a="http://schemas.openxmlformats.org/drawingml/2006/main" prst="rect">
          <a:avLst/>
        </a:prstGeom>
      </cdr:spPr>
      <cdr:txBody>
        <a:bodyPr xmlns:a="http://schemas.openxmlformats.org/drawingml/2006/main" vertOverflow="clip" wrap="square" lIns="36000" tIns="36000" rIns="36000" bIns="36000" rtlCol="0">
          <a:spAutoFit/>
        </a:bodyPr>
        <a:lstStyle xmlns:a="http://schemas.openxmlformats.org/drawingml/2006/main"/>
        <a:p xmlns:a="http://schemas.openxmlformats.org/drawingml/2006/main">
          <a:pPr algn="ctr"/>
          <a:r>
            <a:rPr lang="en-GB" sz="1800" b="1" dirty="0"/>
            <a:t>Good-looking</a:t>
          </a:r>
          <a:endParaRPr lang="en-US" sz="1600" b="1"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26/10/2025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26/10/2025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hyperlink" Target="https://www.twinkl.co.uk/resources/browse-by-age-esl-resources/teens-browse-by-level-esl-resources/worksheets-teens-browse-by-age-esl-resources" TargetMode="Externa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www.twinkl.co.uk/resources/browse-by-skill-esl-efl-resources/speaking-pre-intermediate-b1-browse-by-level-esl-efl-resources/functional-language-and-role-play-speaking-pre-intermediate-b1-browse-by-level-esl-efl-resources"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www.twinkl.co.uk/resources/browse-by-age-esl-resources/teens-browse-by-level-esl-resources/worksheets-teens-browse-by-age-esl-resources" TargetMode="External"/><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2" Type="http://schemas.openxmlformats.org/officeDocument/2006/relationships/hyperlink" Target="mailto:twinklcares@twinkl.co.uk" TargetMode="External"/><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2" name="Group 1">
            <a:extLst>
              <a:ext uri="{FF2B5EF4-FFF2-40B4-BE49-F238E27FC236}">
                <a16:creationId xmlns:a16="http://schemas.microsoft.com/office/drawing/2014/main" id="{A11CF2EA-E4BC-2DD2-5A1D-1DED8A411AF7}"/>
              </a:ext>
            </a:extLst>
          </p:cNvPr>
          <p:cNvGrpSpPr/>
          <p:nvPr userDrawn="1"/>
        </p:nvGrpSpPr>
        <p:grpSpPr>
          <a:xfrm>
            <a:off x="743835" y="4464437"/>
            <a:ext cx="7644513" cy="1787397"/>
            <a:chOff x="743837" y="1344834"/>
            <a:chExt cx="7644513" cy="1787397"/>
          </a:xfrm>
        </p:grpSpPr>
        <p:sp>
          <p:nvSpPr>
            <p:cNvPr id="3" name="Rectangle 2">
              <a:extLst>
                <a:ext uri="{FF2B5EF4-FFF2-40B4-BE49-F238E27FC236}">
                  <a16:creationId xmlns:a16="http://schemas.microsoft.com/office/drawing/2014/main" id="{2BD76D0A-5512-741B-CCC9-60EA03A7AC2C}"/>
                </a:ext>
              </a:extLst>
            </p:cNvPr>
            <p:cNvSpPr/>
            <p:nvPr/>
          </p:nvSpPr>
          <p:spPr>
            <a:xfrm>
              <a:off x="743837" y="134483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4" name="Rectangle 3">
              <a:extLst>
                <a:ext uri="{FF2B5EF4-FFF2-40B4-BE49-F238E27FC236}">
                  <a16:creationId xmlns:a16="http://schemas.microsoft.com/office/drawing/2014/main" id="{790E2AC1-40DF-BC80-808F-C3751B1E5A27}"/>
                </a:ext>
              </a:extLst>
            </p:cNvPr>
            <p:cNvSpPr/>
            <p:nvPr/>
          </p:nvSpPr>
          <p:spPr>
            <a:xfrm>
              <a:off x="755650" y="1618794"/>
              <a:ext cx="7632700" cy="1513437"/>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has been designed with animations on each slide to make it as fun and engaging as possible. To view the content in the correct formatting, please view the slideshow in ‘</a:t>
              </a:r>
              <a:r>
                <a:rPr lang="en-GB" sz="1400" b="1" i="0" dirty="0">
                  <a:solidFill>
                    <a:srgbClr val="202124"/>
                  </a:solidFill>
                  <a:effectLst/>
                  <a:latin typeface="Roboto" panose="02000000000000000000" pitchFamily="2" charset="0"/>
                </a:rPr>
                <a:t>presentation mode</a:t>
              </a:r>
              <a:r>
                <a:rPr lang="en-GB" sz="1400" b="0" i="0" dirty="0">
                  <a:solidFill>
                    <a:srgbClr val="202124"/>
                  </a:solidFill>
                  <a:effectLst/>
                  <a:latin typeface="Roboto" panose="02000000000000000000" pitchFamily="2" charset="0"/>
                </a:rPr>
                <a:t>’. If you view the slides without selecting ‘presentation mode’, you may find that some of the text and images overlap each other or are difficult to read.</a:t>
              </a:r>
              <a:endParaRPr lang="en-GB" sz="1400" dirty="0">
                <a:latin typeface="Roboto" panose="02000000000000000000" pitchFamily="2" charset="0"/>
                <a:ea typeface="Roboto" panose="02000000000000000000" pitchFamily="2" charset="0"/>
              </a:endParaRPr>
            </a:p>
          </p:txBody>
        </p:sp>
      </p:grpSp>
      <p:sp>
        <p:nvSpPr>
          <p:cNvPr id="6" name="Rectangle 5">
            <a:extLst>
              <a:ext uri="{FF2B5EF4-FFF2-40B4-BE49-F238E27FC236}">
                <a16:creationId xmlns:a16="http://schemas.microsoft.com/office/drawing/2014/main" id="{3E917E2C-47AB-40CE-88A8-E1DA17B813AD}"/>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7" name="TextBox 6">
            <a:extLst>
              <a:ext uri="{FF2B5EF4-FFF2-40B4-BE49-F238E27FC236}">
                <a16:creationId xmlns:a16="http://schemas.microsoft.com/office/drawing/2014/main" id="{D22436C6-86DA-4F27-BF83-DB373A7DE887}"/>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8" name="Group 7">
            <a:extLst>
              <a:ext uri="{FF2B5EF4-FFF2-40B4-BE49-F238E27FC236}">
                <a16:creationId xmlns:a16="http://schemas.microsoft.com/office/drawing/2014/main" id="{37955686-BADC-135C-32CC-50264ED1D76E}"/>
              </a:ext>
            </a:extLst>
          </p:cNvPr>
          <p:cNvGrpSpPr/>
          <p:nvPr userDrawn="1"/>
        </p:nvGrpSpPr>
        <p:grpSpPr>
          <a:xfrm>
            <a:off x="743836" y="1538518"/>
            <a:ext cx="7644512" cy="2726115"/>
            <a:chOff x="743838" y="1344834"/>
            <a:chExt cx="7644512" cy="2726115"/>
          </a:xfrm>
        </p:grpSpPr>
        <p:sp>
          <p:nvSpPr>
            <p:cNvPr id="9" name="Rectangle 8">
              <a:extLst>
                <a:ext uri="{FF2B5EF4-FFF2-40B4-BE49-F238E27FC236}">
                  <a16:creationId xmlns:a16="http://schemas.microsoft.com/office/drawing/2014/main" id="{7CB5CC0D-945D-58BA-81E3-9319A04809B7}"/>
                </a:ext>
              </a:extLst>
            </p:cNvPr>
            <p:cNvSpPr/>
            <p:nvPr/>
          </p:nvSpPr>
          <p:spPr>
            <a:xfrm>
              <a:off x="743838" y="1344834"/>
              <a:ext cx="1450724"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ESL Acronym</a:t>
              </a:r>
            </a:p>
          </p:txBody>
        </p:sp>
        <p:sp>
          <p:nvSpPr>
            <p:cNvPr id="11" name="Rectangle 10">
              <a:extLst>
                <a:ext uri="{FF2B5EF4-FFF2-40B4-BE49-F238E27FC236}">
                  <a16:creationId xmlns:a16="http://schemas.microsoft.com/office/drawing/2014/main" id="{DE0BD8F7-214C-E693-186C-298DB5D69F74}"/>
                </a:ext>
              </a:extLst>
            </p:cNvPr>
            <p:cNvSpPr/>
            <p:nvPr/>
          </p:nvSpPr>
          <p:spPr>
            <a:xfrm>
              <a:off x="755650" y="1618794"/>
              <a:ext cx="7632700" cy="2452155"/>
            </a:xfrm>
            <a:prstGeom prst="rect">
              <a:avLst/>
            </a:prstGeom>
            <a:noFill/>
            <a:ln w="19050">
              <a:solidFill>
                <a:srgbClr val="18A0DB"/>
              </a:solidFill>
            </a:ln>
          </p:spPr>
          <p:txBody>
            <a:bodyPr wrap="square" lIns="216000" tIns="216000" rIns="216000" bIns="216000">
              <a:spAutoFit/>
            </a:bodyPr>
            <a:lstStyle/>
            <a:p>
              <a:pPr>
                <a:spcAft>
                  <a:spcPts val="600"/>
                </a:spcAft>
              </a:pPr>
              <a:r>
                <a:rPr lang="en-ZA" sz="1400" b="0" i="0" dirty="0">
                  <a:solidFill>
                    <a:srgbClr val="202124"/>
                  </a:solidFill>
                  <a:effectLst/>
                  <a:latin typeface="Roboto" panose="02000000000000000000" pitchFamily="2" charset="0"/>
                </a:rPr>
                <a:t>This resource has been made for the purpose of teaching English language learners. </a:t>
              </a:r>
              <a:br>
                <a:rPr lang="en-ZA" sz="1400" b="0" i="0" dirty="0">
                  <a:solidFill>
                    <a:srgbClr val="202124"/>
                  </a:solidFill>
                  <a:effectLst/>
                  <a:latin typeface="Roboto" panose="02000000000000000000" pitchFamily="2" charset="0"/>
                </a:rPr>
              </a:br>
              <a:r>
                <a:rPr lang="en-ZA" sz="1400" b="0" i="0" dirty="0">
                  <a:solidFill>
                    <a:srgbClr val="202124"/>
                  </a:solidFill>
                  <a:effectLst/>
                  <a:latin typeface="Roboto" panose="02000000000000000000" pitchFamily="2" charset="0"/>
                </a:rPr>
                <a:t>We know that students can be learning English in many different places, in many different ways and at age, so we try to keep these resources as general as possible. </a:t>
              </a:r>
            </a:p>
            <a:p>
              <a:pPr>
                <a:spcAft>
                  <a:spcPts val="600"/>
                </a:spcAft>
              </a:pPr>
              <a:r>
                <a:rPr lang="en-ZA" sz="1400" b="0" i="0" dirty="0">
                  <a:solidFill>
                    <a:srgbClr val="202124"/>
                  </a:solidFill>
                  <a:effectLst/>
                  <a:latin typeface="Roboto" panose="02000000000000000000" pitchFamily="2" charset="0"/>
                </a:rPr>
                <a:t>There are many acronyms associated with English language teaching. These include (but are not limited to) ELT, TEFL, EFL, ELL, EAL and ESOL. While the term ESL may not fully represent the linguistic backgrounds of all students, it is the most widely recognised term for English language teaching globally.  Therefore, we use the term ‘ESL’ in the names of our resources to make them easy to find but they are suitable for any student learning to speak English.</a:t>
              </a:r>
            </a:p>
          </p:txBody>
        </p:sp>
      </p:grpSp>
    </p:spTree>
    <p:extLst>
      <p:ext uri="{BB962C8B-B14F-4D97-AF65-F5344CB8AC3E}">
        <p14:creationId xmlns:p14="http://schemas.microsoft.com/office/powerpoint/2010/main" val="3837877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6" name="Rectangle 5">
            <a:extLst>
              <a:ext uri="{FF2B5EF4-FFF2-40B4-BE49-F238E27FC236}">
                <a16:creationId xmlns:a16="http://schemas.microsoft.com/office/drawing/2014/main" id="{3E917E2C-47AB-40CE-88A8-E1DA17B813AD}"/>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7" name="TextBox 6">
            <a:extLst>
              <a:ext uri="{FF2B5EF4-FFF2-40B4-BE49-F238E27FC236}">
                <a16:creationId xmlns:a16="http://schemas.microsoft.com/office/drawing/2014/main" id="{D22436C6-86DA-4F27-BF83-DB373A7DE887}"/>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10" name="Group 9">
            <a:extLst>
              <a:ext uri="{FF2B5EF4-FFF2-40B4-BE49-F238E27FC236}">
                <a16:creationId xmlns:a16="http://schemas.microsoft.com/office/drawing/2014/main" id="{2F91304F-3BF7-0132-5853-8B8AE2AC2A65}"/>
              </a:ext>
            </a:extLst>
          </p:cNvPr>
          <p:cNvGrpSpPr/>
          <p:nvPr userDrawn="1"/>
        </p:nvGrpSpPr>
        <p:grpSpPr>
          <a:xfrm>
            <a:off x="743836" y="1538518"/>
            <a:ext cx="7644512" cy="1571953"/>
            <a:chOff x="743838" y="1344834"/>
            <a:chExt cx="7644512" cy="1571953"/>
          </a:xfrm>
        </p:grpSpPr>
        <p:sp>
          <p:nvSpPr>
            <p:cNvPr id="12" name="Rectangle 11">
              <a:extLst>
                <a:ext uri="{FF2B5EF4-FFF2-40B4-BE49-F238E27FC236}">
                  <a16:creationId xmlns:a16="http://schemas.microsoft.com/office/drawing/2014/main" id="{9410CDB5-0C42-06AA-E2B9-09A1DADAFE57}"/>
                </a:ext>
              </a:extLst>
            </p:cNvPr>
            <p:cNvSpPr/>
            <p:nvPr/>
          </p:nvSpPr>
          <p:spPr>
            <a:xfrm>
              <a:off x="743838" y="1344834"/>
              <a:ext cx="1872616"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Editable Resource</a:t>
              </a:r>
            </a:p>
          </p:txBody>
        </p:sp>
        <p:sp>
          <p:nvSpPr>
            <p:cNvPr id="13" name="Rectangle 12">
              <a:extLst>
                <a:ext uri="{FF2B5EF4-FFF2-40B4-BE49-F238E27FC236}">
                  <a16:creationId xmlns:a16="http://schemas.microsoft.com/office/drawing/2014/main" id="{8A51B349-0C3A-4278-F3BE-33E9172B0804}"/>
                </a:ext>
              </a:extLst>
            </p:cNvPr>
            <p:cNvSpPr/>
            <p:nvPr/>
          </p:nvSpPr>
          <p:spPr>
            <a:xfrm>
              <a:off x="755650" y="1618794"/>
              <a:ext cx="7632700" cy="1297993"/>
            </a:xfrm>
            <a:prstGeom prst="rect">
              <a:avLst/>
            </a:prstGeom>
            <a:noFill/>
            <a:ln w="19050">
              <a:solidFill>
                <a:srgbClr val="18A0DB"/>
              </a:solidFill>
            </a:ln>
          </p:spPr>
          <p:txBody>
            <a:bodyPr wrap="square" lIns="216000" tIns="216000" rIns="216000" bIns="216000">
              <a:spAutoFit/>
            </a:bodyPr>
            <a:lstStyle/>
            <a:p>
              <a:pPr>
                <a:spcAft>
                  <a:spcPts val="600"/>
                </a:spcAft>
              </a:pPr>
              <a:r>
                <a:rPr lang="en-ZA" sz="1400" b="0" i="0" dirty="0">
                  <a:solidFill>
                    <a:srgbClr val="202124"/>
                  </a:solidFill>
                  <a:effectLst/>
                  <a:latin typeface="Roboto" panose="02000000000000000000" pitchFamily="2" charset="0"/>
                </a:rPr>
                <a:t>This resource is editable and can be adapted to meet the needs of different children. Twinkl cannot be held responsible for any changes made once a resource has been downloaded. Please be aware that this content may have been edited and therefore may no longer reflect our values.</a:t>
              </a:r>
            </a:p>
          </p:txBody>
        </p:sp>
      </p:grpSp>
    </p:spTree>
    <p:extLst>
      <p:ext uri="{BB962C8B-B14F-4D97-AF65-F5344CB8AC3E}">
        <p14:creationId xmlns:p14="http://schemas.microsoft.com/office/powerpoint/2010/main" val="59054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5" y="1681195"/>
            <a:ext cx="7644513" cy="3799077"/>
            <a:chOff x="743837" y="1344834"/>
            <a:chExt cx="7644513" cy="3799077"/>
          </a:xfrm>
        </p:grpSpPr>
        <p:sp>
          <p:nvSpPr>
            <p:cNvPr id="42" name="Rectangle 41">
              <a:extLst>
                <a:ext uri="{FF2B5EF4-FFF2-40B4-BE49-F238E27FC236}">
                  <a16:creationId xmlns:a16="http://schemas.microsoft.com/office/drawing/2014/main" id="{0DF60415-D303-4DFE-A6B8-E0AB42EF4DDC}"/>
                </a:ext>
              </a:extLst>
            </p:cNvPr>
            <p:cNvSpPr/>
            <p:nvPr/>
          </p:nvSpPr>
          <p:spPr>
            <a:xfrm>
              <a:off x="743837" y="1344834"/>
              <a:ext cx="2129994"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Teacher instructions</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1513437"/>
            </a:xfrm>
            <a:prstGeom prst="rect">
              <a:avLst/>
            </a:prstGeom>
            <a:noFill/>
            <a:ln w="19050">
              <a:solidFill>
                <a:srgbClr val="18A0DB"/>
              </a:solidFill>
            </a:ln>
          </p:spPr>
          <p:txBody>
            <a:bodyPr wrap="square" lIns="216000" tIns="216000" rIns="216000" bIns="216000">
              <a:spAutoFit/>
            </a:bodyPr>
            <a:lstStyle/>
            <a:p>
              <a:pPr>
                <a:spcAft>
                  <a:spcPts val="600"/>
                </a:spcAft>
              </a:pPr>
              <a:r>
                <a:rPr lang="en-ZA" sz="1400" b="0" i="0" dirty="0">
                  <a:solidFill>
                    <a:srgbClr val="202124"/>
                  </a:solidFill>
                  <a:effectLst/>
                  <a:latin typeface="Roboto" panose="02000000000000000000" pitchFamily="2" charset="0"/>
                </a:rPr>
                <a:t>As language teachers, we know that summer safety is an important topic for our ESL students. To help them learn and stay safe during the summer, we have created a PowerPoint presentation containing various explanations and activities. This presentation can be used in your classroom to help your ESL students understand and practice summer safety vocabulary and phrases.</a:t>
              </a:r>
              <a:endParaRPr lang="en-GB" sz="1400" dirty="0">
                <a:latin typeface="Roboto" panose="02000000000000000000" pitchFamily="2" charset="0"/>
                <a:ea typeface="Roboto" panose="02000000000000000000" pitchFamily="2" charset="0"/>
              </a:endParaRPr>
            </a:p>
          </p:txBody>
        </p:sp>
        <p:sp>
          <p:nvSpPr>
            <p:cNvPr id="2" name="Rectangle 1">
              <a:extLst>
                <a:ext uri="{FF2B5EF4-FFF2-40B4-BE49-F238E27FC236}">
                  <a16:creationId xmlns:a16="http://schemas.microsoft.com/office/drawing/2014/main" id="{90DF7BC9-0F80-8DA9-6895-56FE1E479400}"/>
                </a:ext>
              </a:extLst>
            </p:cNvPr>
            <p:cNvSpPr/>
            <p:nvPr userDrawn="1"/>
          </p:nvSpPr>
          <p:spPr>
            <a:xfrm>
              <a:off x="743837" y="335651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3" name="Rectangle 2">
              <a:extLst>
                <a:ext uri="{FF2B5EF4-FFF2-40B4-BE49-F238E27FC236}">
                  <a16:creationId xmlns:a16="http://schemas.microsoft.com/office/drawing/2014/main" id="{F75C10ED-C5A8-D98B-0408-E98A02DB7AFB}"/>
                </a:ext>
              </a:extLst>
            </p:cNvPr>
            <p:cNvSpPr/>
            <p:nvPr userDrawn="1"/>
          </p:nvSpPr>
          <p:spPr>
            <a:xfrm>
              <a:off x="755650" y="3630474"/>
              <a:ext cx="7632700" cy="1513437"/>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has been designed with animations on each slide to make it as fun and engaging as possible. To view the content in the correct formatting, please view the slideshow in ‘</a:t>
              </a:r>
              <a:r>
                <a:rPr lang="en-GB" sz="1400" b="1" i="0" dirty="0">
                  <a:solidFill>
                    <a:srgbClr val="202124"/>
                  </a:solidFill>
                  <a:effectLst/>
                  <a:latin typeface="Roboto" panose="02000000000000000000" pitchFamily="2" charset="0"/>
                </a:rPr>
                <a:t>presentation mode</a:t>
              </a:r>
              <a:r>
                <a:rPr lang="en-GB" sz="1400" b="0" i="0" dirty="0">
                  <a:solidFill>
                    <a:srgbClr val="202124"/>
                  </a:solidFill>
                  <a:effectLst/>
                  <a:latin typeface="Roboto" panose="02000000000000000000" pitchFamily="2" charset="0"/>
                </a:rPr>
                <a:t>’. If you view the slides without selecting ‘presentation mode’, you may find that some of the text and images overlap each other or are difficult to read.</a:t>
              </a:r>
              <a:endParaRPr lang="en-GB" sz="1400" dirty="0">
                <a:latin typeface="Roboto" panose="02000000000000000000" pitchFamily="2" charset="0"/>
                <a:ea typeface="Roboto" panose="02000000000000000000" pitchFamily="2" charset="0"/>
              </a:endParaRP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3577060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Animation Disclaimer">
    <p:bg>
      <p:bgPr>
        <a:solidFill>
          <a:srgbClr val="21A6F9"/>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93BA879-E697-0739-99D6-543C013A1B3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4692" y="178"/>
            <a:ext cx="9114616" cy="6857643"/>
          </a:xfrm>
          <a:prstGeom prst="rect">
            <a:avLst/>
          </a:prstGeom>
        </p:spPr>
      </p:pic>
      <p:pic>
        <p:nvPicPr>
          <p:cNvPr id="9" name="Picture 8" descr="A logo of a company&#10;&#10;Description automatically generated">
            <a:extLst>
              <a:ext uri="{FF2B5EF4-FFF2-40B4-BE49-F238E27FC236}">
                <a16:creationId xmlns:a16="http://schemas.microsoft.com/office/drawing/2014/main" id="{BE2E1BC8-E49B-C788-50C5-78A9F9DA859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647918" y="833924"/>
            <a:ext cx="1982769" cy="1351888"/>
          </a:xfrm>
          <a:prstGeom prst="rect">
            <a:avLst/>
          </a:prstGeom>
        </p:spPr>
      </p:pic>
      <p:sp>
        <p:nvSpPr>
          <p:cNvPr id="10" name="Rectangle 9">
            <a:extLst>
              <a:ext uri="{FF2B5EF4-FFF2-40B4-BE49-F238E27FC236}">
                <a16:creationId xmlns:a16="http://schemas.microsoft.com/office/drawing/2014/main" id="{6CB13643-AA67-E463-4DFE-B5973A249E4E}"/>
              </a:ext>
            </a:extLst>
          </p:cNvPr>
          <p:cNvSpPr/>
          <p:nvPr userDrawn="1"/>
        </p:nvSpPr>
        <p:spPr>
          <a:xfrm>
            <a:off x="0" y="6251423"/>
            <a:ext cx="9144000" cy="612000"/>
          </a:xfrm>
          <a:prstGeom prst="rect">
            <a:avLst/>
          </a:prstGeom>
          <a:solidFill>
            <a:srgbClr val="007A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Twinkl" pitchFamily="2" charset="0"/>
            </a:endParaRPr>
          </a:p>
        </p:txBody>
      </p:sp>
    </p:spTree>
    <p:extLst>
      <p:ext uri="{BB962C8B-B14F-4D97-AF65-F5344CB8AC3E}">
        <p14:creationId xmlns:p14="http://schemas.microsoft.com/office/powerpoint/2010/main" val="113571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3" name="Rounded Rectangle 23">
            <a:extLst>
              <a:ext uri="{FF2B5EF4-FFF2-40B4-BE49-F238E27FC236}">
                <a16:creationId xmlns:a16="http://schemas.microsoft.com/office/drawing/2014/main" id="{D34100E7-28EA-4EB7-A437-37BB3EE7034D}"/>
              </a:ext>
            </a:extLst>
          </p:cNvPr>
          <p:cNvSpPr/>
          <p:nvPr userDrawn="1"/>
        </p:nvSpPr>
        <p:spPr bwMode="auto">
          <a:xfrm>
            <a:off x="503239" y="990078"/>
            <a:ext cx="8137524" cy="4877844"/>
          </a:xfrm>
          <a:prstGeom prst="roundRect">
            <a:avLst>
              <a:gd name="adj" fmla="val 0"/>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2" name="Text Placeholder 9">
            <a:extLst>
              <a:ext uri="{FF2B5EF4-FFF2-40B4-BE49-F238E27FC236}">
                <a16:creationId xmlns:a16="http://schemas.microsoft.com/office/drawing/2014/main" id="{BAFFD08E-D8F1-4950-9C0C-AB7477306E53}"/>
              </a:ext>
            </a:extLst>
          </p:cNvPr>
          <p:cNvSpPr>
            <a:spLocks noGrp="1"/>
          </p:cNvSpPr>
          <p:nvPr>
            <p:ph type="body" sz="quarter" idx="10" hasCustomPrompt="1"/>
          </p:nvPr>
        </p:nvSpPr>
        <p:spPr>
          <a:xfrm>
            <a:off x="755651" y="1586195"/>
            <a:ext cx="7632699" cy="3513315"/>
          </a:xfrm>
          <a:prstGeom prst="roundRect">
            <a:avLst>
              <a:gd name="adj" fmla="val 2585"/>
            </a:avLst>
          </a:prstGeom>
        </p:spPr>
        <p:txBody>
          <a:bodyPr tIns="288000">
            <a:spAutoFit/>
          </a:bodyPr>
          <a:lstStyle>
            <a:lvl1pPr>
              <a:defRPr/>
            </a:lvl1pPr>
          </a:lstStyle>
          <a:p>
            <a:r>
              <a:rPr lang="en-ZA" dirty="0">
                <a:latin typeface="Twinkl" pitchFamily="50" charset="0"/>
              </a:rPr>
              <a:t>Staying safe in summer</a:t>
            </a:r>
          </a:p>
          <a:p>
            <a:r>
              <a:rPr lang="en-ZA" dirty="0">
                <a:latin typeface="Twinkl" pitchFamily="50" charset="0"/>
              </a:rPr>
              <a:t>Sun safety</a:t>
            </a:r>
          </a:p>
          <a:p>
            <a:r>
              <a:rPr lang="en-ZA" dirty="0">
                <a:latin typeface="Twinkl" pitchFamily="50" charset="0"/>
              </a:rPr>
              <a:t>Water safety</a:t>
            </a:r>
          </a:p>
          <a:p>
            <a:r>
              <a:rPr lang="en-ZA" dirty="0">
                <a:latin typeface="Twinkl" pitchFamily="50" charset="0"/>
              </a:rPr>
              <a:t>Heat safety</a:t>
            </a:r>
          </a:p>
          <a:p>
            <a:r>
              <a:rPr lang="en-ZA" dirty="0">
                <a:latin typeface="Twinkl" pitchFamily="50" charset="0"/>
              </a:rPr>
              <a:t>Insect safety</a:t>
            </a:r>
          </a:p>
          <a:p>
            <a:r>
              <a:rPr lang="en-ZA" dirty="0">
                <a:latin typeface="Twinkl" pitchFamily="50" charset="0"/>
              </a:rPr>
              <a:t>Road safety</a:t>
            </a:r>
          </a:p>
          <a:p>
            <a:r>
              <a:rPr lang="en-ZA" dirty="0">
                <a:latin typeface="Twinkl" pitchFamily="50" charset="0"/>
              </a:rPr>
              <a:t>Beach safety</a:t>
            </a:r>
          </a:p>
          <a:p>
            <a:r>
              <a:rPr lang="en-ZA" dirty="0">
                <a:latin typeface="Twinkl" pitchFamily="50" charset="0"/>
              </a:rPr>
              <a:t>Summer Safety Activities</a:t>
            </a:r>
          </a:p>
        </p:txBody>
      </p:sp>
      <p:sp>
        <p:nvSpPr>
          <p:cNvPr id="15" name="Text Placeholder 8">
            <a:extLst>
              <a:ext uri="{FF2B5EF4-FFF2-40B4-BE49-F238E27FC236}">
                <a16:creationId xmlns:a16="http://schemas.microsoft.com/office/drawing/2014/main" id="{E9191366-6C10-435F-A2F8-6CBD1318FD96}"/>
              </a:ext>
            </a:extLst>
          </p:cNvPr>
          <p:cNvSpPr>
            <a:spLocks noGrp="1"/>
          </p:cNvSpPr>
          <p:nvPr>
            <p:ph type="body" sz="quarter" idx="12" hasCustomPrompt="1"/>
          </p:nvPr>
        </p:nvSpPr>
        <p:spPr>
          <a:xfrm>
            <a:off x="755650" y="990078"/>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Learning Outcomes</a:t>
            </a:r>
            <a:endParaRPr lang="en-GB" dirty="0"/>
          </a:p>
        </p:txBody>
      </p:sp>
    </p:spTree>
    <p:extLst>
      <p:ext uri="{BB962C8B-B14F-4D97-AF65-F5344CB8AC3E}">
        <p14:creationId xmlns:p14="http://schemas.microsoft.com/office/powerpoint/2010/main" val="2257523209"/>
      </p:ext>
    </p:extLst>
  </p:cSld>
  <p:clrMapOvr>
    <a:masterClrMapping/>
  </p:clrMapOvr>
  <p:extLst>
    <p:ext uri="{DCECCB84-F9BA-43D5-87BE-67443E8EF086}">
      <p15:sldGuideLst xmlns:p15="http://schemas.microsoft.com/office/powerpoint/2012/main">
        <p15:guide id="1" orient="horz" pos="640" userDrawn="1">
          <p15:clr>
            <a:srgbClr val="F26B43"/>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hlinkClick r:id="rId4"/>
            <a:extLst>
              <a:ext uri="{FF2B5EF4-FFF2-40B4-BE49-F238E27FC236}">
                <a16:creationId xmlns:a16="http://schemas.microsoft.com/office/drawing/2014/main" id="{62C7856B-7D34-74E4-822E-90890BECE2DB}"/>
              </a:ext>
            </a:extLst>
          </p:cNvPr>
          <p:cNvSpPr/>
          <p:nvPr userDrawn="1"/>
        </p:nvSpPr>
        <p:spPr>
          <a:xfrm>
            <a:off x="8290560" y="6061167"/>
            <a:ext cx="853440" cy="6357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hlinkClick r:id="rId4"/>
            <a:extLst>
              <a:ext uri="{FF2B5EF4-FFF2-40B4-BE49-F238E27FC236}">
                <a16:creationId xmlns:a16="http://schemas.microsoft.com/office/drawing/2014/main" id="{D957DD9A-8DE6-F2ED-4A3A-7091B16364A7}"/>
              </a:ext>
            </a:extLst>
          </p:cNvPr>
          <p:cNvSpPr/>
          <p:nvPr userDrawn="1"/>
        </p:nvSpPr>
        <p:spPr>
          <a:xfrm>
            <a:off x="6740435" y="0"/>
            <a:ext cx="2403566" cy="1767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38151"/>
            <a:ext cx="8220075" cy="994306"/>
          </a:xfrm>
          <a:prstGeom prst="roundRect">
            <a:avLst>
              <a:gd name="adj" fmla="val 9641"/>
            </a:avLst>
          </a:prstGeom>
        </p:spPr>
        <p:txBody>
          <a:bodyPr>
            <a:noAutofit/>
          </a:bodyPr>
          <a:lstStyle>
            <a:lvl1pPr>
              <a:defRPr sz="3600">
                <a:latin typeface="Twinkl" pitchFamily="2" charset="0"/>
              </a:defRPr>
            </a:lvl1pPr>
          </a:lstStyle>
          <a:p>
            <a:r>
              <a:rPr lang="en-US"/>
              <a:t>Click to edit Master title style</a:t>
            </a:r>
            <a:endParaRPr lang="en-GB" dirty="0"/>
          </a:p>
        </p:txBody>
      </p:sp>
      <p:sp>
        <p:nvSpPr>
          <p:cNvPr id="2" name="Rectangle 1">
            <a:hlinkClick r:id="rId2"/>
            <a:extLst>
              <a:ext uri="{FF2B5EF4-FFF2-40B4-BE49-F238E27FC236}">
                <a16:creationId xmlns:a16="http://schemas.microsoft.com/office/drawing/2014/main" id="{37F64055-1195-254B-B6CA-018A9EE796C9}"/>
              </a:ext>
            </a:extLst>
          </p:cNvPr>
          <p:cNvSpPr/>
          <p:nvPr userDrawn="1"/>
        </p:nvSpPr>
        <p:spPr>
          <a:xfrm>
            <a:off x="-1" y="-1"/>
            <a:ext cx="618309" cy="252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1079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hlinkClick r:id="rId3"/>
            <a:extLst>
              <a:ext uri="{FF2B5EF4-FFF2-40B4-BE49-F238E27FC236}">
                <a16:creationId xmlns:a16="http://schemas.microsoft.com/office/drawing/2014/main" id="{9E0C95DC-DC86-A095-A33F-F5CC8FF38032}"/>
              </a:ext>
            </a:extLst>
          </p:cNvPr>
          <p:cNvSpPr/>
          <p:nvPr userDrawn="1"/>
        </p:nvSpPr>
        <p:spPr>
          <a:xfrm>
            <a:off x="8290560" y="6061167"/>
            <a:ext cx="853440" cy="6357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hlinkClick r:id="rId3"/>
            <a:extLst>
              <a:ext uri="{FF2B5EF4-FFF2-40B4-BE49-F238E27FC236}">
                <a16:creationId xmlns:a16="http://schemas.microsoft.com/office/drawing/2014/main" id="{98CD86CE-43D6-F4CC-82F1-57E6361D75EC}"/>
              </a:ext>
            </a:extLst>
          </p:cNvPr>
          <p:cNvSpPr/>
          <p:nvPr userDrawn="1"/>
        </p:nvSpPr>
        <p:spPr>
          <a:xfrm>
            <a:off x="6740435" y="0"/>
            <a:ext cx="2403566" cy="1767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udio/Video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7" name="Rectangle 6">
            <a:extLst>
              <a:ext uri="{FF2B5EF4-FFF2-40B4-BE49-F238E27FC236}">
                <a16:creationId xmlns:a16="http://schemas.microsoft.com/office/drawing/2014/main" id="{FFC63B62-F6F8-4A70-935A-0CBCE04C051B}"/>
              </a:ext>
            </a:extLst>
          </p:cNvPr>
          <p:cNvSpPr/>
          <p:nvPr userDrawn="1"/>
        </p:nvSpPr>
        <p:spPr>
          <a:xfrm>
            <a:off x="755650"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9" name="Rectangle 8">
            <a:extLst>
              <a:ext uri="{FF2B5EF4-FFF2-40B4-BE49-F238E27FC236}">
                <a16:creationId xmlns:a16="http://schemas.microsoft.com/office/drawing/2014/main" id="{F19AD57E-3485-41E5-86B7-DD796C8FF6EE}"/>
              </a:ext>
            </a:extLst>
          </p:cNvPr>
          <p:cNvSpPr/>
          <p:nvPr userDrawn="1"/>
        </p:nvSpPr>
        <p:spPr>
          <a:xfrm>
            <a:off x="3380669"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10" name="Rectangle 9">
            <a:extLst>
              <a:ext uri="{FF2B5EF4-FFF2-40B4-BE49-F238E27FC236}">
                <a16:creationId xmlns:a16="http://schemas.microsoft.com/office/drawing/2014/main" id="{2A702136-D7DD-49CD-A4E0-42B0D1BAFEFE}"/>
              </a:ext>
            </a:extLst>
          </p:cNvPr>
          <p:cNvSpPr/>
          <p:nvPr userDrawn="1"/>
        </p:nvSpPr>
        <p:spPr>
          <a:xfrm>
            <a:off x="6005688"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pic>
        <p:nvPicPr>
          <p:cNvPr id="12" name="Picture 1">
            <a:extLst>
              <a:ext uri="{FF2B5EF4-FFF2-40B4-BE49-F238E27FC236}">
                <a16:creationId xmlns:a16="http://schemas.microsoft.com/office/drawing/2014/main" id="{3124EECE-F7EF-4595-9620-68FD0E5E79F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88144" y="2435955"/>
            <a:ext cx="1717675" cy="1150938"/>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06CC5B3-3D32-4C6C-8E1F-3758561C1FA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88144" y="3771617"/>
            <a:ext cx="1717675" cy="185737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5" name="Rectangle 14">
            <a:extLst>
              <a:ext uri="{FF2B5EF4-FFF2-40B4-BE49-F238E27FC236}">
                <a16:creationId xmlns:a16="http://schemas.microsoft.com/office/drawing/2014/main" id="{BF1001AF-39AD-4F6C-8CC7-DE3F05F47402}"/>
              </a:ext>
            </a:extLst>
          </p:cNvPr>
          <p:cNvSpPr/>
          <p:nvPr userDrawn="1"/>
        </p:nvSpPr>
        <p:spPr>
          <a:xfrm>
            <a:off x="450762" y="5938338"/>
            <a:ext cx="8226000" cy="295275"/>
          </a:xfrm>
          <a:prstGeom prst="rect">
            <a:avLst/>
          </a:prstGeom>
          <a:solidFill>
            <a:srgbClr val="E34192"/>
          </a:solidFill>
          <a:ln>
            <a:solidFill>
              <a:srgbClr val="E341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100" b="1" dirty="0">
                <a:solidFill>
                  <a:schemeClr val="bg1"/>
                </a:solidFill>
                <a:latin typeface="Roboto" panose="02000000000000000000" pitchFamily="2" charset="0"/>
                <a:ea typeface="Roboto" panose="02000000000000000000" pitchFamily="2" charset="0"/>
                <a:cs typeface="Arial" panose="020B0604020202020204" pitchFamily="34" charset="0"/>
              </a:rPr>
              <a:t>Please note the embedded audio may not be compatible with earlier versions of PowerPoint. </a:t>
            </a:r>
          </a:p>
        </p:txBody>
      </p:sp>
      <p:grpSp>
        <p:nvGrpSpPr>
          <p:cNvPr id="16" name="Group 15">
            <a:extLst>
              <a:ext uri="{FF2B5EF4-FFF2-40B4-BE49-F238E27FC236}">
                <a16:creationId xmlns:a16="http://schemas.microsoft.com/office/drawing/2014/main" id="{F4C02CD7-54FA-442D-8552-484866B452A3}"/>
              </a:ext>
            </a:extLst>
          </p:cNvPr>
          <p:cNvGrpSpPr/>
          <p:nvPr userDrawn="1"/>
        </p:nvGrpSpPr>
        <p:grpSpPr>
          <a:xfrm>
            <a:off x="653175" y="1186618"/>
            <a:ext cx="2485137" cy="4640495"/>
            <a:chOff x="653175" y="1293580"/>
            <a:chExt cx="2485137" cy="4640495"/>
          </a:xfrm>
        </p:grpSpPr>
        <p:sp>
          <p:nvSpPr>
            <p:cNvPr id="17" name="Rectangle 16">
              <a:extLst>
                <a:ext uri="{FF2B5EF4-FFF2-40B4-BE49-F238E27FC236}">
                  <a16:creationId xmlns:a16="http://schemas.microsoft.com/office/drawing/2014/main" id="{70129BA9-07CA-4E45-BE89-A3B3D8B06794}"/>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Open the downloaded folder and copy all the files.</a:t>
              </a:r>
            </a:p>
          </p:txBody>
        </p:sp>
        <p:sp>
          <p:nvSpPr>
            <p:cNvPr id="18" name="Oval 17">
              <a:extLst>
                <a:ext uri="{FF2B5EF4-FFF2-40B4-BE49-F238E27FC236}">
                  <a16:creationId xmlns:a16="http://schemas.microsoft.com/office/drawing/2014/main" id="{06AD645D-EF4C-43B9-BC02-E73591ACFEA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1</a:t>
              </a:r>
            </a:p>
          </p:txBody>
        </p:sp>
      </p:grpSp>
      <p:grpSp>
        <p:nvGrpSpPr>
          <p:cNvPr id="19" name="Group 18">
            <a:extLst>
              <a:ext uri="{FF2B5EF4-FFF2-40B4-BE49-F238E27FC236}">
                <a16:creationId xmlns:a16="http://schemas.microsoft.com/office/drawing/2014/main" id="{08DFAC45-3E54-4D6A-98C4-CF211C83922E}"/>
              </a:ext>
            </a:extLst>
          </p:cNvPr>
          <p:cNvGrpSpPr/>
          <p:nvPr userDrawn="1"/>
        </p:nvGrpSpPr>
        <p:grpSpPr>
          <a:xfrm>
            <a:off x="3278194" y="1186618"/>
            <a:ext cx="2485137" cy="4640495"/>
            <a:chOff x="653175" y="1293580"/>
            <a:chExt cx="2485137" cy="4640495"/>
          </a:xfrm>
        </p:grpSpPr>
        <p:sp>
          <p:nvSpPr>
            <p:cNvPr id="20" name="Rectangle 19">
              <a:extLst>
                <a:ext uri="{FF2B5EF4-FFF2-40B4-BE49-F238E27FC236}">
                  <a16:creationId xmlns:a16="http://schemas.microsoft.com/office/drawing/2014/main" id="{F0CD5D4D-4B63-46DB-9525-B34F30B13615}"/>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Paste the copied files into a new folder.</a:t>
              </a:r>
            </a:p>
          </p:txBody>
        </p:sp>
        <p:sp>
          <p:nvSpPr>
            <p:cNvPr id="21" name="Oval 20">
              <a:extLst>
                <a:ext uri="{FF2B5EF4-FFF2-40B4-BE49-F238E27FC236}">
                  <a16:creationId xmlns:a16="http://schemas.microsoft.com/office/drawing/2014/main" id="{E921D1FD-6ED8-4721-9B13-952826BF7583}"/>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2</a:t>
              </a:r>
            </a:p>
          </p:txBody>
        </p:sp>
      </p:grpSp>
      <p:grpSp>
        <p:nvGrpSpPr>
          <p:cNvPr id="22" name="Group 21">
            <a:extLst>
              <a:ext uri="{FF2B5EF4-FFF2-40B4-BE49-F238E27FC236}">
                <a16:creationId xmlns:a16="http://schemas.microsoft.com/office/drawing/2014/main" id="{2E64373C-29B9-44AD-BBFF-1C2B6CB8B856}"/>
              </a:ext>
            </a:extLst>
          </p:cNvPr>
          <p:cNvGrpSpPr/>
          <p:nvPr userDrawn="1"/>
        </p:nvGrpSpPr>
        <p:grpSpPr>
          <a:xfrm>
            <a:off x="5903213" y="1186618"/>
            <a:ext cx="2485137" cy="4640495"/>
            <a:chOff x="653175" y="1293580"/>
            <a:chExt cx="2485137" cy="4640495"/>
          </a:xfrm>
        </p:grpSpPr>
        <p:sp>
          <p:nvSpPr>
            <p:cNvPr id="23" name="Rectangle 22">
              <a:extLst>
                <a:ext uri="{FF2B5EF4-FFF2-40B4-BE49-F238E27FC236}">
                  <a16:creationId xmlns:a16="http://schemas.microsoft.com/office/drawing/2014/main" id="{3F8F64B4-C8AD-4F3A-AC24-CC1D1D7B43F0}"/>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To use the PowerPoint, enable editing and put into slide show mode.</a:t>
              </a:r>
            </a:p>
          </p:txBody>
        </p:sp>
        <p:sp>
          <p:nvSpPr>
            <p:cNvPr id="24" name="Oval 23">
              <a:extLst>
                <a:ext uri="{FF2B5EF4-FFF2-40B4-BE49-F238E27FC236}">
                  <a16:creationId xmlns:a16="http://schemas.microsoft.com/office/drawing/2014/main" id="{306893F1-C2B6-43EB-825A-DA5B276C890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3</a:t>
              </a:r>
            </a:p>
          </p:txBody>
        </p:sp>
      </p:grpSp>
      <p:pic>
        <p:nvPicPr>
          <p:cNvPr id="25" name="Picture 24">
            <a:extLst>
              <a:ext uri="{FF2B5EF4-FFF2-40B4-BE49-F238E27FC236}">
                <a16:creationId xmlns:a16="http://schemas.microsoft.com/office/drawing/2014/main" id="{F8E75E30-3E3D-4F9B-9EF6-9A9630C27CB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3720306" y="2435955"/>
            <a:ext cx="1703388" cy="2003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55EBE21-985E-4E8F-B68C-A7F9AB89D609}"/>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6114362" y="3710564"/>
            <a:ext cx="2165314" cy="1601754"/>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12AA4B95-3CCC-45E1-B7B1-343CCBC6F42A}"/>
              </a:ext>
            </a:extLst>
          </p:cNvPr>
          <p:cNvPicPr>
            <a:picLocks noChangeAspect="1"/>
          </p:cNvPicPr>
          <p:nvPr userDrawn="1"/>
        </p:nvPicPr>
        <p:blipFill>
          <a:blip r:embed="rId6">
            <a:extLst>
              <a:ext uri="{28A0092B-C50C-407E-A947-70E740481C1C}">
                <a14:useLocalDpi xmlns:a14="http://schemas.microsoft.com/office/drawing/2010/main"/>
              </a:ext>
            </a:extLst>
          </a:blip>
          <a:srcRect/>
          <a:stretch>
            <a:fillRect/>
          </a:stretch>
        </p:blipFill>
        <p:spPr bwMode="auto">
          <a:xfrm>
            <a:off x="6114344" y="2435955"/>
            <a:ext cx="2165350" cy="225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EB959152-16E0-47A5-9814-E4CDFB5F1B4A}"/>
              </a:ext>
            </a:extLst>
          </p:cNvPr>
          <p:cNvGrpSpPr/>
          <p:nvPr userDrawn="1"/>
        </p:nvGrpSpPr>
        <p:grpSpPr>
          <a:xfrm>
            <a:off x="6114362" y="2862122"/>
            <a:ext cx="2165350" cy="690207"/>
            <a:chOff x="6137101" y="2837944"/>
            <a:chExt cx="2165350" cy="690207"/>
          </a:xfrm>
        </p:grpSpPr>
        <p:grpSp>
          <p:nvGrpSpPr>
            <p:cNvPr id="29" name="Group 28">
              <a:extLst>
                <a:ext uri="{FF2B5EF4-FFF2-40B4-BE49-F238E27FC236}">
                  <a16:creationId xmlns:a16="http://schemas.microsoft.com/office/drawing/2014/main" id="{2AA9C2EC-978E-419F-A507-D371B5CA5B55}"/>
                </a:ext>
              </a:extLst>
            </p:cNvPr>
            <p:cNvGrpSpPr>
              <a:grpSpLocks/>
            </p:cNvGrpSpPr>
            <p:nvPr/>
          </p:nvGrpSpPr>
          <p:grpSpPr bwMode="auto">
            <a:xfrm>
              <a:off x="6137101" y="2837944"/>
              <a:ext cx="2165350" cy="647700"/>
              <a:chOff x="6164808" y="2589878"/>
              <a:chExt cx="2165459" cy="647296"/>
            </a:xfrm>
          </p:grpSpPr>
          <p:pic>
            <p:nvPicPr>
              <p:cNvPr id="31" name="Picture 30">
                <a:extLst>
                  <a:ext uri="{FF2B5EF4-FFF2-40B4-BE49-F238E27FC236}">
                    <a16:creationId xmlns:a16="http://schemas.microsoft.com/office/drawing/2014/main" id="{B5145F20-A130-4EC9-B902-0B2D234C1C06}"/>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164808" y="2589878"/>
                <a:ext cx="2165459" cy="647296"/>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cxnSp>
            <p:nvCxnSpPr>
              <p:cNvPr id="32" name="Straight Arrow Connector 31">
                <a:extLst>
                  <a:ext uri="{FF2B5EF4-FFF2-40B4-BE49-F238E27FC236}">
                    <a16:creationId xmlns:a16="http://schemas.microsoft.com/office/drawing/2014/main" id="{7209CC96-78F3-4B82-BE38-23F76BEC0573}"/>
                  </a:ext>
                </a:extLst>
              </p:cNvPr>
              <p:cNvCxnSpPr/>
              <p:nvPr/>
            </p:nvCxnSpPr>
            <p:spPr>
              <a:xfrm flipH="1">
                <a:off x="7949742" y="2768837"/>
                <a:ext cx="79379" cy="287158"/>
              </a:xfrm>
              <a:prstGeom prst="straightConnector1">
                <a:avLst/>
              </a:prstGeom>
              <a:ln w="19050">
                <a:solidFill>
                  <a:srgbClr val="18A0DB"/>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Oval 29">
              <a:extLst>
                <a:ext uri="{FF2B5EF4-FFF2-40B4-BE49-F238E27FC236}">
                  <a16:creationId xmlns:a16="http://schemas.microsoft.com/office/drawing/2014/main" id="{289AD21C-A27E-4E30-8AB2-27CBD6E49F15}"/>
                </a:ext>
              </a:extLst>
            </p:cNvPr>
            <p:cNvSpPr/>
            <p:nvPr/>
          </p:nvSpPr>
          <p:spPr>
            <a:xfrm>
              <a:off x="7790917" y="3317748"/>
              <a:ext cx="210403" cy="210403"/>
            </a:xfrm>
            <a:prstGeom prst="ellipse">
              <a:avLst/>
            </a:prstGeom>
            <a:noFill/>
            <a:ln w="19050">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5" name="TextBox 44">
            <a:extLst>
              <a:ext uri="{FF2B5EF4-FFF2-40B4-BE49-F238E27FC236}">
                <a16:creationId xmlns:a16="http://schemas.microsoft.com/office/drawing/2014/main" id="{3642231C-A2F6-4367-90C6-0767E987F9A9}"/>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Guidance for Video/Audio in PowerPoints</a:t>
            </a:r>
            <a:endParaRPr lang="en-GB" sz="2800" b="1" dirty="0">
              <a:solidFill>
                <a:srgbClr val="E34192"/>
              </a:solidFill>
            </a:endParaRPr>
          </a:p>
        </p:txBody>
      </p:sp>
    </p:spTree>
    <p:extLst>
      <p:ext uri="{BB962C8B-B14F-4D97-AF65-F5344CB8AC3E}">
        <p14:creationId xmlns:p14="http://schemas.microsoft.com/office/powerpoint/2010/main" val="395936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dvance Copy">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43" name="Rectangle 42">
            <a:extLst>
              <a:ext uri="{FF2B5EF4-FFF2-40B4-BE49-F238E27FC236}">
                <a16:creationId xmlns:a16="http://schemas.microsoft.com/office/drawing/2014/main" id="{6A96975B-C3DC-451D-8423-D15D5BCDB436}"/>
              </a:ext>
            </a:extLst>
          </p:cNvPr>
          <p:cNvSpPr/>
          <p:nvPr/>
        </p:nvSpPr>
        <p:spPr>
          <a:xfrm>
            <a:off x="755649" y="1716190"/>
            <a:ext cx="7632700" cy="1236438"/>
          </a:xfrm>
          <a:prstGeom prst="rect">
            <a:avLst/>
          </a:prstGeom>
          <a:noFill/>
          <a:ln w="19050">
            <a:solidFill>
              <a:srgbClr val="18A0DB"/>
            </a:solidFill>
          </a:ln>
        </p:spPr>
        <p:txBody>
          <a:bodyPr wrap="square" lIns="216000" tIns="216000" rIns="216000" bIns="216000">
            <a:spAutoFit/>
          </a:bodyPr>
          <a:lstStyle/>
          <a:p>
            <a:pPr algn="ctr">
              <a:spcAft>
                <a:spcPts val="600"/>
              </a:spcAft>
            </a:pPr>
            <a:r>
              <a:rPr lang="en-GB" sz="1400" dirty="0">
                <a:latin typeface="Roboto" panose="02000000000000000000" pitchFamily="2" charset="0"/>
                <a:ea typeface="Roboto" panose="02000000000000000000" pitchFamily="2" charset="0"/>
              </a:rPr>
              <a:t>This is an </a:t>
            </a:r>
            <a:r>
              <a:rPr lang="en-GB" sz="1400" b="1" dirty="0">
                <a:latin typeface="Roboto" panose="02000000000000000000" pitchFamily="2" charset="0"/>
                <a:ea typeface="Roboto" panose="02000000000000000000" pitchFamily="2" charset="0"/>
              </a:rPr>
              <a:t>exclusive, advance copy!</a:t>
            </a:r>
          </a:p>
          <a:p>
            <a:pPr algn="ctr">
              <a:spcAft>
                <a:spcPts val="600"/>
              </a:spcAft>
            </a:pPr>
            <a:r>
              <a:rPr lang="en-GB" sz="1400" dirty="0">
                <a:latin typeface="Roboto" panose="02000000000000000000" pitchFamily="2" charset="0"/>
                <a:ea typeface="Roboto" panose="02000000000000000000" pitchFamily="2" charset="0"/>
              </a:rPr>
              <a:t>Let us know what you think by emailing </a:t>
            </a:r>
            <a:r>
              <a:rPr lang="en-GB" sz="1400" b="1" u="sng" dirty="0">
                <a:latin typeface="Roboto" panose="02000000000000000000" pitchFamily="2" charset="0"/>
                <a:ea typeface="Roboto" panose="02000000000000000000" pitchFamily="2" charset="0"/>
                <a:hlinkClick r:id="rId2"/>
              </a:rPr>
              <a:t>twinklcares@twinkl.co.uk</a:t>
            </a:r>
            <a:endParaRPr lang="en-GB" sz="1400" b="1" u="sng" dirty="0">
              <a:latin typeface="Roboto" panose="02000000000000000000" pitchFamily="2" charset="0"/>
              <a:ea typeface="Roboto" panose="02000000000000000000" pitchFamily="2" charset="0"/>
            </a:endParaRPr>
          </a:p>
          <a:p>
            <a:pPr algn="ctr">
              <a:spcAft>
                <a:spcPts val="600"/>
              </a:spcAft>
            </a:pPr>
            <a:r>
              <a:rPr lang="en-GB" sz="1400" dirty="0">
                <a:latin typeface="Roboto" panose="02000000000000000000" pitchFamily="2" charset="0"/>
                <a:ea typeface="Roboto" panose="02000000000000000000" pitchFamily="2" charset="0"/>
              </a:rPr>
              <a:t>with the reference ‘</a:t>
            </a:r>
            <a:r>
              <a:rPr lang="en-GB" sz="1400" b="1" dirty="0">
                <a:latin typeface="Roboto" panose="02000000000000000000" pitchFamily="2" charset="0"/>
                <a:ea typeface="Roboto" panose="02000000000000000000" pitchFamily="2" charset="0"/>
              </a:rPr>
              <a:t>CODE</a:t>
            </a:r>
            <a:r>
              <a:rPr lang="en-GB" sz="1400" dirty="0">
                <a:latin typeface="Roboto" panose="02000000000000000000" pitchFamily="2" charset="0"/>
                <a:ea typeface="Roboto" panose="02000000000000000000" pitchFamily="2" charset="0"/>
              </a:rPr>
              <a:t>’.</a:t>
            </a:r>
          </a:p>
        </p:txBody>
      </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Advance Copy</a:t>
            </a:r>
            <a:endParaRPr lang="en-GB" sz="2800" b="1" dirty="0">
              <a:solidFill>
                <a:srgbClr val="E34192"/>
              </a:solidFill>
            </a:endParaRPr>
          </a:p>
        </p:txBody>
      </p:sp>
    </p:spTree>
    <p:extLst>
      <p:ext uri="{BB962C8B-B14F-4D97-AF65-F5344CB8AC3E}">
        <p14:creationId xmlns:p14="http://schemas.microsoft.com/office/powerpoint/2010/main" val="1386459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xternal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7223ECE9-6F1A-4E72-ACE0-06F71C468FD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1" name="Group 10">
            <a:extLst>
              <a:ext uri="{FF2B5EF4-FFF2-40B4-BE49-F238E27FC236}">
                <a16:creationId xmlns:a16="http://schemas.microsoft.com/office/drawing/2014/main" id="{5F05BBF0-ECD1-4FE4-937E-1F73A27AF916}"/>
              </a:ext>
            </a:extLst>
          </p:cNvPr>
          <p:cNvGrpSpPr/>
          <p:nvPr userDrawn="1"/>
        </p:nvGrpSpPr>
        <p:grpSpPr>
          <a:xfrm>
            <a:off x="743837" y="1681195"/>
            <a:ext cx="7644513" cy="2002840"/>
            <a:chOff x="743837" y="1344834"/>
            <a:chExt cx="7644513" cy="2002840"/>
          </a:xfrm>
        </p:grpSpPr>
        <p:sp>
          <p:nvSpPr>
            <p:cNvPr id="12" name="Rectangle 11">
              <a:extLst>
                <a:ext uri="{FF2B5EF4-FFF2-40B4-BE49-F238E27FC236}">
                  <a16:creationId xmlns:a16="http://schemas.microsoft.com/office/drawing/2014/main" id="{D52A1D21-ED2B-43AD-B353-E06410A36383}"/>
                </a:ext>
              </a:extLst>
            </p:cNvPr>
            <p:cNvSpPr/>
            <p:nvPr/>
          </p:nvSpPr>
          <p:spPr>
            <a:xfrm>
              <a:off x="743837" y="1344834"/>
              <a:ext cx="2703717"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Websites</a:t>
              </a:r>
            </a:p>
          </p:txBody>
        </p:sp>
        <p:sp>
          <p:nvSpPr>
            <p:cNvPr id="13" name="Rectangle 12">
              <a:extLst>
                <a:ext uri="{FF2B5EF4-FFF2-40B4-BE49-F238E27FC236}">
                  <a16:creationId xmlns:a16="http://schemas.microsoft.com/office/drawing/2014/main" id="{1FFC9EFA-95C1-4D1B-B736-D82D578BE355}"/>
                </a:ext>
              </a:extLst>
            </p:cNvPr>
            <p:cNvSpPr/>
            <p:nvPr/>
          </p:nvSpPr>
          <p:spPr>
            <a:xfrm>
              <a:off x="755650" y="1618794"/>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websites. Please be aware that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You should also be aware that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the case. We are not responsible for the content of external sites.</a:t>
              </a:r>
            </a:p>
          </p:txBody>
        </p:sp>
      </p:grpSp>
      <p:sp>
        <p:nvSpPr>
          <p:cNvPr id="16" name="TextBox 15">
            <a:extLst>
              <a:ext uri="{FF2B5EF4-FFF2-40B4-BE49-F238E27FC236}">
                <a16:creationId xmlns:a16="http://schemas.microsoft.com/office/drawing/2014/main" id="{3E809478-62E0-4C7A-83A2-03913DD4D89E}"/>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2116580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xternal Video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6" name="Rectangle 15">
            <a:extLst>
              <a:ext uri="{FF2B5EF4-FFF2-40B4-BE49-F238E27FC236}">
                <a16:creationId xmlns:a16="http://schemas.microsoft.com/office/drawing/2014/main" id="{E98D6414-A260-404A-9274-A35AB2A1EA5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7" name="Group 16">
            <a:extLst>
              <a:ext uri="{FF2B5EF4-FFF2-40B4-BE49-F238E27FC236}">
                <a16:creationId xmlns:a16="http://schemas.microsoft.com/office/drawing/2014/main" id="{5688A155-CC1C-4CA5-824A-88B66BF4B7D8}"/>
              </a:ext>
            </a:extLst>
          </p:cNvPr>
          <p:cNvGrpSpPr/>
          <p:nvPr userDrawn="1"/>
        </p:nvGrpSpPr>
        <p:grpSpPr>
          <a:xfrm>
            <a:off x="733079" y="1681195"/>
            <a:ext cx="7643458" cy="2649171"/>
            <a:chOff x="744892" y="3707365"/>
            <a:chExt cx="7643458" cy="2649171"/>
          </a:xfrm>
        </p:grpSpPr>
        <p:sp>
          <p:nvSpPr>
            <p:cNvPr id="18" name="Rectangle 17">
              <a:extLst>
                <a:ext uri="{FF2B5EF4-FFF2-40B4-BE49-F238E27FC236}">
                  <a16:creationId xmlns:a16="http://schemas.microsoft.com/office/drawing/2014/main" id="{B519C287-0C36-43FA-A38F-45E9B4A11B4D}"/>
                </a:ext>
              </a:extLst>
            </p:cNvPr>
            <p:cNvSpPr/>
            <p:nvPr/>
          </p:nvSpPr>
          <p:spPr>
            <a:xfrm>
              <a:off x="744892" y="3707365"/>
              <a:ext cx="3214972"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Video Websites</a:t>
              </a:r>
            </a:p>
          </p:txBody>
        </p:sp>
        <p:sp>
          <p:nvSpPr>
            <p:cNvPr id="19" name="Rectangle 18">
              <a:extLst>
                <a:ext uri="{FF2B5EF4-FFF2-40B4-BE49-F238E27FC236}">
                  <a16:creationId xmlns:a16="http://schemas.microsoft.com/office/drawing/2014/main" id="{F9BBE2CC-1604-46EB-BCDA-9F6AB7410668}"/>
                </a:ext>
              </a:extLst>
            </p:cNvPr>
            <p:cNvSpPr/>
            <p:nvPr/>
          </p:nvSpPr>
          <p:spPr>
            <a:xfrm>
              <a:off x="755650" y="3981325"/>
              <a:ext cx="7632700" cy="2375211"/>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video websites. These websites often have </a:t>
              </a:r>
              <a:r>
                <a:rPr lang="en-GB" sz="1400" dirty="0" err="1">
                  <a:latin typeface="Roboto" panose="02000000000000000000" pitchFamily="2" charset="0"/>
                  <a:ea typeface="Roboto" panose="02000000000000000000" pitchFamily="2" charset="0"/>
                </a:rPr>
                <a:t>autoplay</a:t>
              </a:r>
              <a:r>
                <a:rPr lang="en-GB" sz="1400" dirty="0">
                  <a:latin typeface="Roboto" panose="02000000000000000000" pitchFamily="2" charset="0"/>
                  <a:ea typeface="Roboto" panose="02000000000000000000" pitchFamily="2" charset="0"/>
                </a:rPr>
                <a:t> features meaning that other videos will play after the video you are watching finishes. You should disable this feature before using the video in any classroom or similar setting.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assumes no responsibility for the contents of linked websites.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a:t>
              </a:r>
              <a:br>
                <a:rPr lang="en-GB" sz="1400" dirty="0">
                  <a:latin typeface="Roboto" panose="02000000000000000000" pitchFamily="2" charset="0"/>
                  <a:ea typeface="Roboto" panose="02000000000000000000" pitchFamily="2" charset="0"/>
                </a:rPr>
              </a:br>
              <a:r>
                <a:rPr lang="en-GB" sz="1400" dirty="0">
                  <a:latin typeface="Roboto" panose="02000000000000000000" pitchFamily="2" charset="0"/>
                  <a:ea typeface="Roboto" panose="02000000000000000000" pitchFamily="2" charset="0"/>
                </a:rPr>
                <a:t>the case.</a:t>
              </a:r>
            </a:p>
          </p:txBody>
        </p:sp>
      </p:grpSp>
      <p:sp>
        <p:nvSpPr>
          <p:cNvPr id="20" name="TextBox 19">
            <a:extLst>
              <a:ext uri="{FF2B5EF4-FFF2-40B4-BE49-F238E27FC236}">
                <a16:creationId xmlns:a16="http://schemas.microsoft.com/office/drawing/2014/main" id="{DFBBCB53-5B3E-420F-B980-49AC69553407}"/>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671506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theme" Target="../theme/theme2.xml"/><Relationship Id="rId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71" r:id="rId1"/>
    <p:sldLayoutId id="2147483675" r:id="rId2"/>
    <p:sldLayoutId id="2147483673" r:id="rId3"/>
    <p:sldLayoutId id="2147483674" r:id="rId4"/>
    <p:sldLayoutId id="2147483663" r:id="rId5"/>
    <p:sldLayoutId id="2147483661" r:id="rId6"/>
    <p:sldLayoutId id="2147483662" r:id="rId7"/>
    <p:sldLayoutId id="2147483666" r:id="rId8"/>
  </p:sldLayoutIdLst>
  <p:txStyles>
    <p:titleStyle>
      <a:lvl1pPr algn="l" defTabSz="914400" rtl="0" eaLnBrk="1" latinLnBrk="0" hangingPunct="1">
        <a:lnSpc>
          <a:spcPct val="90000"/>
        </a:lnSpc>
        <a:spcBef>
          <a:spcPct val="0"/>
        </a:spcBef>
        <a:buNone/>
        <a:defRPr sz="36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1A6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80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886D7-1C08-6E9A-BAD4-17817FA61808}"/>
            </a:ext>
          </a:extLst>
        </p:cNvPr>
        <p:cNvGrpSpPr/>
        <p:nvPr/>
      </p:nvGrpSpPr>
      <p:grpSpPr>
        <a:xfrm>
          <a:off x="0" y="0"/>
          <a:ext cx="0" cy="0"/>
          <a:chOff x="0" y="0"/>
          <a:chExt cx="0" cy="0"/>
        </a:xfrm>
      </p:grpSpPr>
      <p:sp>
        <p:nvSpPr>
          <p:cNvPr id="14" name="Title">
            <a:extLst>
              <a:ext uri="{FF2B5EF4-FFF2-40B4-BE49-F238E27FC236}">
                <a16:creationId xmlns:a16="http://schemas.microsoft.com/office/drawing/2014/main" id="{74AA2D36-CB0C-845D-9E67-48E190495BC9}"/>
              </a:ext>
            </a:extLst>
          </p:cNvPr>
          <p:cNvSpPr>
            <a:spLocks noGrp="1"/>
          </p:cNvSpPr>
          <p:nvPr>
            <p:ph type="title"/>
          </p:nvPr>
        </p:nvSpPr>
        <p:spPr>
          <a:xfrm>
            <a:off x="624254" y="941771"/>
            <a:ext cx="4753505" cy="654116"/>
          </a:xfrm>
        </p:spPr>
        <p:txBody>
          <a:bodyPr anchor="ctr" anchorCtr="0"/>
          <a:lstStyle/>
          <a:p>
            <a:pPr algn="ctr">
              <a:lnSpc>
                <a:spcPct val="95000"/>
              </a:lnSpc>
            </a:pPr>
            <a:r>
              <a:rPr lang="en-ZA" sz="4000" dirty="0">
                <a:solidFill>
                  <a:schemeClr val="bg1"/>
                </a:solidFill>
                <a:latin typeface="+mn-lt"/>
              </a:rPr>
              <a:t>Would you rather</a:t>
            </a:r>
            <a:br>
              <a:rPr lang="en-ZA" sz="4000" dirty="0">
                <a:solidFill>
                  <a:schemeClr val="bg1"/>
                </a:solidFill>
                <a:latin typeface="+mn-lt"/>
              </a:rPr>
            </a:br>
            <a:r>
              <a:rPr lang="en-ZA" sz="4000" b="0" dirty="0">
                <a:solidFill>
                  <a:schemeClr val="bg1"/>
                </a:solidFill>
                <a:latin typeface="+mn-lt"/>
              </a:rPr>
              <a:t>Adjective edition!</a:t>
            </a:r>
          </a:p>
        </p:txBody>
      </p:sp>
      <p:sp>
        <p:nvSpPr>
          <p:cNvPr id="4" name="Rectangle 3">
            <a:extLst>
              <a:ext uri="{FF2B5EF4-FFF2-40B4-BE49-F238E27FC236}">
                <a16:creationId xmlns:a16="http://schemas.microsoft.com/office/drawing/2014/main" id="{B9D5EA83-8167-EA39-ACF6-65178185CA08}"/>
              </a:ext>
            </a:extLst>
          </p:cNvPr>
          <p:cNvSpPr/>
          <p:nvPr/>
        </p:nvSpPr>
        <p:spPr>
          <a:xfrm>
            <a:off x="1087511" y="2406617"/>
            <a:ext cx="6623929" cy="923330"/>
          </a:xfrm>
          <a:prstGeom prst="rect">
            <a:avLst/>
          </a:prstGeom>
          <a:noFill/>
        </p:spPr>
        <p:txBody>
          <a:bodyPr wrap="none" lIns="91440" tIns="45720" rIns="91440" bIns="45720">
            <a:spAutoFit/>
          </a:bodyPr>
          <a:lstStyle/>
          <a:p>
            <a:pPr algn="ctr"/>
            <a:r>
              <a:rPr lang="en-US" sz="5400" b="0" i="1" u="sng" cap="none" spc="0" dirty="0">
                <a:ln w="0"/>
                <a:solidFill>
                  <a:srgbClr val="0070C0"/>
                </a:solidFill>
                <a:effectLst>
                  <a:outerShdw blurRad="38100" dist="19050" dir="2700000" algn="tl" rotWithShape="0">
                    <a:schemeClr val="dk1">
                      <a:alpha val="40000"/>
                    </a:schemeClr>
                  </a:outerShdw>
                </a:effectLst>
              </a:rPr>
              <a:t>Compound Adjectives</a:t>
            </a:r>
          </a:p>
        </p:txBody>
      </p:sp>
      <p:sp>
        <p:nvSpPr>
          <p:cNvPr id="5" name="Rectangle 4">
            <a:extLst>
              <a:ext uri="{FF2B5EF4-FFF2-40B4-BE49-F238E27FC236}">
                <a16:creationId xmlns:a16="http://schemas.microsoft.com/office/drawing/2014/main" id="{C865746E-D61C-9B3A-1380-3F55D39BF7F6}"/>
              </a:ext>
            </a:extLst>
          </p:cNvPr>
          <p:cNvSpPr/>
          <p:nvPr/>
        </p:nvSpPr>
        <p:spPr>
          <a:xfrm>
            <a:off x="3254371" y="3740567"/>
            <a:ext cx="1962396" cy="400110"/>
          </a:xfrm>
          <a:prstGeom prst="rect">
            <a:avLst/>
          </a:prstGeom>
          <a:noFill/>
        </p:spPr>
        <p:txBody>
          <a:bodyPr wrap="none" lIns="91440" tIns="45720" rIns="91440" bIns="45720">
            <a:spAutoFit/>
          </a:bodyPr>
          <a:lstStyle/>
          <a:p>
            <a:pPr algn="ctr"/>
            <a:r>
              <a:rPr lang="en-US" sz="2000" b="0" i="1" cap="none" spc="0" dirty="0">
                <a:ln w="0"/>
                <a:solidFill>
                  <a:schemeClr val="tx1"/>
                </a:solidFill>
                <a:effectLst>
                  <a:outerShdw blurRad="38100" dist="19050" dir="2700000" algn="tl" rotWithShape="0">
                    <a:schemeClr val="dk1">
                      <a:alpha val="40000"/>
                    </a:schemeClr>
                  </a:outerShdw>
                </a:effectLst>
              </a:rPr>
              <a:t>Amal Al Ismai</a:t>
            </a:r>
            <a:r>
              <a:rPr lang="en-US" sz="2000" i="1" dirty="0">
                <a:ln w="0"/>
                <a:effectLst>
                  <a:outerShdw blurRad="38100" dist="19050" dir="2700000" algn="tl" rotWithShape="0">
                    <a:schemeClr val="dk1">
                      <a:alpha val="40000"/>
                    </a:schemeClr>
                  </a:outerShdw>
                </a:effectLst>
              </a:rPr>
              <a:t>li</a:t>
            </a:r>
            <a:endParaRPr lang="en-US" sz="2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598367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92D41-DF2E-0E58-89FA-CAB0DFE8DA17}"/>
            </a:ext>
          </a:extLst>
        </p:cNvPr>
        <p:cNvGrpSpPr/>
        <p:nvPr/>
      </p:nvGrpSpPr>
      <p:grpSpPr>
        <a:xfrm>
          <a:off x="0" y="0"/>
          <a:ext cx="0" cy="0"/>
          <a:chOff x="0" y="0"/>
          <a:chExt cx="0" cy="0"/>
        </a:xfrm>
      </p:grpSpPr>
      <p:sp>
        <p:nvSpPr>
          <p:cNvPr id="14" name="Title">
            <a:extLst>
              <a:ext uri="{FF2B5EF4-FFF2-40B4-BE49-F238E27FC236}">
                <a16:creationId xmlns:a16="http://schemas.microsoft.com/office/drawing/2014/main" id="{DB9AC1AA-8793-CBAA-BB79-097D26267A30}"/>
              </a:ext>
            </a:extLst>
          </p:cNvPr>
          <p:cNvSpPr>
            <a:spLocks noGrp="1"/>
          </p:cNvSpPr>
          <p:nvPr>
            <p:ph type="title"/>
          </p:nvPr>
        </p:nvSpPr>
        <p:spPr>
          <a:xfrm>
            <a:off x="624254" y="941771"/>
            <a:ext cx="4753505" cy="654116"/>
          </a:xfrm>
        </p:spPr>
        <p:txBody>
          <a:bodyPr anchor="ctr" anchorCtr="0"/>
          <a:lstStyle/>
          <a:p>
            <a:pPr algn="ctr">
              <a:lnSpc>
                <a:spcPct val="95000"/>
              </a:lnSpc>
            </a:pPr>
            <a:r>
              <a:rPr lang="en-ZA" sz="4000" dirty="0">
                <a:solidFill>
                  <a:schemeClr val="bg1"/>
                </a:solidFill>
                <a:latin typeface="+mn-lt"/>
              </a:rPr>
              <a:t>Would you rather</a:t>
            </a:r>
            <a:br>
              <a:rPr lang="en-ZA" sz="4000" dirty="0">
                <a:solidFill>
                  <a:schemeClr val="bg1"/>
                </a:solidFill>
                <a:latin typeface="+mn-lt"/>
              </a:rPr>
            </a:br>
            <a:r>
              <a:rPr lang="en-ZA" sz="4000" b="0" dirty="0">
                <a:solidFill>
                  <a:schemeClr val="bg1"/>
                </a:solidFill>
                <a:latin typeface="+mn-lt"/>
              </a:rPr>
              <a:t>Adjective edition!</a:t>
            </a:r>
          </a:p>
        </p:txBody>
      </p:sp>
      <p:pic>
        <p:nvPicPr>
          <p:cNvPr id="3" name="TTO_8A_T2.6 (2)">
            <a:hlinkClick r:id="" action="ppaction://media"/>
            <a:extLst>
              <a:ext uri="{FF2B5EF4-FFF2-40B4-BE49-F238E27FC236}">
                <a16:creationId xmlns:a16="http://schemas.microsoft.com/office/drawing/2014/main" id="{682AD42A-AE0F-7160-6662-7D1C1629946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340635" y="3763455"/>
            <a:ext cx="406400" cy="406400"/>
          </a:xfrm>
          <a:prstGeom prst="rect">
            <a:avLst/>
          </a:prstGeom>
        </p:spPr>
      </p:pic>
    </p:spTree>
    <p:extLst>
      <p:ext uri="{BB962C8B-B14F-4D97-AF65-F5344CB8AC3E}">
        <p14:creationId xmlns:p14="http://schemas.microsoft.com/office/powerpoint/2010/main" val="2354912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47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01E1B7F1-ACEA-992A-CF08-656729829260}"/>
              </a:ext>
            </a:extLst>
          </p:cNvPr>
          <p:cNvSpPr/>
          <p:nvPr/>
        </p:nvSpPr>
        <p:spPr>
          <a:xfrm>
            <a:off x="624254" y="601905"/>
            <a:ext cx="4753504" cy="1353644"/>
          </a:xfrm>
          <a:prstGeom prst="roundRect">
            <a:avLst>
              <a:gd name="adj" fmla="val 0"/>
            </a:avLst>
          </a:prstGeom>
          <a:solidFill>
            <a:srgbClr val="2C9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Title">
            <a:extLst>
              <a:ext uri="{FF2B5EF4-FFF2-40B4-BE49-F238E27FC236}">
                <a16:creationId xmlns:a16="http://schemas.microsoft.com/office/drawing/2014/main" id="{8EACF9F9-1EBB-7D48-B400-585324CB8B2C}"/>
              </a:ext>
            </a:extLst>
          </p:cNvPr>
          <p:cNvSpPr>
            <a:spLocks noGrp="1"/>
          </p:cNvSpPr>
          <p:nvPr>
            <p:ph type="title"/>
          </p:nvPr>
        </p:nvSpPr>
        <p:spPr>
          <a:xfrm>
            <a:off x="624254" y="941771"/>
            <a:ext cx="4753505" cy="654116"/>
          </a:xfrm>
        </p:spPr>
        <p:txBody>
          <a:bodyPr anchor="ctr" anchorCtr="0"/>
          <a:lstStyle/>
          <a:p>
            <a:pPr algn="ctr">
              <a:lnSpc>
                <a:spcPct val="95000"/>
              </a:lnSpc>
            </a:pPr>
            <a:r>
              <a:rPr lang="en-ZA" sz="4000" dirty="0">
                <a:solidFill>
                  <a:schemeClr val="bg1"/>
                </a:solidFill>
                <a:latin typeface="+mn-lt"/>
              </a:rPr>
              <a:t>Would you rather</a:t>
            </a:r>
            <a:br>
              <a:rPr lang="en-ZA" sz="4000" dirty="0">
                <a:solidFill>
                  <a:schemeClr val="bg1"/>
                </a:solidFill>
                <a:latin typeface="+mn-lt"/>
              </a:rPr>
            </a:br>
            <a:r>
              <a:rPr lang="en-ZA" sz="4000" b="0" dirty="0">
                <a:solidFill>
                  <a:schemeClr val="bg1"/>
                </a:solidFill>
                <a:latin typeface="+mn-lt"/>
              </a:rPr>
              <a:t>Adjective edition!</a:t>
            </a:r>
          </a:p>
        </p:txBody>
      </p:sp>
      <p:grpSp>
        <p:nvGrpSpPr>
          <p:cNvPr id="27" name="Group 26">
            <a:extLst>
              <a:ext uri="{FF2B5EF4-FFF2-40B4-BE49-F238E27FC236}">
                <a16:creationId xmlns:a16="http://schemas.microsoft.com/office/drawing/2014/main" id="{D73268F6-A236-C934-C671-8BB0F9048CB3}"/>
              </a:ext>
            </a:extLst>
          </p:cNvPr>
          <p:cNvGrpSpPr/>
          <p:nvPr/>
        </p:nvGrpSpPr>
        <p:grpSpPr>
          <a:xfrm>
            <a:off x="5480048" y="625475"/>
            <a:ext cx="2947076" cy="1308099"/>
            <a:chOff x="5480048" y="625475"/>
            <a:chExt cx="2947076" cy="1308099"/>
          </a:xfrm>
        </p:grpSpPr>
        <p:sp>
          <p:nvSpPr>
            <p:cNvPr id="3" name="Rectangle: Rounded Corners 2">
              <a:extLst>
                <a:ext uri="{FF2B5EF4-FFF2-40B4-BE49-F238E27FC236}">
                  <a16:creationId xmlns:a16="http://schemas.microsoft.com/office/drawing/2014/main" id="{17D830F3-93DD-200B-F6E2-062524D9D921}"/>
                </a:ext>
              </a:extLst>
            </p:cNvPr>
            <p:cNvSpPr/>
            <p:nvPr/>
          </p:nvSpPr>
          <p:spPr>
            <a:xfrm>
              <a:off x="5480050" y="625475"/>
              <a:ext cx="2947074" cy="1308099"/>
            </a:xfrm>
            <a:prstGeom prst="roundRect">
              <a:avLst>
                <a:gd name="adj" fmla="val 0"/>
              </a:avLst>
            </a:prstGeom>
            <a:solidFill>
              <a:schemeClr val="bg1"/>
            </a:solidFill>
            <a:ln w="44450">
              <a:solidFill>
                <a:srgbClr val="9ABB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4" name="Title">
              <a:extLst>
                <a:ext uri="{FF2B5EF4-FFF2-40B4-BE49-F238E27FC236}">
                  <a16:creationId xmlns:a16="http://schemas.microsoft.com/office/drawing/2014/main" id="{F607BF41-1FF9-857A-11B3-E2732741CD1C}"/>
                </a:ext>
              </a:extLst>
            </p:cNvPr>
            <p:cNvSpPr txBox="1">
              <a:spLocks/>
            </p:cNvSpPr>
            <p:nvPr/>
          </p:nvSpPr>
          <p:spPr>
            <a:xfrm>
              <a:off x="5480048" y="982981"/>
              <a:ext cx="2947075" cy="654116"/>
            </a:xfrm>
            <a:prstGeom prst="roundRect">
              <a:avLst>
                <a:gd name="adj" fmla="val 9641"/>
              </a:avLst>
            </a:prstGeom>
            <a:noFill/>
            <a:ln w="25400">
              <a:noFill/>
            </a:ln>
          </p:spPr>
          <p:txBody>
            <a:bodyPr vert="horz" lIns="252000" tIns="252000" rIns="252000" bIns="252000" rtlCol="0" anchor="ctr" anchorCtr="0">
              <a:noAutofit/>
            </a:bodyPr>
            <a:lstStyle>
              <a:lvl1pPr algn="l" defTabSz="914400" rtl="0" eaLnBrk="1" latinLnBrk="0" hangingPunct="1">
                <a:lnSpc>
                  <a:spcPct val="90000"/>
                </a:lnSpc>
                <a:spcBef>
                  <a:spcPct val="0"/>
                </a:spcBef>
                <a:buNone/>
                <a:defRPr sz="3600" b="1" kern="1200">
                  <a:solidFill>
                    <a:srgbClr val="1C1C1C"/>
                  </a:solidFill>
                  <a:latin typeface="Twinkl" pitchFamily="2" charset="0"/>
                  <a:ea typeface="+mj-ea"/>
                  <a:cs typeface="+mj-cs"/>
                </a:defRPr>
              </a:lvl1pPr>
            </a:lstStyle>
            <a:p>
              <a:pPr algn="ctr">
                <a:lnSpc>
                  <a:spcPct val="100000"/>
                </a:lnSpc>
              </a:pPr>
              <a:r>
                <a:rPr lang="en-ZA" sz="4000" dirty="0">
                  <a:solidFill>
                    <a:srgbClr val="9ABB1F"/>
                  </a:solidFill>
                  <a:latin typeface="+mn-lt"/>
                </a:rPr>
                <a:t>Round 1</a:t>
              </a:r>
            </a:p>
          </p:txBody>
        </p:sp>
      </p:grpSp>
      <p:grpSp>
        <p:nvGrpSpPr>
          <p:cNvPr id="6" name="Group 5">
            <a:extLst>
              <a:ext uri="{FF2B5EF4-FFF2-40B4-BE49-F238E27FC236}">
                <a16:creationId xmlns:a16="http://schemas.microsoft.com/office/drawing/2014/main" id="{880B432B-6A32-B4C4-F8AD-A0F1E54EB9E2}"/>
              </a:ext>
            </a:extLst>
          </p:cNvPr>
          <p:cNvGrpSpPr/>
          <p:nvPr/>
        </p:nvGrpSpPr>
        <p:grpSpPr>
          <a:xfrm>
            <a:off x="719504" y="2642862"/>
            <a:ext cx="3222752" cy="2997826"/>
            <a:chOff x="993530" y="3186266"/>
            <a:chExt cx="3228872" cy="3003518"/>
          </a:xfrm>
        </p:grpSpPr>
        <p:sp>
          <p:nvSpPr>
            <p:cNvPr id="7" name="Rectangle 6">
              <a:extLst>
                <a:ext uri="{FF2B5EF4-FFF2-40B4-BE49-F238E27FC236}">
                  <a16:creationId xmlns:a16="http://schemas.microsoft.com/office/drawing/2014/main" id="{77A73284-D5A7-834C-58FD-B2EF4E7D2616}"/>
                </a:ext>
              </a:extLst>
            </p:cNvPr>
            <p:cNvSpPr/>
            <p:nvPr/>
          </p:nvSpPr>
          <p:spPr>
            <a:xfrm>
              <a:off x="993531" y="4144108"/>
              <a:ext cx="3228871" cy="2045676"/>
            </a:xfrm>
            <a:prstGeom prst="rect">
              <a:avLst/>
            </a:prstGeom>
            <a:noFill/>
            <a:ln w="31750">
              <a:solidFill>
                <a:srgbClr val="2C91D8"/>
              </a:solidFill>
            </a:ln>
          </p:spPr>
          <p:txBody>
            <a:bodyPr vert="horz" lIns="108000" tIns="288000" rIns="108000" bIns="252000" rtlCol="0" anchor="ctr" anchorCtr="1">
              <a:noAutofit/>
            </a:bodyPr>
            <a:lstStyle/>
            <a:p>
              <a:pPr>
                <a:lnSpc>
                  <a:spcPct val="90000"/>
                </a:lnSpc>
                <a:spcBef>
                  <a:spcPct val="0"/>
                </a:spcBef>
              </a:pPr>
              <a:endParaRPr lang="en-ZA" sz="2200" b="1" dirty="0">
                <a:solidFill>
                  <a:schemeClr val="tx1">
                    <a:lumMod val="90000"/>
                    <a:lumOff val="10000"/>
                  </a:schemeClr>
                </a:solidFill>
                <a:ea typeface="Roboto" panose="02000000000000000000" pitchFamily="2" charset="0"/>
                <a:cs typeface="+mj-cs"/>
              </a:endParaRPr>
            </a:p>
          </p:txBody>
        </p:sp>
        <p:pic>
          <p:nvPicPr>
            <p:cNvPr id="8" name="Picture 7">
              <a:extLst>
                <a:ext uri="{FF2B5EF4-FFF2-40B4-BE49-F238E27FC236}">
                  <a16:creationId xmlns:a16="http://schemas.microsoft.com/office/drawing/2014/main" id="{898906F4-2DDF-0E31-F4C2-C4D80A90180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57063" y="4281094"/>
              <a:ext cx="2705695" cy="1777443"/>
            </a:xfrm>
            <a:prstGeom prst="rect">
              <a:avLst/>
            </a:prstGeom>
          </p:spPr>
        </p:pic>
        <p:sp>
          <p:nvSpPr>
            <p:cNvPr id="19" name="Rectangle 18">
              <a:extLst>
                <a:ext uri="{FF2B5EF4-FFF2-40B4-BE49-F238E27FC236}">
                  <a16:creationId xmlns:a16="http://schemas.microsoft.com/office/drawing/2014/main" id="{8E47B24A-A91E-FC4C-90FA-23B8024F1687}"/>
                </a:ext>
              </a:extLst>
            </p:cNvPr>
            <p:cNvSpPr/>
            <p:nvPr/>
          </p:nvSpPr>
          <p:spPr>
            <a:xfrm>
              <a:off x="993530" y="3186266"/>
              <a:ext cx="3228871" cy="958034"/>
            </a:xfrm>
            <a:prstGeom prst="rect">
              <a:avLst/>
            </a:prstGeom>
            <a:solidFill>
              <a:schemeClr val="bg1"/>
            </a:solidFill>
            <a:ln w="31750">
              <a:solidFill>
                <a:srgbClr val="2C91D8"/>
              </a:solidFill>
            </a:ln>
          </p:spPr>
          <p:txBody>
            <a:bodyPr vert="horz" lIns="108000" tIns="324000" rIns="108000" bIns="324000" rtlCol="0" anchor="ctr" anchorCtr="1">
              <a:noAutofit/>
            </a:bodyPr>
            <a:lstStyle/>
            <a:p>
              <a:pPr algn="ctr">
                <a:lnSpc>
                  <a:spcPct val="110000"/>
                </a:lnSpc>
              </a:pPr>
              <a:r>
                <a:rPr lang="en-ZA" sz="2400" b="0" dirty="0">
                  <a:solidFill>
                    <a:schemeClr val="tx1">
                      <a:lumMod val="90000"/>
                      <a:lumOff val="10000"/>
                    </a:schemeClr>
                  </a:solidFill>
                  <a:latin typeface="+mn-lt"/>
                </a:rPr>
                <a:t>Eat a </a:t>
              </a:r>
              <a:r>
                <a:rPr lang="en-ZA" sz="2400" b="1" dirty="0">
                  <a:solidFill>
                    <a:schemeClr val="tx1">
                      <a:lumMod val="90000"/>
                      <a:lumOff val="10000"/>
                    </a:schemeClr>
                  </a:solidFill>
                  <a:latin typeface="+mn-lt"/>
                </a:rPr>
                <a:t>delicious</a:t>
              </a:r>
              <a:br>
                <a:rPr lang="en-ZA" sz="2400" b="0" dirty="0">
                  <a:solidFill>
                    <a:schemeClr val="tx1">
                      <a:lumMod val="90000"/>
                      <a:lumOff val="10000"/>
                    </a:schemeClr>
                  </a:solidFill>
                  <a:latin typeface="+mn-lt"/>
                </a:rPr>
              </a:br>
              <a:r>
                <a:rPr lang="en-ZA" sz="2400" b="0" dirty="0">
                  <a:solidFill>
                    <a:schemeClr val="tx1">
                      <a:lumMod val="90000"/>
                      <a:lumOff val="10000"/>
                    </a:schemeClr>
                  </a:solidFill>
                  <a:latin typeface="+mn-lt"/>
                </a:rPr>
                <a:t>roast chicken</a:t>
              </a:r>
            </a:p>
          </p:txBody>
        </p:sp>
      </p:grpSp>
      <p:grpSp>
        <p:nvGrpSpPr>
          <p:cNvPr id="20" name="Group 19">
            <a:extLst>
              <a:ext uri="{FF2B5EF4-FFF2-40B4-BE49-F238E27FC236}">
                <a16:creationId xmlns:a16="http://schemas.microsoft.com/office/drawing/2014/main" id="{FBFACD02-C5EE-A1C5-E324-EB5C7825ED4B}"/>
              </a:ext>
            </a:extLst>
          </p:cNvPr>
          <p:cNvGrpSpPr/>
          <p:nvPr/>
        </p:nvGrpSpPr>
        <p:grpSpPr>
          <a:xfrm>
            <a:off x="5201738" y="2642862"/>
            <a:ext cx="3222752" cy="2997826"/>
            <a:chOff x="993530" y="3186266"/>
            <a:chExt cx="3228872" cy="3003518"/>
          </a:xfrm>
        </p:grpSpPr>
        <p:sp>
          <p:nvSpPr>
            <p:cNvPr id="21" name="Rectangle 20">
              <a:extLst>
                <a:ext uri="{FF2B5EF4-FFF2-40B4-BE49-F238E27FC236}">
                  <a16:creationId xmlns:a16="http://schemas.microsoft.com/office/drawing/2014/main" id="{9C3B8E1E-8C2B-4A31-176B-D077FCA8AEBF}"/>
                </a:ext>
              </a:extLst>
            </p:cNvPr>
            <p:cNvSpPr/>
            <p:nvPr/>
          </p:nvSpPr>
          <p:spPr>
            <a:xfrm>
              <a:off x="993531" y="4144108"/>
              <a:ext cx="3228871" cy="2045676"/>
            </a:xfrm>
            <a:prstGeom prst="rect">
              <a:avLst/>
            </a:prstGeom>
            <a:noFill/>
            <a:ln w="31750">
              <a:solidFill>
                <a:srgbClr val="9ABB1F"/>
              </a:solidFill>
            </a:ln>
          </p:spPr>
          <p:txBody>
            <a:bodyPr vert="horz" lIns="108000" tIns="288000" rIns="108000" bIns="252000" rtlCol="0" anchor="ctr" anchorCtr="1">
              <a:noAutofit/>
            </a:bodyPr>
            <a:lstStyle/>
            <a:p>
              <a:pPr>
                <a:lnSpc>
                  <a:spcPct val="90000"/>
                </a:lnSpc>
                <a:spcBef>
                  <a:spcPct val="0"/>
                </a:spcBef>
              </a:pPr>
              <a:endParaRPr lang="en-ZA" sz="2200" b="1">
                <a:solidFill>
                  <a:schemeClr val="tx1">
                    <a:lumMod val="90000"/>
                    <a:lumOff val="10000"/>
                  </a:schemeClr>
                </a:solidFill>
                <a:ea typeface="Roboto" panose="02000000000000000000" pitchFamily="2" charset="0"/>
                <a:cs typeface="+mj-cs"/>
              </a:endParaRPr>
            </a:p>
          </p:txBody>
        </p:sp>
        <p:pic>
          <p:nvPicPr>
            <p:cNvPr id="22" name="Picture 21">
              <a:extLst>
                <a:ext uri="{FF2B5EF4-FFF2-40B4-BE49-F238E27FC236}">
                  <a16:creationId xmlns:a16="http://schemas.microsoft.com/office/drawing/2014/main" id="{21B3CCAB-6C70-D88B-B9B8-CEC81CB3200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465673" y="4281094"/>
              <a:ext cx="2288475" cy="1777443"/>
            </a:xfrm>
            <a:prstGeom prst="rect">
              <a:avLst/>
            </a:prstGeom>
          </p:spPr>
        </p:pic>
        <p:sp>
          <p:nvSpPr>
            <p:cNvPr id="23" name="Rectangle 22">
              <a:extLst>
                <a:ext uri="{FF2B5EF4-FFF2-40B4-BE49-F238E27FC236}">
                  <a16:creationId xmlns:a16="http://schemas.microsoft.com/office/drawing/2014/main" id="{DF5BC1CD-C53D-ADC7-6B36-AD3181212BE0}"/>
                </a:ext>
              </a:extLst>
            </p:cNvPr>
            <p:cNvSpPr/>
            <p:nvPr/>
          </p:nvSpPr>
          <p:spPr>
            <a:xfrm>
              <a:off x="993530" y="3186266"/>
              <a:ext cx="3228871" cy="958034"/>
            </a:xfrm>
            <a:prstGeom prst="rect">
              <a:avLst/>
            </a:prstGeom>
            <a:solidFill>
              <a:schemeClr val="bg1"/>
            </a:solidFill>
            <a:ln w="31750">
              <a:solidFill>
                <a:srgbClr val="9ABB1F"/>
              </a:solidFill>
            </a:ln>
          </p:spPr>
          <p:txBody>
            <a:bodyPr vert="horz" lIns="108000" tIns="324000" rIns="108000" bIns="324000" rtlCol="0" anchor="ctr" anchorCtr="1">
              <a:noAutofit/>
            </a:bodyPr>
            <a:lstStyle/>
            <a:p>
              <a:pPr algn="ctr">
                <a:lnSpc>
                  <a:spcPct val="110000"/>
                </a:lnSpc>
              </a:pPr>
              <a:r>
                <a:rPr lang="en-ZA" sz="2400" b="0" dirty="0">
                  <a:solidFill>
                    <a:schemeClr val="tx1">
                      <a:lumMod val="90000"/>
                      <a:lumOff val="10000"/>
                    </a:schemeClr>
                  </a:solidFill>
                  <a:latin typeface="+mn-lt"/>
                </a:rPr>
                <a:t>Eat a </a:t>
              </a:r>
              <a:r>
                <a:rPr lang="en-ZA" sz="2400" b="1" dirty="0">
                  <a:solidFill>
                    <a:schemeClr val="tx1">
                      <a:lumMod val="90000"/>
                      <a:lumOff val="10000"/>
                    </a:schemeClr>
                  </a:solidFill>
                  <a:latin typeface="+mn-lt"/>
                </a:rPr>
                <a:t>tasty</a:t>
              </a:r>
              <a:br>
                <a:rPr lang="en-ZA" sz="2400" b="0" dirty="0">
                  <a:solidFill>
                    <a:schemeClr val="tx1">
                      <a:lumMod val="90000"/>
                      <a:lumOff val="10000"/>
                    </a:schemeClr>
                  </a:solidFill>
                  <a:latin typeface="+mn-lt"/>
                </a:rPr>
              </a:br>
              <a:r>
                <a:rPr lang="en-ZA" sz="2400" b="0" dirty="0">
                  <a:solidFill>
                    <a:schemeClr val="tx1">
                      <a:lumMod val="90000"/>
                      <a:lumOff val="10000"/>
                    </a:schemeClr>
                  </a:solidFill>
                  <a:latin typeface="+mn-lt"/>
                </a:rPr>
                <a:t>salmon bagel</a:t>
              </a:r>
            </a:p>
          </p:txBody>
        </p:sp>
      </p:grpSp>
      <p:grpSp>
        <p:nvGrpSpPr>
          <p:cNvPr id="28" name="Group 27">
            <a:extLst>
              <a:ext uri="{FF2B5EF4-FFF2-40B4-BE49-F238E27FC236}">
                <a16:creationId xmlns:a16="http://schemas.microsoft.com/office/drawing/2014/main" id="{EFC90762-A15F-AF8E-6A80-F7BEDEF8D33D}"/>
              </a:ext>
            </a:extLst>
          </p:cNvPr>
          <p:cNvGrpSpPr/>
          <p:nvPr/>
        </p:nvGrpSpPr>
        <p:grpSpPr>
          <a:xfrm>
            <a:off x="3942256" y="3786994"/>
            <a:ext cx="1259482" cy="850394"/>
            <a:chOff x="3942256" y="3805100"/>
            <a:chExt cx="1259482" cy="850394"/>
          </a:xfrm>
        </p:grpSpPr>
        <p:sp>
          <p:nvSpPr>
            <p:cNvPr id="24" name="Rectangle: Rounded Corners 23">
              <a:extLst>
                <a:ext uri="{FF2B5EF4-FFF2-40B4-BE49-F238E27FC236}">
                  <a16:creationId xmlns:a16="http://schemas.microsoft.com/office/drawing/2014/main" id="{E1946383-3F8B-0BC5-CB9B-9B72AB638E11}"/>
                </a:ext>
              </a:extLst>
            </p:cNvPr>
            <p:cNvSpPr/>
            <p:nvPr/>
          </p:nvSpPr>
          <p:spPr>
            <a:xfrm>
              <a:off x="4057646" y="3805100"/>
              <a:ext cx="1028704" cy="850394"/>
            </a:xfrm>
            <a:prstGeom prst="roundRect">
              <a:avLst>
                <a:gd name="adj" fmla="val 0"/>
              </a:avLst>
            </a:prstGeom>
            <a:solidFill>
              <a:schemeClr val="bg1"/>
            </a:solidFill>
            <a:ln w="31750">
              <a:solidFill>
                <a:srgbClr val="F1950D"/>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ZA" dirty="0"/>
            </a:p>
          </p:txBody>
        </p:sp>
        <p:sp>
          <p:nvSpPr>
            <p:cNvPr id="25" name="Title">
              <a:extLst>
                <a:ext uri="{FF2B5EF4-FFF2-40B4-BE49-F238E27FC236}">
                  <a16:creationId xmlns:a16="http://schemas.microsoft.com/office/drawing/2014/main" id="{DB7125BB-F35B-7599-F7E7-86C28A0B052A}"/>
                </a:ext>
              </a:extLst>
            </p:cNvPr>
            <p:cNvSpPr txBox="1">
              <a:spLocks/>
            </p:cNvSpPr>
            <p:nvPr/>
          </p:nvSpPr>
          <p:spPr>
            <a:xfrm>
              <a:off x="3942256" y="3933753"/>
              <a:ext cx="1259482" cy="654116"/>
            </a:xfrm>
            <a:prstGeom prst="roundRect">
              <a:avLst>
                <a:gd name="adj" fmla="val 9641"/>
              </a:avLst>
            </a:prstGeom>
            <a:noFill/>
            <a:ln w="25400">
              <a:noFill/>
            </a:ln>
          </p:spPr>
          <p:txBody>
            <a:bodyPr vert="horz" lIns="252000" tIns="252000" rIns="252000" bIns="252000" rtlCol="0" anchor="ctr" anchorCtr="0">
              <a:noAutofit/>
            </a:bodyPr>
            <a:lstStyle>
              <a:lvl1pPr algn="l" defTabSz="914400" rtl="0" eaLnBrk="1" latinLnBrk="0" hangingPunct="1">
                <a:lnSpc>
                  <a:spcPct val="90000"/>
                </a:lnSpc>
                <a:spcBef>
                  <a:spcPct val="0"/>
                </a:spcBef>
                <a:buNone/>
                <a:defRPr sz="3600" b="1" kern="1200">
                  <a:solidFill>
                    <a:srgbClr val="1C1C1C"/>
                  </a:solidFill>
                  <a:latin typeface="Twinkl" pitchFamily="2" charset="0"/>
                  <a:ea typeface="+mj-ea"/>
                  <a:cs typeface="+mj-cs"/>
                </a:defRPr>
              </a:lvl1pPr>
            </a:lstStyle>
            <a:p>
              <a:pPr algn="ctr">
                <a:lnSpc>
                  <a:spcPct val="100000"/>
                </a:lnSpc>
              </a:pPr>
              <a:r>
                <a:rPr lang="en-ZA" sz="4000" dirty="0">
                  <a:solidFill>
                    <a:schemeClr val="tx1"/>
                  </a:solidFill>
                  <a:latin typeface="+mn-lt"/>
                </a:rPr>
                <a:t>OR</a:t>
              </a:r>
            </a:p>
          </p:txBody>
        </p:sp>
      </p:grpSp>
    </p:spTree>
    <p:extLst>
      <p:ext uri="{BB962C8B-B14F-4D97-AF65-F5344CB8AC3E}">
        <p14:creationId xmlns:p14="http://schemas.microsoft.com/office/powerpoint/2010/main" val="2511669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01E1B7F1-ACEA-992A-CF08-656729829260}"/>
              </a:ext>
            </a:extLst>
          </p:cNvPr>
          <p:cNvSpPr/>
          <p:nvPr/>
        </p:nvSpPr>
        <p:spPr>
          <a:xfrm>
            <a:off x="624254" y="601905"/>
            <a:ext cx="4753504" cy="1353644"/>
          </a:xfrm>
          <a:prstGeom prst="roundRect">
            <a:avLst>
              <a:gd name="adj" fmla="val 0"/>
            </a:avLst>
          </a:prstGeom>
          <a:solidFill>
            <a:srgbClr val="2C9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Title">
            <a:extLst>
              <a:ext uri="{FF2B5EF4-FFF2-40B4-BE49-F238E27FC236}">
                <a16:creationId xmlns:a16="http://schemas.microsoft.com/office/drawing/2014/main" id="{8EACF9F9-1EBB-7D48-B400-585324CB8B2C}"/>
              </a:ext>
            </a:extLst>
          </p:cNvPr>
          <p:cNvSpPr>
            <a:spLocks noGrp="1"/>
          </p:cNvSpPr>
          <p:nvPr>
            <p:ph type="title"/>
          </p:nvPr>
        </p:nvSpPr>
        <p:spPr>
          <a:xfrm>
            <a:off x="624254" y="941771"/>
            <a:ext cx="4753505" cy="654116"/>
          </a:xfrm>
        </p:spPr>
        <p:txBody>
          <a:bodyPr anchor="ctr" anchorCtr="0"/>
          <a:lstStyle/>
          <a:p>
            <a:pPr algn="ctr">
              <a:lnSpc>
                <a:spcPct val="95000"/>
              </a:lnSpc>
            </a:pPr>
            <a:r>
              <a:rPr lang="en-ZA" sz="4000" dirty="0">
                <a:solidFill>
                  <a:schemeClr val="bg1"/>
                </a:solidFill>
                <a:latin typeface="+mn-lt"/>
              </a:rPr>
              <a:t>Would you rather</a:t>
            </a:r>
            <a:br>
              <a:rPr lang="en-ZA" sz="4000" dirty="0">
                <a:solidFill>
                  <a:schemeClr val="bg1"/>
                </a:solidFill>
                <a:latin typeface="+mn-lt"/>
              </a:rPr>
            </a:br>
            <a:r>
              <a:rPr lang="en-ZA" sz="4000" b="0" dirty="0">
                <a:solidFill>
                  <a:schemeClr val="bg1"/>
                </a:solidFill>
                <a:latin typeface="+mn-lt"/>
              </a:rPr>
              <a:t>Adjective edition!</a:t>
            </a:r>
          </a:p>
        </p:txBody>
      </p:sp>
      <p:grpSp>
        <p:nvGrpSpPr>
          <p:cNvPr id="27" name="Group 26">
            <a:extLst>
              <a:ext uri="{FF2B5EF4-FFF2-40B4-BE49-F238E27FC236}">
                <a16:creationId xmlns:a16="http://schemas.microsoft.com/office/drawing/2014/main" id="{D73268F6-A236-C934-C671-8BB0F9048CB3}"/>
              </a:ext>
            </a:extLst>
          </p:cNvPr>
          <p:cNvGrpSpPr/>
          <p:nvPr/>
        </p:nvGrpSpPr>
        <p:grpSpPr>
          <a:xfrm>
            <a:off x="5480048" y="625475"/>
            <a:ext cx="2947076" cy="1308099"/>
            <a:chOff x="5480048" y="625475"/>
            <a:chExt cx="2947076" cy="1308099"/>
          </a:xfrm>
        </p:grpSpPr>
        <p:sp>
          <p:nvSpPr>
            <p:cNvPr id="3" name="Rectangle: Rounded Corners 2">
              <a:extLst>
                <a:ext uri="{FF2B5EF4-FFF2-40B4-BE49-F238E27FC236}">
                  <a16:creationId xmlns:a16="http://schemas.microsoft.com/office/drawing/2014/main" id="{17D830F3-93DD-200B-F6E2-062524D9D921}"/>
                </a:ext>
              </a:extLst>
            </p:cNvPr>
            <p:cNvSpPr/>
            <p:nvPr/>
          </p:nvSpPr>
          <p:spPr>
            <a:xfrm>
              <a:off x="5480050" y="625475"/>
              <a:ext cx="2947074" cy="1308099"/>
            </a:xfrm>
            <a:prstGeom prst="roundRect">
              <a:avLst>
                <a:gd name="adj" fmla="val 0"/>
              </a:avLst>
            </a:prstGeom>
            <a:solidFill>
              <a:schemeClr val="bg1"/>
            </a:solidFill>
            <a:ln w="44450">
              <a:solidFill>
                <a:srgbClr val="9ABB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4" name="Title">
              <a:extLst>
                <a:ext uri="{FF2B5EF4-FFF2-40B4-BE49-F238E27FC236}">
                  <a16:creationId xmlns:a16="http://schemas.microsoft.com/office/drawing/2014/main" id="{F607BF41-1FF9-857A-11B3-E2732741CD1C}"/>
                </a:ext>
              </a:extLst>
            </p:cNvPr>
            <p:cNvSpPr txBox="1">
              <a:spLocks/>
            </p:cNvSpPr>
            <p:nvPr/>
          </p:nvSpPr>
          <p:spPr>
            <a:xfrm>
              <a:off x="5480048" y="982981"/>
              <a:ext cx="2947075" cy="654116"/>
            </a:xfrm>
            <a:prstGeom prst="roundRect">
              <a:avLst>
                <a:gd name="adj" fmla="val 9641"/>
              </a:avLst>
            </a:prstGeom>
            <a:noFill/>
            <a:ln w="25400">
              <a:noFill/>
            </a:ln>
          </p:spPr>
          <p:txBody>
            <a:bodyPr vert="horz" lIns="252000" tIns="252000" rIns="252000" bIns="252000" rtlCol="0" anchor="ctr" anchorCtr="0">
              <a:noAutofit/>
            </a:bodyPr>
            <a:lstStyle>
              <a:lvl1pPr algn="l" defTabSz="914400" rtl="0" eaLnBrk="1" latinLnBrk="0" hangingPunct="1">
                <a:lnSpc>
                  <a:spcPct val="90000"/>
                </a:lnSpc>
                <a:spcBef>
                  <a:spcPct val="0"/>
                </a:spcBef>
                <a:buNone/>
                <a:defRPr sz="3600" b="1" kern="1200">
                  <a:solidFill>
                    <a:srgbClr val="1C1C1C"/>
                  </a:solidFill>
                  <a:latin typeface="Twinkl" pitchFamily="2" charset="0"/>
                  <a:ea typeface="+mj-ea"/>
                  <a:cs typeface="+mj-cs"/>
                </a:defRPr>
              </a:lvl1pPr>
            </a:lstStyle>
            <a:p>
              <a:pPr algn="ctr">
                <a:lnSpc>
                  <a:spcPct val="100000"/>
                </a:lnSpc>
              </a:pPr>
              <a:r>
                <a:rPr lang="en-ZA" sz="4000" dirty="0">
                  <a:solidFill>
                    <a:srgbClr val="9ABB1F"/>
                  </a:solidFill>
                  <a:latin typeface="+mn-lt"/>
                </a:rPr>
                <a:t>Round 2</a:t>
              </a:r>
            </a:p>
          </p:txBody>
        </p:sp>
      </p:grpSp>
      <p:grpSp>
        <p:nvGrpSpPr>
          <p:cNvPr id="6" name="Group 5">
            <a:extLst>
              <a:ext uri="{FF2B5EF4-FFF2-40B4-BE49-F238E27FC236}">
                <a16:creationId xmlns:a16="http://schemas.microsoft.com/office/drawing/2014/main" id="{880B432B-6A32-B4C4-F8AD-A0F1E54EB9E2}"/>
              </a:ext>
            </a:extLst>
          </p:cNvPr>
          <p:cNvGrpSpPr/>
          <p:nvPr/>
        </p:nvGrpSpPr>
        <p:grpSpPr>
          <a:xfrm>
            <a:off x="719504" y="2642862"/>
            <a:ext cx="3222752" cy="2997826"/>
            <a:chOff x="993530" y="3186266"/>
            <a:chExt cx="3228872" cy="3003518"/>
          </a:xfrm>
        </p:grpSpPr>
        <p:sp>
          <p:nvSpPr>
            <p:cNvPr id="7" name="Rectangle 6">
              <a:extLst>
                <a:ext uri="{FF2B5EF4-FFF2-40B4-BE49-F238E27FC236}">
                  <a16:creationId xmlns:a16="http://schemas.microsoft.com/office/drawing/2014/main" id="{77A73284-D5A7-834C-58FD-B2EF4E7D2616}"/>
                </a:ext>
              </a:extLst>
            </p:cNvPr>
            <p:cNvSpPr/>
            <p:nvPr/>
          </p:nvSpPr>
          <p:spPr>
            <a:xfrm>
              <a:off x="993531" y="4144108"/>
              <a:ext cx="3228871" cy="2045676"/>
            </a:xfrm>
            <a:prstGeom prst="rect">
              <a:avLst/>
            </a:prstGeom>
            <a:noFill/>
            <a:ln w="31750">
              <a:solidFill>
                <a:srgbClr val="2C91D8"/>
              </a:solidFill>
            </a:ln>
          </p:spPr>
          <p:txBody>
            <a:bodyPr vert="horz" lIns="108000" tIns="288000" rIns="108000" bIns="252000" rtlCol="0" anchor="ctr" anchorCtr="1">
              <a:noAutofit/>
            </a:bodyPr>
            <a:lstStyle/>
            <a:p>
              <a:pPr>
                <a:lnSpc>
                  <a:spcPct val="90000"/>
                </a:lnSpc>
                <a:spcBef>
                  <a:spcPct val="0"/>
                </a:spcBef>
              </a:pPr>
              <a:endParaRPr lang="en-ZA" sz="2200" b="1" dirty="0">
                <a:solidFill>
                  <a:schemeClr val="tx1">
                    <a:lumMod val="90000"/>
                    <a:lumOff val="10000"/>
                  </a:schemeClr>
                </a:solidFill>
                <a:ea typeface="Roboto" panose="02000000000000000000" pitchFamily="2" charset="0"/>
                <a:cs typeface="+mj-cs"/>
              </a:endParaRPr>
            </a:p>
          </p:txBody>
        </p:sp>
        <p:pic>
          <p:nvPicPr>
            <p:cNvPr id="8" name="Picture 7">
              <a:extLst>
                <a:ext uri="{FF2B5EF4-FFF2-40B4-BE49-F238E27FC236}">
                  <a16:creationId xmlns:a16="http://schemas.microsoft.com/office/drawing/2014/main" id="{898906F4-2DDF-0E31-F4C2-C4D80A90180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25303" y="4272024"/>
              <a:ext cx="2965326" cy="1777443"/>
            </a:xfrm>
            <a:prstGeom prst="rect">
              <a:avLst/>
            </a:prstGeom>
          </p:spPr>
        </p:pic>
        <p:sp>
          <p:nvSpPr>
            <p:cNvPr id="19" name="Rectangle 18">
              <a:extLst>
                <a:ext uri="{FF2B5EF4-FFF2-40B4-BE49-F238E27FC236}">
                  <a16:creationId xmlns:a16="http://schemas.microsoft.com/office/drawing/2014/main" id="{8E47B24A-A91E-FC4C-90FA-23B8024F1687}"/>
                </a:ext>
              </a:extLst>
            </p:cNvPr>
            <p:cNvSpPr/>
            <p:nvPr/>
          </p:nvSpPr>
          <p:spPr>
            <a:xfrm>
              <a:off x="993530" y="3186266"/>
              <a:ext cx="3228871" cy="958034"/>
            </a:xfrm>
            <a:prstGeom prst="rect">
              <a:avLst/>
            </a:prstGeom>
            <a:solidFill>
              <a:schemeClr val="bg1"/>
            </a:solidFill>
            <a:ln w="31750">
              <a:solidFill>
                <a:srgbClr val="2C91D8"/>
              </a:solidFill>
            </a:ln>
          </p:spPr>
          <p:txBody>
            <a:bodyPr vert="horz" lIns="108000" tIns="324000" rIns="108000" bIns="324000" rtlCol="0" anchor="ctr" anchorCtr="1">
              <a:noAutofit/>
            </a:bodyPr>
            <a:lstStyle/>
            <a:p>
              <a:pPr algn="ctr">
                <a:lnSpc>
                  <a:spcPct val="110000"/>
                </a:lnSpc>
              </a:pPr>
              <a:r>
                <a:rPr lang="en-ZA" sz="2400" b="0" dirty="0">
                  <a:solidFill>
                    <a:schemeClr val="tx1">
                      <a:lumMod val="90000"/>
                      <a:lumOff val="10000"/>
                    </a:schemeClr>
                  </a:solidFill>
                  <a:latin typeface="+mn-lt"/>
                </a:rPr>
                <a:t>Swim with the </a:t>
              </a:r>
              <a:r>
                <a:rPr lang="en-ZA" sz="2400" b="1" dirty="0">
                  <a:solidFill>
                    <a:schemeClr val="tx1">
                      <a:lumMod val="90000"/>
                      <a:lumOff val="10000"/>
                    </a:schemeClr>
                  </a:solidFill>
                  <a:latin typeface="+mn-lt"/>
                </a:rPr>
                <a:t>mighty</a:t>
              </a:r>
              <a:r>
                <a:rPr lang="en-ZA" sz="2400" b="0" dirty="0">
                  <a:solidFill>
                    <a:schemeClr val="tx1">
                      <a:lumMod val="90000"/>
                      <a:lumOff val="10000"/>
                    </a:schemeClr>
                  </a:solidFill>
                  <a:latin typeface="+mn-lt"/>
                </a:rPr>
                <a:t> sharks</a:t>
              </a:r>
            </a:p>
          </p:txBody>
        </p:sp>
      </p:grpSp>
      <p:grpSp>
        <p:nvGrpSpPr>
          <p:cNvPr id="20" name="Group 19">
            <a:extLst>
              <a:ext uri="{FF2B5EF4-FFF2-40B4-BE49-F238E27FC236}">
                <a16:creationId xmlns:a16="http://schemas.microsoft.com/office/drawing/2014/main" id="{FBFACD02-C5EE-A1C5-E324-EB5C7825ED4B}"/>
              </a:ext>
            </a:extLst>
          </p:cNvPr>
          <p:cNvGrpSpPr/>
          <p:nvPr/>
        </p:nvGrpSpPr>
        <p:grpSpPr>
          <a:xfrm>
            <a:off x="5201738" y="2642862"/>
            <a:ext cx="3222752" cy="2997826"/>
            <a:chOff x="993530" y="3186266"/>
            <a:chExt cx="3228872" cy="3003518"/>
          </a:xfrm>
        </p:grpSpPr>
        <p:sp>
          <p:nvSpPr>
            <p:cNvPr id="21" name="Rectangle 20">
              <a:extLst>
                <a:ext uri="{FF2B5EF4-FFF2-40B4-BE49-F238E27FC236}">
                  <a16:creationId xmlns:a16="http://schemas.microsoft.com/office/drawing/2014/main" id="{9C3B8E1E-8C2B-4A31-176B-D077FCA8AEBF}"/>
                </a:ext>
              </a:extLst>
            </p:cNvPr>
            <p:cNvSpPr/>
            <p:nvPr/>
          </p:nvSpPr>
          <p:spPr>
            <a:xfrm>
              <a:off x="993531" y="4144108"/>
              <a:ext cx="3228871" cy="2045676"/>
            </a:xfrm>
            <a:prstGeom prst="rect">
              <a:avLst/>
            </a:prstGeom>
            <a:noFill/>
            <a:ln w="31750">
              <a:solidFill>
                <a:srgbClr val="9ABB1F"/>
              </a:solidFill>
            </a:ln>
          </p:spPr>
          <p:txBody>
            <a:bodyPr vert="horz" lIns="108000" tIns="288000" rIns="108000" bIns="252000" rtlCol="0" anchor="ctr" anchorCtr="1">
              <a:noAutofit/>
            </a:bodyPr>
            <a:lstStyle/>
            <a:p>
              <a:pPr>
                <a:lnSpc>
                  <a:spcPct val="90000"/>
                </a:lnSpc>
                <a:spcBef>
                  <a:spcPct val="0"/>
                </a:spcBef>
              </a:pPr>
              <a:endParaRPr lang="en-ZA" sz="2200" b="1">
                <a:solidFill>
                  <a:schemeClr val="tx1">
                    <a:lumMod val="90000"/>
                    <a:lumOff val="10000"/>
                  </a:schemeClr>
                </a:solidFill>
                <a:ea typeface="Roboto" panose="02000000000000000000" pitchFamily="2" charset="0"/>
                <a:cs typeface="+mj-cs"/>
              </a:endParaRPr>
            </a:p>
          </p:txBody>
        </p:sp>
        <p:pic>
          <p:nvPicPr>
            <p:cNvPr id="22" name="Picture 21">
              <a:extLst>
                <a:ext uri="{FF2B5EF4-FFF2-40B4-BE49-F238E27FC236}">
                  <a16:creationId xmlns:a16="http://schemas.microsoft.com/office/drawing/2014/main" id="{21B3CCAB-6C70-D88B-B9B8-CEC81CB3200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576231" y="4281094"/>
              <a:ext cx="2067356" cy="1777443"/>
            </a:xfrm>
            <a:prstGeom prst="rect">
              <a:avLst/>
            </a:prstGeom>
          </p:spPr>
        </p:pic>
        <p:sp>
          <p:nvSpPr>
            <p:cNvPr id="23" name="Rectangle 22">
              <a:extLst>
                <a:ext uri="{FF2B5EF4-FFF2-40B4-BE49-F238E27FC236}">
                  <a16:creationId xmlns:a16="http://schemas.microsoft.com/office/drawing/2014/main" id="{DF5BC1CD-C53D-ADC7-6B36-AD3181212BE0}"/>
                </a:ext>
              </a:extLst>
            </p:cNvPr>
            <p:cNvSpPr/>
            <p:nvPr/>
          </p:nvSpPr>
          <p:spPr>
            <a:xfrm>
              <a:off x="993530" y="3186266"/>
              <a:ext cx="3228871" cy="958034"/>
            </a:xfrm>
            <a:prstGeom prst="rect">
              <a:avLst/>
            </a:prstGeom>
            <a:solidFill>
              <a:schemeClr val="bg1"/>
            </a:solidFill>
            <a:ln w="31750">
              <a:solidFill>
                <a:srgbClr val="9ABB1F"/>
              </a:solidFill>
            </a:ln>
          </p:spPr>
          <p:txBody>
            <a:bodyPr vert="horz" lIns="108000" tIns="324000" rIns="108000" bIns="324000" rtlCol="0" anchor="ctr" anchorCtr="1">
              <a:noAutofit/>
            </a:bodyPr>
            <a:lstStyle/>
            <a:p>
              <a:pPr algn="ctr">
                <a:lnSpc>
                  <a:spcPct val="110000"/>
                </a:lnSpc>
              </a:pPr>
              <a:r>
                <a:rPr lang="en-ZA" sz="2400" b="0" dirty="0">
                  <a:solidFill>
                    <a:schemeClr val="tx1">
                      <a:lumMod val="90000"/>
                      <a:lumOff val="10000"/>
                    </a:schemeClr>
                  </a:solidFill>
                  <a:latin typeface="+mn-lt"/>
                </a:rPr>
                <a:t>Feed a crocodile</a:t>
              </a:r>
              <a:br>
                <a:rPr lang="en-ZA" sz="2400" b="0" dirty="0">
                  <a:solidFill>
                    <a:schemeClr val="tx1">
                      <a:lumMod val="90000"/>
                      <a:lumOff val="10000"/>
                    </a:schemeClr>
                  </a:solidFill>
                  <a:latin typeface="+mn-lt"/>
                </a:rPr>
              </a:br>
              <a:r>
                <a:rPr lang="en-ZA" sz="2400" b="0" dirty="0">
                  <a:solidFill>
                    <a:schemeClr val="tx1">
                      <a:lumMod val="90000"/>
                      <a:lumOff val="10000"/>
                    </a:schemeClr>
                  </a:solidFill>
                  <a:latin typeface="+mn-lt"/>
                </a:rPr>
                <a:t>with </a:t>
              </a:r>
              <a:r>
                <a:rPr lang="en-ZA" sz="2400" b="1" dirty="0">
                  <a:solidFill>
                    <a:schemeClr val="tx1">
                      <a:lumMod val="90000"/>
                      <a:lumOff val="10000"/>
                    </a:schemeClr>
                  </a:solidFill>
                  <a:latin typeface="+mn-lt"/>
                </a:rPr>
                <a:t>sharp</a:t>
              </a:r>
              <a:r>
                <a:rPr lang="en-ZA" sz="2400" b="0" dirty="0">
                  <a:solidFill>
                    <a:schemeClr val="tx1">
                      <a:lumMod val="90000"/>
                      <a:lumOff val="10000"/>
                    </a:schemeClr>
                  </a:solidFill>
                  <a:latin typeface="+mn-lt"/>
                </a:rPr>
                <a:t> teeth</a:t>
              </a:r>
            </a:p>
          </p:txBody>
        </p:sp>
      </p:grpSp>
      <p:grpSp>
        <p:nvGrpSpPr>
          <p:cNvPr id="28" name="Group 27">
            <a:extLst>
              <a:ext uri="{FF2B5EF4-FFF2-40B4-BE49-F238E27FC236}">
                <a16:creationId xmlns:a16="http://schemas.microsoft.com/office/drawing/2014/main" id="{EFC90762-A15F-AF8E-6A80-F7BEDEF8D33D}"/>
              </a:ext>
            </a:extLst>
          </p:cNvPr>
          <p:cNvGrpSpPr/>
          <p:nvPr/>
        </p:nvGrpSpPr>
        <p:grpSpPr>
          <a:xfrm>
            <a:off x="3942256" y="3786994"/>
            <a:ext cx="1259482" cy="850394"/>
            <a:chOff x="3942256" y="3805100"/>
            <a:chExt cx="1259482" cy="850394"/>
          </a:xfrm>
        </p:grpSpPr>
        <p:sp>
          <p:nvSpPr>
            <p:cNvPr id="24" name="Rectangle: Rounded Corners 23">
              <a:extLst>
                <a:ext uri="{FF2B5EF4-FFF2-40B4-BE49-F238E27FC236}">
                  <a16:creationId xmlns:a16="http://schemas.microsoft.com/office/drawing/2014/main" id="{E1946383-3F8B-0BC5-CB9B-9B72AB638E11}"/>
                </a:ext>
              </a:extLst>
            </p:cNvPr>
            <p:cNvSpPr/>
            <p:nvPr/>
          </p:nvSpPr>
          <p:spPr>
            <a:xfrm>
              <a:off x="4057646" y="3805100"/>
              <a:ext cx="1028704" cy="850394"/>
            </a:xfrm>
            <a:prstGeom prst="roundRect">
              <a:avLst>
                <a:gd name="adj" fmla="val 0"/>
              </a:avLst>
            </a:prstGeom>
            <a:solidFill>
              <a:schemeClr val="bg1"/>
            </a:solidFill>
            <a:ln w="31750">
              <a:solidFill>
                <a:srgbClr val="F1950D"/>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ZA" dirty="0"/>
            </a:p>
          </p:txBody>
        </p:sp>
        <p:sp>
          <p:nvSpPr>
            <p:cNvPr id="25" name="Title">
              <a:extLst>
                <a:ext uri="{FF2B5EF4-FFF2-40B4-BE49-F238E27FC236}">
                  <a16:creationId xmlns:a16="http://schemas.microsoft.com/office/drawing/2014/main" id="{DB7125BB-F35B-7599-F7E7-86C28A0B052A}"/>
                </a:ext>
              </a:extLst>
            </p:cNvPr>
            <p:cNvSpPr txBox="1">
              <a:spLocks/>
            </p:cNvSpPr>
            <p:nvPr/>
          </p:nvSpPr>
          <p:spPr>
            <a:xfrm>
              <a:off x="3942256" y="3933753"/>
              <a:ext cx="1259482" cy="654116"/>
            </a:xfrm>
            <a:prstGeom prst="roundRect">
              <a:avLst>
                <a:gd name="adj" fmla="val 9641"/>
              </a:avLst>
            </a:prstGeom>
            <a:noFill/>
            <a:ln w="25400">
              <a:noFill/>
            </a:ln>
          </p:spPr>
          <p:txBody>
            <a:bodyPr vert="horz" lIns="252000" tIns="252000" rIns="252000" bIns="252000" rtlCol="0" anchor="ctr" anchorCtr="0">
              <a:noAutofit/>
            </a:bodyPr>
            <a:lstStyle>
              <a:lvl1pPr algn="l" defTabSz="914400" rtl="0" eaLnBrk="1" latinLnBrk="0" hangingPunct="1">
                <a:lnSpc>
                  <a:spcPct val="90000"/>
                </a:lnSpc>
                <a:spcBef>
                  <a:spcPct val="0"/>
                </a:spcBef>
                <a:buNone/>
                <a:defRPr sz="3600" b="1" kern="1200">
                  <a:solidFill>
                    <a:srgbClr val="1C1C1C"/>
                  </a:solidFill>
                  <a:latin typeface="Twinkl" pitchFamily="2" charset="0"/>
                  <a:ea typeface="+mj-ea"/>
                  <a:cs typeface="+mj-cs"/>
                </a:defRPr>
              </a:lvl1pPr>
            </a:lstStyle>
            <a:p>
              <a:pPr algn="ctr">
                <a:lnSpc>
                  <a:spcPct val="100000"/>
                </a:lnSpc>
              </a:pPr>
              <a:r>
                <a:rPr lang="en-ZA" sz="4000" dirty="0">
                  <a:solidFill>
                    <a:schemeClr val="tx1"/>
                  </a:solidFill>
                  <a:latin typeface="+mn-lt"/>
                </a:rPr>
                <a:t>OR</a:t>
              </a:r>
            </a:p>
          </p:txBody>
        </p:sp>
      </p:grpSp>
    </p:spTree>
    <p:extLst>
      <p:ext uri="{BB962C8B-B14F-4D97-AF65-F5344CB8AC3E}">
        <p14:creationId xmlns:p14="http://schemas.microsoft.com/office/powerpoint/2010/main" val="3830820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01E1B7F1-ACEA-992A-CF08-656729829260}"/>
              </a:ext>
            </a:extLst>
          </p:cNvPr>
          <p:cNvSpPr/>
          <p:nvPr/>
        </p:nvSpPr>
        <p:spPr>
          <a:xfrm>
            <a:off x="624254" y="601905"/>
            <a:ext cx="4753504" cy="1353644"/>
          </a:xfrm>
          <a:prstGeom prst="roundRect">
            <a:avLst>
              <a:gd name="adj" fmla="val 0"/>
            </a:avLst>
          </a:prstGeom>
          <a:solidFill>
            <a:srgbClr val="2C9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Title">
            <a:extLst>
              <a:ext uri="{FF2B5EF4-FFF2-40B4-BE49-F238E27FC236}">
                <a16:creationId xmlns:a16="http://schemas.microsoft.com/office/drawing/2014/main" id="{8EACF9F9-1EBB-7D48-B400-585324CB8B2C}"/>
              </a:ext>
            </a:extLst>
          </p:cNvPr>
          <p:cNvSpPr>
            <a:spLocks noGrp="1"/>
          </p:cNvSpPr>
          <p:nvPr>
            <p:ph type="title"/>
          </p:nvPr>
        </p:nvSpPr>
        <p:spPr>
          <a:xfrm>
            <a:off x="624254" y="941771"/>
            <a:ext cx="4753505" cy="654116"/>
          </a:xfrm>
        </p:spPr>
        <p:txBody>
          <a:bodyPr anchor="ctr" anchorCtr="0"/>
          <a:lstStyle/>
          <a:p>
            <a:pPr algn="ctr">
              <a:lnSpc>
                <a:spcPct val="95000"/>
              </a:lnSpc>
            </a:pPr>
            <a:r>
              <a:rPr lang="en-ZA" sz="4000" dirty="0">
                <a:solidFill>
                  <a:schemeClr val="bg1"/>
                </a:solidFill>
                <a:latin typeface="+mn-lt"/>
              </a:rPr>
              <a:t>Would you rather</a:t>
            </a:r>
            <a:br>
              <a:rPr lang="en-ZA" sz="4000" dirty="0">
                <a:solidFill>
                  <a:schemeClr val="bg1"/>
                </a:solidFill>
                <a:latin typeface="+mn-lt"/>
              </a:rPr>
            </a:br>
            <a:r>
              <a:rPr lang="en-ZA" sz="4000" b="0" dirty="0">
                <a:solidFill>
                  <a:schemeClr val="bg1"/>
                </a:solidFill>
                <a:latin typeface="+mn-lt"/>
              </a:rPr>
              <a:t>Adjective edition!</a:t>
            </a:r>
          </a:p>
        </p:txBody>
      </p:sp>
      <p:grpSp>
        <p:nvGrpSpPr>
          <p:cNvPr id="27" name="Group 26">
            <a:extLst>
              <a:ext uri="{FF2B5EF4-FFF2-40B4-BE49-F238E27FC236}">
                <a16:creationId xmlns:a16="http://schemas.microsoft.com/office/drawing/2014/main" id="{D73268F6-A236-C934-C671-8BB0F9048CB3}"/>
              </a:ext>
            </a:extLst>
          </p:cNvPr>
          <p:cNvGrpSpPr/>
          <p:nvPr/>
        </p:nvGrpSpPr>
        <p:grpSpPr>
          <a:xfrm>
            <a:off x="5480048" y="625475"/>
            <a:ext cx="2947076" cy="1308099"/>
            <a:chOff x="5480048" y="625475"/>
            <a:chExt cx="2947076" cy="1308099"/>
          </a:xfrm>
        </p:grpSpPr>
        <p:sp>
          <p:nvSpPr>
            <p:cNvPr id="3" name="Rectangle: Rounded Corners 2">
              <a:extLst>
                <a:ext uri="{FF2B5EF4-FFF2-40B4-BE49-F238E27FC236}">
                  <a16:creationId xmlns:a16="http://schemas.microsoft.com/office/drawing/2014/main" id="{17D830F3-93DD-200B-F6E2-062524D9D921}"/>
                </a:ext>
              </a:extLst>
            </p:cNvPr>
            <p:cNvSpPr/>
            <p:nvPr/>
          </p:nvSpPr>
          <p:spPr>
            <a:xfrm>
              <a:off x="5480050" y="625475"/>
              <a:ext cx="2947074" cy="1308099"/>
            </a:xfrm>
            <a:prstGeom prst="roundRect">
              <a:avLst>
                <a:gd name="adj" fmla="val 0"/>
              </a:avLst>
            </a:prstGeom>
            <a:solidFill>
              <a:schemeClr val="bg1"/>
            </a:solidFill>
            <a:ln w="44450">
              <a:solidFill>
                <a:srgbClr val="9ABB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4" name="Title">
              <a:extLst>
                <a:ext uri="{FF2B5EF4-FFF2-40B4-BE49-F238E27FC236}">
                  <a16:creationId xmlns:a16="http://schemas.microsoft.com/office/drawing/2014/main" id="{F607BF41-1FF9-857A-11B3-E2732741CD1C}"/>
                </a:ext>
              </a:extLst>
            </p:cNvPr>
            <p:cNvSpPr txBox="1">
              <a:spLocks/>
            </p:cNvSpPr>
            <p:nvPr/>
          </p:nvSpPr>
          <p:spPr>
            <a:xfrm>
              <a:off x="5480048" y="982981"/>
              <a:ext cx="2947075" cy="654116"/>
            </a:xfrm>
            <a:prstGeom prst="roundRect">
              <a:avLst>
                <a:gd name="adj" fmla="val 9641"/>
              </a:avLst>
            </a:prstGeom>
            <a:noFill/>
            <a:ln w="25400">
              <a:noFill/>
            </a:ln>
          </p:spPr>
          <p:txBody>
            <a:bodyPr vert="horz" lIns="252000" tIns="252000" rIns="252000" bIns="252000" rtlCol="0" anchor="ctr" anchorCtr="0">
              <a:noAutofit/>
            </a:bodyPr>
            <a:lstStyle>
              <a:lvl1pPr algn="l" defTabSz="914400" rtl="0" eaLnBrk="1" latinLnBrk="0" hangingPunct="1">
                <a:lnSpc>
                  <a:spcPct val="90000"/>
                </a:lnSpc>
                <a:spcBef>
                  <a:spcPct val="0"/>
                </a:spcBef>
                <a:buNone/>
                <a:defRPr sz="3600" b="1" kern="1200">
                  <a:solidFill>
                    <a:srgbClr val="1C1C1C"/>
                  </a:solidFill>
                  <a:latin typeface="Twinkl" pitchFamily="2" charset="0"/>
                  <a:ea typeface="+mj-ea"/>
                  <a:cs typeface="+mj-cs"/>
                </a:defRPr>
              </a:lvl1pPr>
            </a:lstStyle>
            <a:p>
              <a:pPr algn="ctr">
                <a:lnSpc>
                  <a:spcPct val="100000"/>
                </a:lnSpc>
              </a:pPr>
              <a:r>
                <a:rPr lang="en-ZA" sz="4000" dirty="0">
                  <a:solidFill>
                    <a:srgbClr val="9ABB1F"/>
                  </a:solidFill>
                  <a:latin typeface="+mn-lt"/>
                </a:rPr>
                <a:t>Round 3</a:t>
              </a:r>
            </a:p>
          </p:txBody>
        </p:sp>
      </p:grpSp>
      <p:grpSp>
        <p:nvGrpSpPr>
          <p:cNvPr id="6" name="Group 5">
            <a:extLst>
              <a:ext uri="{FF2B5EF4-FFF2-40B4-BE49-F238E27FC236}">
                <a16:creationId xmlns:a16="http://schemas.microsoft.com/office/drawing/2014/main" id="{880B432B-6A32-B4C4-F8AD-A0F1E54EB9E2}"/>
              </a:ext>
            </a:extLst>
          </p:cNvPr>
          <p:cNvGrpSpPr/>
          <p:nvPr/>
        </p:nvGrpSpPr>
        <p:grpSpPr>
          <a:xfrm>
            <a:off x="719504" y="2642862"/>
            <a:ext cx="3222752" cy="2997826"/>
            <a:chOff x="993530" y="3186266"/>
            <a:chExt cx="3228872" cy="3003518"/>
          </a:xfrm>
        </p:grpSpPr>
        <p:sp>
          <p:nvSpPr>
            <p:cNvPr id="7" name="Rectangle 6">
              <a:extLst>
                <a:ext uri="{FF2B5EF4-FFF2-40B4-BE49-F238E27FC236}">
                  <a16:creationId xmlns:a16="http://schemas.microsoft.com/office/drawing/2014/main" id="{77A73284-D5A7-834C-58FD-B2EF4E7D2616}"/>
                </a:ext>
              </a:extLst>
            </p:cNvPr>
            <p:cNvSpPr/>
            <p:nvPr/>
          </p:nvSpPr>
          <p:spPr>
            <a:xfrm>
              <a:off x="993531" y="4144108"/>
              <a:ext cx="3228871" cy="2045676"/>
            </a:xfrm>
            <a:prstGeom prst="rect">
              <a:avLst/>
            </a:prstGeom>
            <a:noFill/>
            <a:ln w="31750">
              <a:solidFill>
                <a:srgbClr val="2C91D8"/>
              </a:solidFill>
            </a:ln>
          </p:spPr>
          <p:txBody>
            <a:bodyPr vert="horz" lIns="108000" tIns="288000" rIns="108000" bIns="252000" rtlCol="0" anchor="ctr" anchorCtr="1">
              <a:noAutofit/>
            </a:bodyPr>
            <a:lstStyle/>
            <a:p>
              <a:pPr>
                <a:lnSpc>
                  <a:spcPct val="90000"/>
                </a:lnSpc>
                <a:spcBef>
                  <a:spcPct val="0"/>
                </a:spcBef>
              </a:pPr>
              <a:endParaRPr lang="en-ZA" sz="2200" b="1" dirty="0">
                <a:solidFill>
                  <a:schemeClr val="tx1">
                    <a:lumMod val="90000"/>
                    <a:lumOff val="10000"/>
                  </a:schemeClr>
                </a:solidFill>
                <a:ea typeface="Roboto" panose="02000000000000000000" pitchFamily="2" charset="0"/>
                <a:cs typeface="+mj-cs"/>
              </a:endParaRPr>
            </a:p>
          </p:txBody>
        </p:sp>
        <p:pic>
          <p:nvPicPr>
            <p:cNvPr id="8" name="Picture 7">
              <a:extLst>
                <a:ext uri="{FF2B5EF4-FFF2-40B4-BE49-F238E27FC236}">
                  <a16:creationId xmlns:a16="http://schemas.microsoft.com/office/drawing/2014/main" id="{898906F4-2DDF-0E31-F4C2-C4D80A90180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122" t="-1430"/>
            <a:stretch/>
          </p:blipFill>
          <p:spPr>
            <a:xfrm>
              <a:off x="1125303" y="4272024"/>
              <a:ext cx="2965326" cy="1786514"/>
            </a:xfrm>
            <a:prstGeom prst="rect">
              <a:avLst/>
            </a:prstGeom>
          </p:spPr>
        </p:pic>
        <p:sp>
          <p:nvSpPr>
            <p:cNvPr id="19" name="Rectangle 18">
              <a:extLst>
                <a:ext uri="{FF2B5EF4-FFF2-40B4-BE49-F238E27FC236}">
                  <a16:creationId xmlns:a16="http://schemas.microsoft.com/office/drawing/2014/main" id="{8E47B24A-A91E-FC4C-90FA-23B8024F1687}"/>
                </a:ext>
              </a:extLst>
            </p:cNvPr>
            <p:cNvSpPr/>
            <p:nvPr/>
          </p:nvSpPr>
          <p:spPr>
            <a:xfrm>
              <a:off x="993530" y="3186266"/>
              <a:ext cx="3228871" cy="958034"/>
            </a:xfrm>
            <a:prstGeom prst="rect">
              <a:avLst/>
            </a:prstGeom>
            <a:solidFill>
              <a:schemeClr val="bg1"/>
            </a:solidFill>
            <a:ln w="31750">
              <a:solidFill>
                <a:srgbClr val="2C91D8"/>
              </a:solidFill>
            </a:ln>
          </p:spPr>
          <p:txBody>
            <a:bodyPr vert="horz" lIns="108000" tIns="324000" rIns="108000" bIns="324000" rtlCol="0" anchor="ctr" anchorCtr="1">
              <a:noAutofit/>
            </a:bodyPr>
            <a:lstStyle/>
            <a:p>
              <a:pPr algn="ctr">
                <a:lnSpc>
                  <a:spcPct val="110000"/>
                </a:lnSpc>
              </a:pPr>
              <a:r>
                <a:rPr lang="en-ZA" sz="2400" b="0" dirty="0">
                  <a:solidFill>
                    <a:schemeClr val="tx1">
                      <a:lumMod val="90000"/>
                      <a:lumOff val="10000"/>
                    </a:schemeClr>
                  </a:solidFill>
                  <a:latin typeface="+mn-lt"/>
                </a:rPr>
                <a:t>See a </a:t>
              </a:r>
              <a:r>
                <a:rPr lang="en-ZA" sz="2400" b="1" dirty="0">
                  <a:solidFill>
                    <a:schemeClr val="tx1">
                      <a:lumMod val="90000"/>
                      <a:lumOff val="10000"/>
                    </a:schemeClr>
                  </a:solidFill>
                  <a:latin typeface="+mn-lt"/>
                </a:rPr>
                <a:t>fierce</a:t>
              </a:r>
              <a:r>
                <a:rPr lang="en-ZA" sz="2400" b="0" dirty="0">
                  <a:solidFill>
                    <a:schemeClr val="tx1">
                      <a:lumMod val="90000"/>
                      <a:lumOff val="10000"/>
                    </a:schemeClr>
                  </a:solidFill>
                  <a:latin typeface="+mn-lt"/>
                </a:rPr>
                <a:t> werewolf</a:t>
              </a:r>
            </a:p>
          </p:txBody>
        </p:sp>
      </p:grpSp>
      <p:grpSp>
        <p:nvGrpSpPr>
          <p:cNvPr id="20" name="Group 19">
            <a:extLst>
              <a:ext uri="{FF2B5EF4-FFF2-40B4-BE49-F238E27FC236}">
                <a16:creationId xmlns:a16="http://schemas.microsoft.com/office/drawing/2014/main" id="{FBFACD02-C5EE-A1C5-E324-EB5C7825ED4B}"/>
              </a:ext>
            </a:extLst>
          </p:cNvPr>
          <p:cNvGrpSpPr/>
          <p:nvPr/>
        </p:nvGrpSpPr>
        <p:grpSpPr>
          <a:xfrm>
            <a:off x="5201738" y="2642862"/>
            <a:ext cx="3222752" cy="2997826"/>
            <a:chOff x="993530" y="3186266"/>
            <a:chExt cx="3228872" cy="3003518"/>
          </a:xfrm>
        </p:grpSpPr>
        <p:sp>
          <p:nvSpPr>
            <p:cNvPr id="21" name="Rectangle 20">
              <a:extLst>
                <a:ext uri="{FF2B5EF4-FFF2-40B4-BE49-F238E27FC236}">
                  <a16:creationId xmlns:a16="http://schemas.microsoft.com/office/drawing/2014/main" id="{9C3B8E1E-8C2B-4A31-176B-D077FCA8AEBF}"/>
                </a:ext>
              </a:extLst>
            </p:cNvPr>
            <p:cNvSpPr/>
            <p:nvPr/>
          </p:nvSpPr>
          <p:spPr>
            <a:xfrm>
              <a:off x="993531" y="4144108"/>
              <a:ext cx="3228871" cy="2045676"/>
            </a:xfrm>
            <a:prstGeom prst="rect">
              <a:avLst/>
            </a:prstGeom>
            <a:noFill/>
            <a:ln w="31750">
              <a:solidFill>
                <a:srgbClr val="9ABB1F"/>
              </a:solidFill>
            </a:ln>
          </p:spPr>
          <p:txBody>
            <a:bodyPr vert="horz" lIns="108000" tIns="288000" rIns="108000" bIns="252000" rtlCol="0" anchor="ctr" anchorCtr="1">
              <a:noAutofit/>
            </a:bodyPr>
            <a:lstStyle/>
            <a:p>
              <a:pPr>
                <a:lnSpc>
                  <a:spcPct val="90000"/>
                </a:lnSpc>
                <a:spcBef>
                  <a:spcPct val="0"/>
                </a:spcBef>
              </a:pPr>
              <a:endParaRPr lang="en-ZA" sz="2200" b="1">
                <a:solidFill>
                  <a:schemeClr val="tx1">
                    <a:lumMod val="90000"/>
                    <a:lumOff val="10000"/>
                  </a:schemeClr>
                </a:solidFill>
                <a:ea typeface="Roboto" panose="02000000000000000000" pitchFamily="2" charset="0"/>
                <a:cs typeface="+mj-cs"/>
              </a:endParaRPr>
            </a:p>
          </p:txBody>
        </p:sp>
        <p:pic>
          <p:nvPicPr>
            <p:cNvPr id="22" name="Picture 21">
              <a:extLst>
                <a:ext uri="{FF2B5EF4-FFF2-40B4-BE49-F238E27FC236}">
                  <a16:creationId xmlns:a16="http://schemas.microsoft.com/office/drawing/2014/main" id="{21B3CCAB-6C70-D88B-B9B8-CEC81CB3200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8"/>
            <a:stretch/>
          </p:blipFill>
          <p:spPr>
            <a:xfrm flipH="1">
              <a:off x="1713735" y="4271862"/>
              <a:ext cx="1796379" cy="1786675"/>
            </a:xfrm>
            <a:prstGeom prst="rect">
              <a:avLst/>
            </a:prstGeom>
          </p:spPr>
        </p:pic>
        <p:sp>
          <p:nvSpPr>
            <p:cNvPr id="23" name="Rectangle 22">
              <a:extLst>
                <a:ext uri="{FF2B5EF4-FFF2-40B4-BE49-F238E27FC236}">
                  <a16:creationId xmlns:a16="http://schemas.microsoft.com/office/drawing/2014/main" id="{DF5BC1CD-C53D-ADC7-6B36-AD3181212BE0}"/>
                </a:ext>
              </a:extLst>
            </p:cNvPr>
            <p:cNvSpPr/>
            <p:nvPr/>
          </p:nvSpPr>
          <p:spPr>
            <a:xfrm>
              <a:off x="993530" y="3186266"/>
              <a:ext cx="3228871" cy="958034"/>
            </a:xfrm>
            <a:prstGeom prst="rect">
              <a:avLst/>
            </a:prstGeom>
            <a:solidFill>
              <a:schemeClr val="bg1"/>
            </a:solidFill>
            <a:ln w="31750">
              <a:solidFill>
                <a:srgbClr val="9ABB1F"/>
              </a:solidFill>
            </a:ln>
          </p:spPr>
          <p:txBody>
            <a:bodyPr vert="horz" lIns="108000" tIns="324000" rIns="108000" bIns="324000" rtlCol="0" anchor="ctr" anchorCtr="1">
              <a:noAutofit/>
            </a:bodyPr>
            <a:lstStyle/>
            <a:p>
              <a:pPr algn="ctr">
                <a:lnSpc>
                  <a:spcPct val="110000"/>
                </a:lnSpc>
              </a:pPr>
              <a:r>
                <a:rPr lang="en-ZA" sz="2400" b="0" dirty="0">
                  <a:solidFill>
                    <a:schemeClr val="tx1">
                      <a:lumMod val="90000"/>
                      <a:lumOff val="10000"/>
                    </a:schemeClr>
                  </a:solidFill>
                  <a:latin typeface="+mn-lt"/>
                </a:rPr>
                <a:t>See a </a:t>
              </a:r>
              <a:r>
                <a:rPr lang="en-ZA" sz="2400" b="1" dirty="0">
                  <a:solidFill>
                    <a:schemeClr val="tx1">
                      <a:lumMod val="90000"/>
                      <a:lumOff val="10000"/>
                    </a:schemeClr>
                  </a:solidFill>
                  <a:latin typeface="+mn-lt"/>
                </a:rPr>
                <a:t>scary</a:t>
              </a:r>
              <a:r>
                <a:rPr lang="en-ZA" sz="2400" b="0" dirty="0">
                  <a:solidFill>
                    <a:schemeClr val="tx1">
                      <a:lumMod val="90000"/>
                      <a:lumOff val="10000"/>
                    </a:schemeClr>
                  </a:solidFill>
                  <a:latin typeface="+mn-lt"/>
                </a:rPr>
                <a:t> zombie</a:t>
              </a:r>
            </a:p>
          </p:txBody>
        </p:sp>
      </p:grpSp>
      <p:grpSp>
        <p:nvGrpSpPr>
          <p:cNvPr id="28" name="Group 27">
            <a:extLst>
              <a:ext uri="{FF2B5EF4-FFF2-40B4-BE49-F238E27FC236}">
                <a16:creationId xmlns:a16="http://schemas.microsoft.com/office/drawing/2014/main" id="{EFC90762-A15F-AF8E-6A80-F7BEDEF8D33D}"/>
              </a:ext>
            </a:extLst>
          </p:cNvPr>
          <p:cNvGrpSpPr/>
          <p:nvPr/>
        </p:nvGrpSpPr>
        <p:grpSpPr>
          <a:xfrm>
            <a:off x="3942256" y="3786994"/>
            <a:ext cx="1259482" cy="850394"/>
            <a:chOff x="3942256" y="3805100"/>
            <a:chExt cx="1259482" cy="850394"/>
          </a:xfrm>
        </p:grpSpPr>
        <p:sp>
          <p:nvSpPr>
            <p:cNvPr id="24" name="Rectangle: Rounded Corners 23">
              <a:extLst>
                <a:ext uri="{FF2B5EF4-FFF2-40B4-BE49-F238E27FC236}">
                  <a16:creationId xmlns:a16="http://schemas.microsoft.com/office/drawing/2014/main" id="{E1946383-3F8B-0BC5-CB9B-9B72AB638E11}"/>
                </a:ext>
              </a:extLst>
            </p:cNvPr>
            <p:cNvSpPr/>
            <p:nvPr/>
          </p:nvSpPr>
          <p:spPr>
            <a:xfrm>
              <a:off x="4057646" y="3805100"/>
              <a:ext cx="1028704" cy="850394"/>
            </a:xfrm>
            <a:prstGeom prst="roundRect">
              <a:avLst>
                <a:gd name="adj" fmla="val 0"/>
              </a:avLst>
            </a:prstGeom>
            <a:solidFill>
              <a:schemeClr val="bg1"/>
            </a:solidFill>
            <a:ln w="31750">
              <a:solidFill>
                <a:srgbClr val="F1950D"/>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ZA" dirty="0"/>
            </a:p>
          </p:txBody>
        </p:sp>
        <p:sp>
          <p:nvSpPr>
            <p:cNvPr id="25" name="Title">
              <a:extLst>
                <a:ext uri="{FF2B5EF4-FFF2-40B4-BE49-F238E27FC236}">
                  <a16:creationId xmlns:a16="http://schemas.microsoft.com/office/drawing/2014/main" id="{DB7125BB-F35B-7599-F7E7-86C28A0B052A}"/>
                </a:ext>
              </a:extLst>
            </p:cNvPr>
            <p:cNvSpPr txBox="1">
              <a:spLocks/>
            </p:cNvSpPr>
            <p:nvPr/>
          </p:nvSpPr>
          <p:spPr>
            <a:xfrm>
              <a:off x="3942256" y="3933753"/>
              <a:ext cx="1259482" cy="654116"/>
            </a:xfrm>
            <a:prstGeom prst="roundRect">
              <a:avLst>
                <a:gd name="adj" fmla="val 9641"/>
              </a:avLst>
            </a:prstGeom>
            <a:noFill/>
            <a:ln w="25400">
              <a:noFill/>
            </a:ln>
          </p:spPr>
          <p:txBody>
            <a:bodyPr vert="horz" lIns="252000" tIns="252000" rIns="252000" bIns="252000" rtlCol="0" anchor="ctr" anchorCtr="0">
              <a:noAutofit/>
            </a:bodyPr>
            <a:lstStyle>
              <a:lvl1pPr algn="l" defTabSz="914400" rtl="0" eaLnBrk="1" latinLnBrk="0" hangingPunct="1">
                <a:lnSpc>
                  <a:spcPct val="90000"/>
                </a:lnSpc>
                <a:spcBef>
                  <a:spcPct val="0"/>
                </a:spcBef>
                <a:buNone/>
                <a:defRPr sz="3600" b="1" kern="1200">
                  <a:solidFill>
                    <a:srgbClr val="1C1C1C"/>
                  </a:solidFill>
                  <a:latin typeface="Twinkl" pitchFamily="2" charset="0"/>
                  <a:ea typeface="+mj-ea"/>
                  <a:cs typeface="+mj-cs"/>
                </a:defRPr>
              </a:lvl1pPr>
            </a:lstStyle>
            <a:p>
              <a:pPr algn="ctr">
                <a:lnSpc>
                  <a:spcPct val="100000"/>
                </a:lnSpc>
              </a:pPr>
              <a:r>
                <a:rPr lang="en-ZA" sz="4000" dirty="0">
                  <a:solidFill>
                    <a:schemeClr val="tx1"/>
                  </a:solidFill>
                  <a:latin typeface="+mn-lt"/>
                </a:rPr>
                <a:t>OR</a:t>
              </a:r>
            </a:p>
          </p:txBody>
        </p:sp>
      </p:grpSp>
    </p:spTree>
    <p:extLst>
      <p:ext uri="{BB962C8B-B14F-4D97-AF65-F5344CB8AC3E}">
        <p14:creationId xmlns:p14="http://schemas.microsoft.com/office/powerpoint/2010/main" val="113429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98273-D5B5-8BB9-ED7B-DE346CF37E1C}"/>
            </a:ext>
          </a:extLst>
        </p:cNvPr>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B0410E8A-67C3-851C-6A3C-0B2F66E4E4CD}"/>
              </a:ext>
            </a:extLst>
          </p:cNvPr>
          <p:cNvSpPr/>
          <p:nvPr/>
        </p:nvSpPr>
        <p:spPr>
          <a:xfrm>
            <a:off x="624254" y="601906"/>
            <a:ext cx="7895492" cy="1059840"/>
          </a:xfrm>
          <a:prstGeom prst="roundRect">
            <a:avLst>
              <a:gd name="adj" fmla="val 0"/>
            </a:avLst>
          </a:prstGeom>
          <a:solidFill>
            <a:srgbClr val="2C9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Title">
            <a:extLst>
              <a:ext uri="{FF2B5EF4-FFF2-40B4-BE49-F238E27FC236}">
                <a16:creationId xmlns:a16="http://schemas.microsoft.com/office/drawing/2014/main" id="{D5BF99DD-FE47-24DD-DC9B-A43D535C9731}"/>
              </a:ext>
            </a:extLst>
          </p:cNvPr>
          <p:cNvSpPr>
            <a:spLocks noGrp="1"/>
          </p:cNvSpPr>
          <p:nvPr>
            <p:ph type="title"/>
          </p:nvPr>
        </p:nvSpPr>
        <p:spPr>
          <a:xfrm>
            <a:off x="445292" y="777609"/>
            <a:ext cx="8246272" cy="654116"/>
          </a:xfrm>
        </p:spPr>
        <p:txBody>
          <a:bodyPr anchor="ctr" anchorCtr="0"/>
          <a:lstStyle/>
          <a:p>
            <a:pPr algn="ctr">
              <a:lnSpc>
                <a:spcPct val="100000"/>
              </a:lnSpc>
            </a:pPr>
            <a:r>
              <a:rPr lang="en-ZA" sz="6600" dirty="0">
                <a:solidFill>
                  <a:schemeClr val="bg1"/>
                </a:solidFill>
                <a:latin typeface="+mn-lt"/>
              </a:rPr>
              <a:t>Adjectives</a:t>
            </a:r>
          </a:p>
        </p:txBody>
      </p:sp>
      <p:sp>
        <p:nvSpPr>
          <p:cNvPr id="2" name="Title">
            <a:extLst>
              <a:ext uri="{FF2B5EF4-FFF2-40B4-BE49-F238E27FC236}">
                <a16:creationId xmlns:a16="http://schemas.microsoft.com/office/drawing/2014/main" id="{6FD8A81F-7FD0-6A5C-C8CD-2C3F9CCB6CDF}"/>
              </a:ext>
            </a:extLst>
          </p:cNvPr>
          <p:cNvSpPr txBox="1">
            <a:spLocks/>
          </p:cNvSpPr>
          <p:nvPr/>
        </p:nvSpPr>
        <p:spPr>
          <a:xfrm>
            <a:off x="380246" y="1784422"/>
            <a:ext cx="8383508" cy="488874"/>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20000"/>
              </a:lnSpc>
              <a:spcBef>
                <a:spcPts val="0"/>
              </a:spcBef>
            </a:pPr>
            <a:r>
              <a:rPr lang="en-ZA" sz="2200" b="0" dirty="0">
                <a:latin typeface="+mn-lt"/>
              </a:rPr>
              <a:t>In the previous slide, you saw </a:t>
            </a:r>
            <a:r>
              <a:rPr lang="en-ZA" sz="2200" dirty="0">
                <a:solidFill>
                  <a:srgbClr val="2C91D8"/>
                </a:solidFill>
                <a:latin typeface="+mn-lt"/>
              </a:rPr>
              <a:t>adjectives</a:t>
            </a:r>
            <a:r>
              <a:rPr lang="en-ZA" sz="2200" b="0" dirty="0">
                <a:latin typeface="+mn-lt"/>
              </a:rPr>
              <a:t> be used in sentences! </a:t>
            </a:r>
            <a:endParaRPr lang="en-GB" sz="2200" dirty="0">
              <a:solidFill>
                <a:srgbClr val="9C6DAF"/>
              </a:solidFill>
              <a:latin typeface="+mn-lt"/>
            </a:endParaRPr>
          </a:p>
        </p:txBody>
      </p:sp>
      <p:sp>
        <p:nvSpPr>
          <p:cNvPr id="3" name="Title">
            <a:extLst>
              <a:ext uri="{FF2B5EF4-FFF2-40B4-BE49-F238E27FC236}">
                <a16:creationId xmlns:a16="http://schemas.microsoft.com/office/drawing/2014/main" id="{933E8CEC-E9E9-4677-82EB-05502379CD8C}"/>
              </a:ext>
            </a:extLst>
          </p:cNvPr>
          <p:cNvSpPr txBox="1">
            <a:spLocks/>
          </p:cNvSpPr>
          <p:nvPr/>
        </p:nvSpPr>
        <p:spPr>
          <a:xfrm>
            <a:off x="380246" y="2309135"/>
            <a:ext cx="8383508" cy="488874"/>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20000"/>
              </a:lnSpc>
              <a:spcBef>
                <a:spcPts val="0"/>
              </a:spcBef>
            </a:pPr>
            <a:r>
              <a:rPr lang="en-ZA" sz="2200" b="0" dirty="0">
                <a:latin typeface="+mn-lt"/>
              </a:rPr>
              <a:t>Let’s recap what these are:</a:t>
            </a:r>
            <a:endParaRPr lang="en-GB" sz="2200" dirty="0">
              <a:solidFill>
                <a:srgbClr val="9C6DAF"/>
              </a:solidFill>
              <a:latin typeface="+mn-lt"/>
            </a:endParaRPr>
          </a:p>
        </p:txBody>
      </p:sp>
      <p:sp>
        <p:nvSpPr>
          <p:cNvPr id="4" name="Title">
            <a:extLst>
              <a:ext uri="{FF2B5EF4-FFF2-40B4-BE49-F238E27FC236}">
                <a16:creationId xmlns:a16="http://schemas.microsoft.com/office/drawing/2014/main" id="{E38D66AF-BA86-AF5E-FEDA-23E11289C08A}"/>
              </a:ext>
            </a:extLst>
          </p:cNvPr>
          <p:cNvSpPr txBox="1">
            <a:spLocks/>
          </p:cNvSpPr>
          <p:nvPr/>
        </p:nvSpPr>
        <p:spPr>
          <a:xfrm>
            <a:off x="380246" y="2833848"/>
            <a:ext cx="8383508" cy="488874"/>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20000"/>
              </a:lnSpc>
              <a:spcBef>
                <a:spcPts val="0"/>
              </a:spcBef>
            </a:pPr>
            <a:r>
              <a:rPr lang="en-ZA" sz="2200" b="0" dirty="0">
                <a:latin typeface="+mn-lt"/>
              </a:rPr>
              <a:t>Adjectives are </a:t>
            </a:r>
            <a:r>
              <a:rPr lang="en-ZA" sz="2200" dirty="0">
                <a:solidFill>
                  <a:srgbClr val="2C91D8"/>
                </a:solidFill>
                <a:latin typeface="+mn-lt"/>
              </a:rPr>
              <a:t>describing</a:t>
            </a:r>
            <a:r>
              <a:rPr lang="en-ZA" sz="2200" b="0" dirty="0">
                <a:latin typeface="+mn-lt"/>
              </a:rPr>
              <a:t> words.</a:t>
            </a:r>
            <a:endParaRPr lang="en-GB" sz="2200" dirty="0">
              <a:solidFill>
                <a:srgbClr val="9C6DAF"/>
              </a:solidFill>
              <a:latin typeface="+mn-lt"/>
            </a:endParaRPr>
          </a:p>
        </p:txBody>
      </p:sp>
      <p:sp>
        <p:nvSpPr>
          <p:cNvPr id="5" name="Title">
            <a:extLst>
              <a:ext uri="{FF2B5EF4-FFF2-40B4-BE49-F238E27FC236}">
                <a16:creationId xmlns:a16="http://schemas.microsoft.com/office/drawing/2014/main" id="{DFEFD157-F696-B5F4-175C-D235BD95A196}"/>
              </a:ext>
            </a:extLst>
          </p:cNvPr>
          <p:cNvSpPr txBox="1">
            <a:spLocks/>
          </p:cNvSpPr>
          <p:nvPr/>
        </p:nvSpPr>
        <p:spPr>
          <a:xfrm>
            <a:off x="380246" y="3358561"/>
            <a:ext cx="8383508" cy="488874"/>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20000"/>
              </a:lnSpc>
              <a:spcBef>
                <a:spcPts val="0"/>
              </a:spcBef>
            </a:pPr>
            <a:r>
              <a:rPr lang="en-ZA" sz="2200" b="0" dirty="0">
                <a:latin typeface="+mn-lt"/>
              </a:rPr>
              <a:t>Some other common adjectives are:</a:t>
            </a:r>
            <a:endParaRPr lang="en-GB" sz="2200" dirty="0">
              <a:solidFill>
                <a:srgbClr val="9C6DAF"/>
              </a:solidFill>
              <a:latin typeface="+mn-lt"/>
            </a:endParaRPr>
          </a:p>
        </p:txBody>
      </p:sp>
      <p:sp>
        <p:nvSpPr>
          <p:cNvPr id="6" name="Title">
            <a:extLst>
              <a:ext uri="{FF2B5EF4-FFF2-40B4-BE49-F238E27FC236}">
                <a16:creationId xmlns:a16="http://schemas.microsoft.com/office/drawing/2014/main" id="{38B79304-0B42-0CD9-6121-C0DB56379795}"/>
              </a:ext>
            </a:extLst>
          </p:cNvPr>
          <p:cNvSpPr txBox="1">
            <a:spLocks/>
          </p:cNvSpPr>
          <p:nvPr/>
        </p:nvSpPr>
        <p:spPr>
          <a:xfrm>
            <a:off x="1119809" y="4064965"/>
            <a:ext cx="1786354" cy="724318"/>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delicious</a:t>
            </a:r>
            <a:endParaRPr lang="en-GB" sz="2400" dirty="0">
              <a:solidFill>
                <a:schemeClr val="tx1">
                  <a:lumMod val="90000"/>
                  <a:lumOff val="10000"/>
                </a:schemeClr>
              </a:solidFill>
              <a:latin typeface="+mn-lt"/>
            </a:endParaRPr>
          </a:p>
        </p:txBody>
      </p:sp>
      <p:sp>
        <p:nvSpPr>
          <p:cNvPr id="8" name="Title">
            <a:extLst>
              <a:ext uri="{FF2B5EF4-FFF2-40B4-BE49-F238E27FC236}">
                <a16:creationId xmlns:a16="http://schemas.microsoft.com/office/drawing/2014/main" id="{080C9DB6-61BD-1861-C955-DF4BA47632A8}"/>
              </a:ext>
            </a:extLst>
          </p:cNvPr>
          <p:cNvSpPr txBox="1">
            <a:spLocks/>
          </p:cNvSpPr>
          <p:nvPr/>
        </p:nvSpPr>
        <p:spPr>
          <a:xfrm>
            <a:off x="3675251" y="4064965"/>
            <a:ext cx="1786354" cy="724318"/>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beautiful</a:t>
            </a:r>
            <a:endParaRPr lang="en-GB" sz="2400" dirty="0">
              <a:solidFill>
                <a:schemeClr val="tx1">
                  <a:lumMod val="90000"/>
                  <a:lumOff val="10000"/>
                </a:schemeClr>
              </a:solidFill>
              <a:latin typeface="+mn-lt"/>
            </a:endParaRPr>
          </a:p>
        </p:txBody>
      </p:sp>
      <p:sp>
        <p:nvSpPr>
          <p:cNvPr id="9" name="Title">
            <a:extLst>
              <a:ext uri="{FF2B5EF4-FFF2-40B4-BE49-F238E27FC236}">
                <a16:creationId xmlns:a16="http://schemas.microsoft.com/office/drawing/2014/main" id="{74FF8189-1289-C689-CA01-9BC5FE413715}"/>
              </a:ext>
            </a:extLst>
          </p:cNvPr>
          <p:cNvSpPr txBox="1">
            <a:spLocks/>
          </p:cNvSpPr>
          <p:nvPr/>
        </p:nvSpPr>
        <p:spPr>
          <a:xfrm>
            <a:off x="6230693" y="4064965"/>
            <a:ext cx="1786354" cy="724318"/>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scary</a:t>
            </a:r>
            <a:endParaRPr lang="en-GB" sz="2400" dirty="0">
              <a:solidFill>
                <a:schemeClr val="tx1">
                  <a:lumMod val="90000"/>
                  <a:lumOff val="10000"/>
                </a:schemeClr>
              </a:solidFill>
              <a:latin typeface="+mn-lt"/>
            </a:endParaRPr>
          </a:p>
        </p:txBody>
      </p:sp>
      <p:sp>
        <p:nvSpPr>
          <p:cNvPr id="10" name="Title">
            <a:extLst>
              <a:ext uri="{FF2B5EF4-FFF2-40B4-BE49-F238E27FC236}">
                <a16:creationId xmlns:a16="http://schemas.microsoft.com/office/drawing/2014/main" id="{59350079-9BDE-8670-6978-9DDFB1C0A070}"/>
              </a:ext>
            </a:extLst>
          </p:cNvPr>
          <p:cNvSpPr txBox="1">
            <a:spLocks/>
          </p:cNvSpPr>
          <p:nvPr/>
        </p:nvSpPr>
        <p:spPr>
          <a:xfrm>
            <a:off x="1119809" y="5133274"/>
            <a:ext cx="1786354" cy="724318"/>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fast</a:t>
            </a:r>
            <a:endParaRPr lang="en-GB" sz="2400" dirty="0">
              <a:solidFill>
                <a:schemeClr val="tx1">
                  <a:lumMod val="90000"/>
                  <a:lumOff val="10000"/>
                </a:schemeClr>
              </a:solidFill>
              <a:latin typeface="+mn-lt"/>
            </a:endParaRPr>
          </a:p>
        </p:txBody>
      </p:sp>
      <p:sp>
        <p:nvSpPr>
          <p:cNvPr id="11" name="Title">
            <a:extLst>
              <a:ext uri="{FF2B5EF4-FFF2-40B4-BE49-F238E27FC236}">
                <a16:creationId xmlns:a16="http://schemas.microsoft.com/office/drawing/2014/main" id="{74AF762D-3945-8287-120B-2FD5177B9C6A}"/>
              </a:ext>
            </a:extLst>
          </p:cNvPr>
          <p:cNvSpPr txBox="1">
            <a:spLocks/>
          </p:cNvSpPr>
          <p:nvPr/>
        </p:nvSpPr>
        <p:spPr>
          <a:xfrm>
            <a:off x="3675251" y="5133274"/>
            <a:ext cx="1786354" cy="724318"/>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enormous</a:t>
            </a:r>
            <a:endParaRPr lang="en-GB" sz="2400" dirty="0">
              <a:solidFill>
                <a:schemeClr val="tx1">
                  <a:lumMod val="90000"/>
                  <a:lumOff val="10000"/>
                </a:schemeClr>
              </a:solidFill>
              <a:latin typeface="+mn-lt"/>
            </a:endParaRPr>
          </a:p>
        </p:txBody>
      </p:sp>
      <p:sp>
        <p:nvSpPr>
          <p:cNvPr id="12" name="Title">
            <a:extLst>
              <a:ext uri="{FF2B5EF4-FFF2-40B4-BE49-F238E27FC236}">
                <a16:creationId xmlns:a16="http://schemas.microsoft.com/office/drawing/2014/main" id="{29B83085-91FD-C7BC-C56D-57F8F57B714A}"/>
              </a:ext>
            </a:extLst>
          </p:cNvPr>
          <p:cNvSpPr txBox="1">
            <a:spLocks/>
          </p:cNvSpPr>
          <p:nvPr/>
        </p:nvSpPr>
        <p:spPr>
          <a:xfrm>
            <a:off x="6230693" y="5133274"/>
            <a:ext cx="1786354" cy="724318"/>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curved</a:t>
            </a:r>
            <a:endParaRPr lang="en-GB" sz="2400" dirty="0">
              <a:solidFill>
                <a:schemeClr val="tx1">
                  <a:lumMod val="90000"/>
                  <a:lumOff val="10000"/>
                </a:schemeClr>
              </a:solidFill>
              <a:latin typeface="+mn-lt"/>
            </a:endParaRPr>
          </a:p>
        </p:txBody>
      </p:sp>
    </p:spTree>
    <p:extLst>
      <p:ext uri="{BB962C8B-B14F-4D97-AF65-F5344CB8AC3E}">
        <p14:creationId xmlns:p14="http://schemas.microsoft.com/office/powerpoint/2010/main" val="2212766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fltVal val="0"/>
                                          </p:val>
                                        </p:tav>
                                        <p:tav tm="100000">
                                          <p:val>
                                            <p:strVal val="#ppt_w"/>
                                          </p:val>
                                        </p:tav>
                                      </p:tavLst>
                                    </p:anim>
                                    <p:anim calcmode="lin" valueType="num">
                                      <p:cBhvr>
                                        <p:cTn id="56" dur="500" fill="hold"/>
                                        <p:tgtEl>
                                          <p:spTgt spid="11"/>
                                        </p:tgtEl>
                                        <p:attrNameLst>
                                          <p:attrName>ppt_h</p:attrName>
                                        </p:attrNameLst>
                                      </p:cBhvr>
                                      <p:tavLst>
                                        <p:tav tm="0">
                                          <p:val>
                                            <p:fltVal val="0"/>
                                          </p:val>
                                        </p:tav>
                                        <p:tav tm="100000">
                                          <p:val>
                                            <p:strVal val="#ppt_h"/>
                                          </p:val>
                                        </p:tav>
                                      </p:tavLst>
                                    </p:anim>
                                    <p:animEffect transition="in" filter="fade">
                                      <p:cBhvr>
                                        <p:cTn id="57" dur="500"/>
                                        <p:tgtEl>
                                          <p:spTgt spid="11"/>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500" fill="hold"/>
                                        <p:tgtEl>
                                          <p:spTgt spid="12"/>
                                        </p:tgtEl>
                                        <p:attrNameLst>
                                          <p:attrName>ppt_w</p:attrName>
                                        </p:attrNameLst>
                                      </p:cBhvr>
                                      <p:tavLst>
                                        <p:tav tm="0">
                                          <p:val>
                                            <p:fltVal val="0"/>
                                          </p:val>
                                        </p:tav>
                                        <p:tav tm="100000">
                                          <p:val>
                                            <p:strVal val="#ppt_w"/>
                                          </p:val>
                                        </p:tav>
                                      </p:tavLst>
                                    </p:anim>
                                    <p:anim calcmode="lin" valueType="num">
                                      <p:cBhvr>
                                        <p:cTn id="63" dur="500" fill="hold"/>
                                        <p:tgtEl>
                                          <p:spTgt spid="12"/>
                                        </p:tgtEl>
                                        <p:attrNameLst>
                                          <p:attrName>ppt_h</p:attrName>
                                        </p:attrNameLst>
                                      </p:cBhvr>
                                      <p:tavLst>
                                        <p:tav tm="0">
                                          <p:val>
                                            <p:fltVal val="0"/>
                                          </p:val>
                                        </p:tav>
                                        <p:tav tm="100000">
                                          <p:val>
                                            <p:strVal val="#ppt_h"/>
                                          </p:val>
                                        </p:tav>
                                      </p:tavLst>
                                    </p:anim>
                                    <p:animEffect transition="in" filter="fade">
                                      <p:cBhvr>
                                        <p:cTn id="6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animBg="1"/>
      <p:bldP spid="8" grpId="0" animBg="1"/>
      <p:bldP spid="9" grpId="0" animBg="1"/>
      <p:bldP spid="10" grpId="0" animBg="1"/>
      <p:bldP spid="11"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98273-D5B5-8BB9-ED7B-DE346CF37E1C}"/>
            </a:ext>
          </a:extLst>
        </p:cNvPr>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B0410E8A-67C3-851C-6A3C-0B2F66E4E4CD}"/>
              </a:ext>
            </a:extLst>
          </p:cNvPr>
          <p:cNvSpPr/>
          <p:nvPr/>
        </p:nvSpPr>
        <p:spPr>
          <a:xfrm>
            <a:off x="624254" y="601906"/>
            <a:ext cx="7895492" cy="1059840"/>
          </a:xfrm>
          <a:prstGeom prst="roundRect">
            <a:avLst>
              <a:gd name="adj" fmla="val 0"/>
            </a:avLst>
          </a:prstGeom>
          <a:solidFill>
            <a:srgbClr val="9AB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Title">
            <a:extLst>
              <a:ext uri="{FF2B5EF4-FFF2-40B4-BE49-F238E27FC236}">
                <a16:creationId xmlns:a16="http://schemas.microsoft.com/office/drawing/2014/main" id="{D5BF99DD-FE47-24DD-DC9B-A43D535C9731}"/>
              </a:ext>
            </a:extLst>
          </p:cNvPr>
          <p:cNvSpPr>
            <a:spLocks noGrp="1"/>
          </p:cNvSpPr>
          <p:nvPr>
            <p:ph type="title"/>
          </p:nvPr>
        </p:nvSpPr>
        <p:spPr>
          <a:xfrm>
            <a:off x="445292" y="804768"/>
            <a:ext cx="8246272" cy="654116"/>
          </a:xfrm>
        </p:spPr>
        <p:txBody>
          <a:bodyPr anchor="ctr" anchorCtr="0"/>
          <a:lstStyle/>
          <a:p>
            <a:pPr algn="ctr">
              <a:lnSpc>
                <a:spcPct val="100000"/>
              </a:lnSpc>
            </a:pPr>
            <a:r>
              <a:rPr lang="en-ZA" b="0" dirty="0">
                <a:solidFill>
                  <a:schemeClr val="bg1"/>
                </a:solidFill>
                <a:latin typeface="+mn-lt"/>
              </a:rPr>
              <a:t>But, what are </a:t>
            </a:r>
            <a:r>
              <a:rPr lang="en-ZA" dirty="0">
                <a:solidFill>
                  <a:schemeClr val="bg1"/>
                </a:solidFill>
                <a:latin typeface="+mn-lt"/>
              </a:rPr>
              <a:t>compound adjectives?</a:t>
            </a:r>
          </a:p>
        </p:txBody>
      </p:sp>
      <p:sp>
        <p:nvSpPr>
          <p:cNvPr id="2" name="Title">
            <a:extLst>
              <a:ext uri="{FF2B5EF4-FFF2-40B4-BE49-F238E27FC236}">
                <a16:creationId xmlns:a16="http://schemas.microsoft.com/office/drawing/2014/main" id="{6FD8A81F-7FD0-6A5C-C8CD-2C3F9CCB6CDF}"/>
              </a:ext>
            </a:extLst>
          </p:cNvPr>
          <p:cNvSpPr txBox="1">
            <a:spLocks/>
          </p:cNvSpPr>
          <p:nvPr/>
        </p:nvSpPr>
        <p:spPr>
          <a:xfrm>
            <a:off x="697117" y="1767566"/>
            <a:ext cx="7749766" cy="135660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20000"/>
              </a:lnSpc>
              <a:spcBef>
                <a:spcPts val="0"/>
              </a:spcBef>
            </a:pPr>
            <a:r>
              <a:rPr lang="en-ZA" sz="2200" b="0" dirty="0">
                <a:latin typeface="+mn-lt"/>
              </a:rPr>
              <a:t>Compound adjectives are adjectives that are made up of two or more words, </a:t>
            </a:r>
            <a:r>
              <a:rPr lang="en-ZA" sz="2200" dirty="0">
                <a:solidFill>
                  <a:srgbClr val="9ABB1F"/>
                </a:solidFill>
                <a:latin typeface="+mn-lt"/>
              </a:rPr>
              <a:t>joined by hyphens</a:t>
            </a:r>
            <a:r>
              <a:rPr lang="en-ZA" sz="2200" b="0" dirty="0">
                <a:latin typeface="+mn-lt"/>
              </a:rPr>
              <a:t>, that work together to modify a noun.</a:t>
            </a:r>
            <a:endParaRPr lang="en-GB" sz="2200" dirty="0">
              <a:solidFill>
                <a:srgbClr val="9C6DAF"/>
              </a:solidFill>
              <a:latin typeface="+mn-lt"/>
            </a:endParaRPr>
          </a:p>
        </p:txBody>
      </p:sp>
      <p:sp>
        <p:nvSpPr>
          <p:cNvPr id="5" name="Title">
            <a:extLst>
              <a:ext uri="{FF2B5EF4-FFF2-40B4-BE49-F238E27FC236}">
                <a16:creationId xmlns:a16="http://schemas.microsoft.com/office/drawing/2014/main" id="{DFEFD157-F696-B5F4-175C-D235BD95A196}"/>
              </a:ext>
            </a:extLst>
          </p:cNvPr>
          <p:cNvSpPr txBox="1">
            <a:spLocks/>
          </p:cNvSpPr>
          <p:nvPr/>
        </p:nvSpPr>
        <p:spPr>
          <a:xfrm>
            <a:off x="380246" y="3150606"/>
            <a:ext cx="8383508" cy="488874"/>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20000"/>
              </a:lnSpc>
              <a:spcBef>
                <a:spcPts val="0"/>
              </a:spcBef>
            </a:pPr>
            <a:r>
              <a:rPr lang="en-ZA" sz="2200" b="0" dirty="0">
                <a:latin typeface="+mn-lt"/>
              </a:rPr>
              <a:t>There are many different types of </a:t>
            </a:r>
            <a:r>
              <a:rPr lang="en-ZA" sz="2200" dirty="0">
                <a:solidFill>
                  <a:srgbClr val="9ABB1F"/>
                </a:solidFill>
                <a:latin typeface="+mn-lt"/>
              </a:rPr>
              <a:t>compound adjectives</a:t>
            </a:r>
            <a:r>
              <a:rPr lang="en-ZA" sz="2200" b="0" dirty="0">
                <a:latin typeface="+mn-lt"/>
              </a:rPr>
              <a:t>, like:</a:t>
            </a:r>
            <a:endParaRPr lang="en-GB" sz="2200" dirty="0">
              <a:solidFill>
                <a:srgbClr val="9C6DAF"/>
              </a:solidFill>
              <a:latin typeface="+mn-lt"/>
            </a:endParaRPr>
          </a:p>
        </p:txBody>
      </p:sp>
      <p:sp>
        <p:nvSpPr>
          <p:cNvPr id="6" name="Title">
            <a:extLst>
              <a:ext uri="{FF2B5EF4-FFF2-40B4-BE49-F238E27FC236}">
                <a16:creationId xmlns:a16="http://schemas.microsoft.com/office/drawing/2014/main" id="{38B79304-0B42-0CD9-6121-C0DB56379795}"/>
              </a:ext>
            </a:extLst>
          </p:cNvPr>
          <p:cNvSpPr txBox="1">
            <a:spLocks/>
          </p:cNvSpPr>
          <p:nvPr/>
        </p:nvSpPr>
        <p:spPr>
          <a:xfrm>
            <a:off x="775721" y="3911129"/>
            <a:ext cx="2256221" cy="597570"/>
          </a:xfrm>
          <a:prstGeom prst="rect">
            <a:avLst/>
          </a:prstGeom>
          <a:solidFill>
            <a:srgbClr val="FFFFFF"/>
          </a:solidFill>
          <a:ln w="31750">
            <a:solidFill>
              <a:srgbClr val="9ABB1F"/>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well-known</a:t>
            </a:r>
          </a:p>
        </p:txBody>
      </p:sp>
      <p:sp>
        <p:nvSpPr>
          <p:cNvPr id="15" name="Title">
            <a:extLst>
              <a:ext uri="{FF2B5EF4-FFF2-40B4-BE49-F238E27FC236}">
                <a16:creationId xmlns:a16="http://schemas.microsoft.com/office/drawing/2014/main" id="{84CBB56D-B4FD-3521-1599-A8A4D62AF8B3}"/>
              </a:ext>
            </a:extLst>
          </p:cNvPr>
          <p:cNvSpPr txBox="1">
            <a:spLocks/>
          </p:cNvSpPr>
          <p:nvPr/>
        </p:nvSpPr>
        <p:spPr>
          <a:xfrm>
            <a:off x="3443889" y="3911129"/>
            <a:ext cx="2256222" cy="597570"/>
          </a:xfrm>
          <a:prstGeom prst="rect">
            <a:avLst/>
          </a:prstGeom>
          <a:solidFill>
            <a:srgbClr val="FFFFFF"/>
          </a:solidFill>
          <a:ln w="31750">
            <a:solidFill>
              <a:srgbClr val="9ABB1F"/>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dimly-lit</a:t>
            </a:r>
          </a:p>
        </p:txBody>
      </p:sp>
      <p:sp>
        <p:nvSpPr>
          <p:cNvPr id="16" name="Title">
            <a:extLst>
              <a:ext uri="{FF2B5EF4-FFF2-40B4-BE49-F238E27FC236}">
                <a16:creationId xmlns:a16="http://schemas.microsoft.com/office/drawing/2014/main" id="{0B3191F3-D712-6ED8-A016-8EF573ABAAB8}"/>
              </a:ext>
            </a:extLst>
          </p:cNvPr>
          <p:cNvSpPr txBox="1">
            <a:spLocks/>
          </p:cNvSpPr>
          <p:nvPr/>
        </p:nvSpPr>
        <p:spPr>
          <a:xfrm>
            <a:off x="1957697" y="4694279"/>
            <a:ext cx="2401078" cy="597570"/>
          </a:xfrm>
          <a:prstGeom prst="rect">
            <a:avLst/>
          </a:prstGeom>
          <a:solidFill>
            <a:srgbClr val="FFFFFF"/>
          </a:solidFill>
          <a:ln w="31750">
            <a:solidFill>
              <a:srgbClr val="9ABB1F"/>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old-fashioned</a:t>
            </a:r>
          </a:p>
        </p:txBody>
      </p:sp>
      <p:sp>
        <p:nvSpPr>
          <p:cNvPr id="23" name="Title">
            <a:extLst>
              <a:ext uri="{FF2B5EF4-FFF2-40B4-BE49-F238E27FC236}">
                <a16:creationId xmlns:a16="http://schemas.microsoft.com/office/drawing/2014/main" id="{70C0F7D5-726F-0316-1E72-945697678747}"/>
              </a:ext>
            </a:extLst>
          </p:cNvPr>
          <p:cNvSpPr txBox="1">
            <a:spLocks/>
          </p:cNvSpPr>
          <p:nvPr/>
        </p:nvSpPr>
        <p:spPr>
          <a:xfrm>
            <a:off x="3194314" y="5477429"/>
            <a:ext cx="2748228" cy="597570"/>
          </a:xfrm>
          <a:prstGeom prst="rect">
            <a:avLst/>
          </a:prstGeom>
          <a:solidFill>
            <a:srgbClr val="FFFFFF"/>
          </a:solidFill>
          <a:ln w="31750">
            <a:solidFill>
              <a:srgbClr val="9ABB1F"/>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mouth-watering</a:t>
            </a:r>
          </a:p>
        </p:txBody>
      </p:sp>
      <p:sp>
        <p:nvSpPr>
          <p:cNvPr id="24" name="Title">
            <a:extLst>
              <a:ext uri="{FF2B5EF4-FFF2-40B4-BE49-F238E27FC236}">
                <a16:creationId xmlns:a16="http://schemas.microsoft.com/office/drawing/2014/main" id="{2BC07688-FE8F-BBD7-06CB-CA061B5575F8}"/>
              </a:ext>
            </a:extLst>
          </p:cNvPr>
          <p:cNvSpPr txBox="1">
            <a:spLocks/>
          </p:cNvSpPr>
          <p:nvPr/>
        </p:nvSpPr>
        <p:spPr>
          <a:xfrm>
            <a:off x="6112058" y="3911129"/>
            <a:ext cx="2256222" cy="597570"/>
          </a:xfrm>
          <a:prstGeom prst="rect">
            <a:avLst/>
          </a:prstGeom>
          <a:solidFill>
            <a:srgbClr val="FFFFFF"/>
          </a:solidFill>
          <a:ln w="31750">
            <a:solidFill>
              <a:srgbClr val="9ABB1F"/>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ice-cold</a:t>
            </a:r>
          </a:p>
        </p:txBody>
      </p:sp>
      <p:sp>
        <p:nvSpPr>
          <p:cNvPr id="25" name="Title">
            <a:extLst>
              <a:ext uri="{FF2B5EF4-FFF2-40B4-BE49-F238E27FC236}">
                <a16:creationId xmlns:a16="http://schemas.microsoft.com/office/drawing/2014/main" id="{632EDD77-8F95-D6D9-AB9C-A792090CD077}"/>
              </a:ext>
            </a:extLst>
          </p:cNvPr>
          <p:cNvSpPr txBox="1">
            <a:spLocks/>
          </p:cNvSpPr>
          <p:nvPr/>
        </p:nvSpPr>
        <p:spPr>
          <a:xfrm>
            <a:off x="4799893" y="4694279"/>
            <a:ext cx="2401078" cy="597570"/>
          </a:xfrm>
          <a:prstGeom prst="rect">
            <a:avLst/>
          </a:prstGeom>
          <a:solidFill>
            <a:srgbClr val="FFFFFF"/>
          </a:solidFill>
          <a:ln w="31750">
            <a:solidFill>
              <a:srgbClr val="9ABB1F"/>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good-looking</a:t>
            </a:r>
          </a:p>
        </p:txBody>
      </p:sp>
    </p:spTree>
    <p:extLst>
      <p:ext uri="{BB962C8B-B14F-4D97-AF65-F5344CB8AC3E}">
        <p14:creationId xmlns:p14="http://schemas.microsoft.com/office/powerpoint/2010/main" val="388649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p:cTn id="45" dur="500" fill="hold"/>
                                        <p:tgtEl>
                                          <p:spTgt spid="25"/>
                                        </p:tgtEl>
                                        <p:attrNameLst>
                                          <p:attrName>ppt_w</p:attrName>
                                        </p:attrNameLst>
                                      </p:cBhvr>
                                      <p:tavLst>
                                        <p:tav tm="0">
                                          <p:val>
                                            <p:fltVal val="0"/>
                                          </p:val>
                                        </p:tav>
                                        <p:tav tm="100000">
                                          <p:val>
                                            <p:strVal val="#ppt_w"/>
                                          </p:val>
                                        </p:tav>
                                      </p:tavLst>
                                    </p:anim>
                                    <p:anim calcmode="lin" valueType="num">
                                      <p:cBhvr>
                                        <p:cTn id="46" dur="500" fill="hold"/>
                                        <p:tgtEl>
                                          <p:spTgt spid="25"/>
                                        </p:tgtEl>
                                        <p:attrNameLst>
                                          <p:attrName>ppt_h</p:attrName>
                                        </p:attrNameLst>
                                      </p:cBhvr>
                                      <p:tavLst>
                                        <p:tav tm="0">
                                          <p:val>
                                            <p:fltVal val="0"/>
                                          </p:val>
                                        </p:tav>
                                        <p:tav tm="100000">
                                          <p:val>
                                            <p:strVal val="#ppt_h"/>
                                          </p:val>
                                        </p:tav>
                                      </p:tavLst>
                                    </p:anim>
                                    <p:animEffect transition="in" filter="fade">
                                      <p:cBhvr>
                                        <p:cTn id="47" dur="5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animBg="1"/>
      <p:bldP spid="15" grpId="0" animBg="1"/>
      <p:bldP spid="16" grpId="0" animBg="1"/>
      <p:bldP spid="23" grpId="0" animBg="1"/>
      <p:bldP spid="24" grpId="0"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37CE5-CFDB-D795-BB26-8EE765FB2A20}"/>
            </a:ext>
          </a:extLst>
        </p:cNvPr>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77AD3C3C-0D38-2A8F-FEB5-5E5BBA99ACC5}"/>
              </a:ext>
            </a:extLst>
          </p:cNvPr>
          <p:cNvSpPr/>
          <p:nvPr/>
        </p:nvSpPr>
        <p:spPr>
          <a:xfrm>
            <a:off x="624254" y="601906"/>
            <a:ext cx="7895492" cy="1059840"/>
          </a:xfrm>
          <a:prstGeom prst="roundRect">
            <a:avLst>
              <a:gd name="adj" fmla="val 0"/>
            </a:avLst>
          </a:prstGeom>
          <a:solidFill>
            <a:srgbClr val="2C9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Title">
            <a:extLst>
              <a:ext uri="{FF2B5EF4-FFF2-40B4-BE49-F238E27FC236}">
                <a16:creationId xmlns:a16="http://schemas.microsoft.com/office/drawing/2014/main" id="{7F105848-53BD-6C1A-73E8-900BECCDEEF9}"/>
              </a:ext>
            </a:extLst>
          </p:cNvPr>
          <p:cNvSpPr>
            <a:spLocks noGrp="1"/>
          </p:cNvSpPr>
          <p:nvPr>
            <p:ph type="title"/>
          </p:nvPr>
        </p:nvSpPr>
        <p:spPr>
          <a:xfrm>
            <a:off x="445292" y="804768"/>
            <a:ext cx="8246272" cy="654116"/>
          </a:xfrm>
        </p:spPr>
        <p:txBody>
          <a:bodyPr anchor="ctr" anchorCtr="0"/>
          <a:lstStyle/>
          <a:p>
            <a:pPr algn="ctr">
              <a:lnSpc>
                <a:spcPct val="100000"/>
              </a:lnSpc>
            </a:pPr>
            <a:r>
              <a:rPr lang="en-ZA" sz="3200" b="0" dirty="0">
                <a:solidFill>
                  <a:schemeClr val="bg1"/>
                </a:solidFill>
                <a:latin typeface="+mn-lt"/>
              </a:rPr>
              <a:t>How are these </a:t>
            </a:r>
            <a:r>
              <a:rPr lang="en-ZA" sz="3200" dirty="0">
                <a:solidFill>
                  <a:schemeClr val="bg1"/>
                </a:solidFill>
                <a:latin typeface="+mn-lt"/>
              </a:rPr>
              <a:t>different</a:t>
            </a:r>
            <a:r>
              <a:rPr lang="en-ZA" sz="3200" b="0" dirty="0">
                <a:solidFill>
                  <a:schemeClr val="bg1"/>
                </a:solidFill>
                <a:latin typeface="+mn-lt"/>
              </a:rPr>
              <a:t> from </a:t>
            </a:r>
            <a:r>
              <a:rPr lang="en-ZA" sz="3200" dirty="0">
                <a:solidFill>
                  <a:schemeClr val="bg1"/>
                </a:solidFill>
                <a:latin typeface="+mn-lt"/>
              </a:rPr>
              <a:t>adjectives</a:t>
            </a:r>
            <a:r>
              <a:rPr lang="en-ZA" sz="3200" b="0" dirty="0">
                <a:solidFill>
                  <a:schemeClr val="bg1"/>
                </a:solidFill>
                <a:latin typeface="+mn-lt"/>
              </a:rPr>
              <a:t>?</a:t>
            </a:r>
            <a:endParaRPr lang="en-ZA" sz="3200" dirty="0">
              <a:solidFill>
                <a:schemeClr val="bg1"/>
              </a:solidFill>
              <a:latin typeface="+mn-lt"/>
            </a:endParaRPr>
          </a:p>
        </p:txBody>
      </p:sp>
      <p:sp>
        <p:nvSpPr>
          <p:cNvPr id="4" name="Title">
            <a:extLst>
              <a:ext uri="{FF2B5EF4-FFF2-40B4-BE49-F238E27FC236}">
                <a16:creationId xmlns:a16="http://schemas.microsoft.com/office/drawing/2014/main" id="{4E35658E-1ED2-267A-FE23-CA14F24FECB7}"/>
              </a:ext>
            </a:extLst>
          </p:cNvPr>
          <p:cNvSpPr txBox="1">
            <a:spLocks/>
          </p:cNvSpPr>
          <p:nvPr/>
        </p:nvSpPr>
        <p:spPr>
          <a:xfrm>
            <a:off x="889773" y="1732135"/>
            <a:ext cx="3228871" cy="488874"/>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20000"/>
              </a:lnSpc>
              <a:spcBef>
                <a:spcPts val="0"/>
              </a:spcBef>
            </a:pPr>
            <a:r>
              <a:rPr lang="en-ZA" sz="2200" dirty="0">
                <a:solidFill>
                  <a:srgbClr val="2C91D8"/>
                </a:solidFill>
                <a:latin typeface="+mn-lt"/>
              </a:rPr>
              <a:t>Adjectives:</a:t>
            </a:r>
            <a:endParaRPr lang="en-GB" sz="2200" dirty="0">
              <a:solidFill>
                <a:srgbClr val="2C91D8"/>
              </a:solidFill>
              <a:latin typeface="+mn-lt"/>
            </a:endParaRPr>
          </a:p>
        </p:txBody>
      </p:sp>
      <p:cxnSp>
        <p:nvCxnSpPr>
          <p:cNvPr id="7" name="Straight Connector 6">
            <a:extLst>
              <a:ext uri="{FF2B5EF4-FFF2-40B4-BE49-F238E27FC236}">
                <a16:creationId xmlns:a16="http://schemas.microsoft.com/office/drawing/2014/main" id="{CDCE4EB6-006D-D5C4-BAB2-8BEF18201E66}"/>
              </a:ext>
            </a:extLst>
          </p:cNvPr>
          <p:cNvCxnSpPr>
            <a:cxnSpLocks/>
          </p:cNvCxnSpPr>
          <p:nvPr/>
        </p:nvCxnSpPr>
        <p:spPr>
          <a:xfrm>
            <a:off x="4568428" y="1864608"/>
            <a:ext cx="0" cy="4325176"/>
          </a:xfrm>
          <a:prstGeom prst="line">
            <a:avLst/>
          </a:prstGeom>
          <a:ln w="38100">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10" name="Title">
            <a:extLst>
              <a:ext uri="{FF2B5EF4-FFF2-40B4-BE49-F238E27FC236}">
                <a16:creationId xmlns:a16="http://schemas.microsoft.com/office/drawing/2014/main" id="{2E03C07D-DDAB-F7A7-8329-A00D4D397344}"/>
              </a:ext>
            </a:extLst>
          </p:cNvPr>
          <p:cNvSpPr txBox="1">
            <a:spLocks/>
          </p:cNvSpPr>
          <p:nvPr/>
        </p:nvSpPr>
        <p:spPr>
          <a:xfrm>
            <a:off x="5021784" y="1732135"/>
            <a:ext cx="3228871" cy="488874"/>
          </a:xfrm>
          <a:prstGeom prst="roundRect">
            <a:avLst>
              <a:gd name="adj" fmla="val 9641"/>
            </a:avLst>
          </a:prstGeom>
          <a:noFill/>
          <a:ln w="25400">
            <a:noFill/>
          </a:ln>
        </p:spPr>
        <p:txBody>
          <a:bodyPr vert="horz" lIns="108000" tIns="252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20000"/>
              </a:lnSpc>
              <a:spcBef>
                <a:spcPts val="0"/>
              </a:spcBef>
            </a:pPr>
            <a:r>
              <a:rPr lang="en-ZA" sz="2200" dirty="0">
                <a:solidFill>
                  <a:srgbClr val="9ABB1F"/>
                </a:solidFill>
                <a:latin typeface="+mn-lt"/>
              </a:rPr>
              <a:t>Compound Adjectives:</a:t>
            </a:r>
            <a:endParaRPr lang="en-GB" sz="2200" dirty="0">
              <a:solidFill>
                <a:srgbClr val="9ABB1F"/>
              </a:solidFill>
              <a:latin typeface="+mn-lt"/>
            </a:endParaRPr>
          </a:p>
        </p:txBody>
      </p:sp>
      <p:sp>
        <p:nvSpPr>
          <p:cNvPr id="12" name="Title">
            <a:extLst>
              <a:ext uri="{FF2B5EF4-FFF2-40B4-BE49-F238E27FC236}">
                <a16:creationId xmlns:a16="http://schemas.microsoft.com/office/drawing/2014/main" id="{F48FB81A-A087-CCC9-C9FD-B7D8CC1FA9CB}"/>
              </a:ext>
            </a:extLst>
          </p:cNvPr>
          <p:cNvSpPr txBox="1">
            <a:spLocks/>
          </p:cNvSpPr>
          <p:nvPr/>
        </p:nvSpPr>
        <p:spPr>
          <a:xfrm>
            <a:off x="445292" y="2326599"/>
            <a:ext cx="4117834" cy="488874"/>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spcBef>
                <a:spcPts val="0"/>
              </a:spcBef>
            </a:pPr>
            <a:r>
              <a:rPr lang="en-ZA" sz="1800" b="0" dirty="0">
                <a:latin typeface="+mn-lt"/>
              </a:rPr>
              <a:t>Adjectives can be </a:t>
            </a:r>
            <a:r>
              <a:rPr lang="en-ZA" sz="1800" dirty="0">
                <a:solidFill>
                  <a:srgbClr val="2C91D8"/>
                </a:solidFill>
                <a:latin typeface="+mn-lt"/>
              </a:rPr>
              <a:t>single</a:t>
            </a:r>
            <a:r>
              <a:rPr lang="en-ZA" sz="1800" b="0" dirty="0">
                <a:latin typeface="+mn-lt"/>
              </a:rPr>
              <a:t> words like "happy," "red," "tall," etc.</a:t>
            </a:r>
            <a:endParaRPr lang="en-GB" sz="1800" b="0" dirty="0">
              <a:solidFill>
                <a:srgbClr val="9C6DAF"/>
              </a:solidFill>
              <a:latin typeface="+mn-lt"/>
            </a:endParaRPr>
          </a:p>
        </p:txBody>
      </p:sp>
      <p:sp>
        <p:nvSpPr>
          <p:cNvPr id="15" name="Title">
            <a:extLst>
              <a:ext uri="{FF2B5EF4-FFF2-40B4-BE49-F238E27FC236}">
                <a16:creationId xmlns:a16="http://schemas.microsoft.com/office/drawing/2014/main" id="{597A9ED3-73B6-67D7-67A3-9619F3E22F3B}"/>
              </a:ext>
            </a:extLst>
          </p:cNvPr>
          <p:cNvSpPr txBox="1">
            <a:spLocks/>
          </p:cNvSpPr>
          <p:nvPr/>
        </p:nvSpPr>
        <p:spPr>
          <a:xfrm>
            <a:off x="445292" y="2933358"/>
            <a:ext cx="4117834" cy="94610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spcBef>
                <a:spcPts val="0"/>
              </a:spcBef>
            </a:pPr>
            <a:r>
              <a:rPr lang="en-ZA" sz="1800" dirty="0">
                <a:solidFill>
                  <a:srgbClr val="2C91D8"/>
                </a:solidFill>
                <a:latin typeface="+mn-lt"/>
              </a:rPr>
              <a:t>Basic</a:t>
            </a:r>
            <a:r>
              <a:rPr lang="en-ZA" sz="1800" b="0" dirty="0">
                <a:latin typeface="+mn-lt"/>
              </a:rPr>
              <a:t> modifiers: They provide straightforward information about a noun.</a:t>
            </a:r>
            <a:endParaRPr lang="en-GB" sz="1800" b="0" dirty="0">
              <a:solidFill>
                <a:srgbClr val="9C6DAF"/>
              </a:solidFill>
              <a:latin typeface="+mn-lt"/>
            </a:endParaRPr>
          </a:p>
        </p:txBody>
      </p:sp>
      <p:sp>
        <p:nvSpPr>
          <p:cNvPr id="17" name="Title">
            <a:extLst>
              <a:ext uri="{FF2B5EF4-FFF2-40B4-BE49-F238E27FC236}">
                <a16:creationId xmlns:a16="http://schemas.microsoft.com/office/drawing/2014/main" id="{E43350AB-8AF2-7663-2C73-8508E4255D82}"/>
              </a:ext>
            </a:extLst>
          </p:cNvPr>
          <p:cNvSpPr txBox="1">
            <a:spLocks/>
          </p:cNvSpPr>
          <p:nvPr/>
        </p:nvSpPr>
        <p:spPr>
          <a:xfrm>
            <a:off x="445292" y="3827361"/>
            <a:ext cx="4117834" cy="488874"/>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spcBef>
                <a:spcPts val="0"/>
              </a:spcBef>
            </a:pPr>
            <a:r>
              <a:rPr lang="en-ZA" sz="1800" b="0" dirty="0">
                <a:latin typeface="+mn-lt"/>
              </a:rPr>
              <a:t>Example: The cat is playful.</a:t>
            </a:r>
            <a:endParaRPr lang="en-GB" sz="1800" b="0" dirty="0">
              <a:solidFill>
                <a:srgbClr val="9C6DAF"/>
              </a:solidFill>
              <a:latin typeface="+mn-lt"/>
            </a:endParaRPr>
          </a:p>
        </p:txBody>
      </p:sp>
      <p:pic>
        <p:nvPicPr>
          <p:cNvPr id="26" name="Picture 25" descr="A cat in a box&#10;&#10;Description automatically generated">
            <a:extLst>
              <a:ext uri="{FF2B5EF4-FFF2-40B4-BE49-F238E27FC236}">
                <a16:creationId xmlns:a16="http://schemas.microsoft.com/office/drawing/2014/main" id="{96996702-C966-04CA-DAC1-BDA5538D42A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04529" y="4354295"/>
            <a:ext cx="1799358" cy="1838428"/>
          </a:xfrm>
          <a:prstGeom prst="rect">
            <a:avLst/>
          </a:prstGeom>
        </p:spPr>
      </p:pic>
      <p:sp>
        <p:nvSpPr>
          <p:cNvPr id="27" name="Title">
            <a:extLst>
              <a:ext uri="{FF2B5EF4-FFF2-40B4-BE49-F238E27FC236}">
                <a16:creationId xmlns:a16="http://schemas.microsoft.com/office/drawing/2014/main" id="{972A852C-E723-6F07-1D6A-78BAC90579B9}"/>
              </a:ext>
            </a:extLst>
          </p:cNvPr>
          <p:cNvSpPr txBox="1">
            <a:spLocks/>
          </p:cNvSpPr>
          <p:nvPr/>
        </p:nvSpPr>
        <p:spPr>
          <a:xfrm>
            <a:off x="4580874" y="2317546"/>
            <a:ext cx="4117834" cy="488874"/>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spcBef>
                <a:spcPts val="0"/>
              </a:spcBef>
            </a:pPr>
            <a:r>
              <a:rPr lang="en-ZA" sz="1800" b="0" dirty="0">
                <a:latin typeface="+mn-lt"/>
              </a:rPr>
              <a:t>Made up of </a:t>
            </a:r>
            <a:r>
              <a:rPr lang="en-ZA" sz="1800" dirty="0">
                <a:solidFill>
                  <a:srgbClr val="9ABB1F"/>
                </a:solidFill>
                <a:latin typeface="+mn-lt"/>
              </a:rPr>
              <a:t>two</a:t>
            </a:r>
            <a:r>
              <a:rPr lang="en-ZA" sz="1800" b="0" dirty="0">
                <a:latin typeface="+mn-lt"/>
              </a:rPr>
              <a:t> or more words, often with </a:t>
            </a:r>
            <a:r>
              <a:rPr lang="en-ZA" sz="1800" dirty="0">
                <a:solidFill>
                  <a:srgbClr val="9ABB1F"/>
                </a:solidFill>
                <a:latin typeface="+mn-lt"/>
              </a:rPr>
              <a:t>hyphens</a:t>
            </a:r>
            <a:r>
              <a:rPr lang="en-ZA" sz="1800" b="0" dirty="0">
                <a:latin typeface="+mn-lt"/>
              </a:rPr>
              <a:t>.</a:t>
            </a:r>
            <a:endParaRPr lang="en-GB" sz="1800" b="0" dirty="0">
              <a:solidFill>
                <a:srgbClr val="9C6DAF"/>
              </a:solidFill>
              <a:latin typeface="+mn-lt"/>
            </a:endParaRPr>
          </a:p>
        </p:txBody>
      </p:sp>
      <p:sp>
        <p:nvSpPr>
          <p:cNvPr id="28" name="Title">
            <a:extLst>
              <a:ext uri="{FF2B5EF4-FFF2-40B4-BE49-F238E27FC236}">
                <a16:creationId xmlns:a16="http://schemas.microsoft.com/office/drawing/2014/main" id="{35C842A6-49BC-8B99-A3C4-CD206C6187A5}"/>
              </a:ext>
            </a:extLst>
          </p:cNvPr>
          <p:cNvSpPr txBox="1">
            <a:spLocks/>
          </p:cNvSpPr>
          <p:nvPr/>
        </p:nvSpPr>
        <p:spPr>
          <a:xfrm>
            <a:off x="4759836" y="2869690"/>
            <a:ext cx="3759910" cy="94610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spcBef>
                <a:spcPts val="0"/>
              </a:spcBef>
            </a:pPr>
            <a:r>
              <a:rPr lang="en-ZA" sz="1800" dirty="0">
                <a:solidFill>
                  <a:srgbClr val="9ABB1F"/>
                </a:solidFill>
                <a:latin typeface="+mn-lt"/>
              </a:rPr>
              <a:t>Specific</a:t>
            </a:r>
            <a:r>
              <a:rPr lang="en-ZA" sz="1800" b="0" dirty="0">
                <a:latin typeface="+mn-lt"/>
              </a:rPr>
              <a:t> modifiers: They offer more detailed about the noun they modify.</a:t>
            </a:r>
            <a:endParaRPr lang="en-GB" sz="1800" b="0" dirty="0">
              <a:solidFill>
                <a:srgbClr val="9C6DAF"/>
              </a:solidFill>
              <a:latin typeface="+mn-lt"/>
            </a:endParaRPr>
          </a:p>
        </p:txBody>
      </p:sp>
      <p:sp>
        <p:nvSpPr>
          <p:cNvPr id="29" name="Title">
            <a:extLst>
              <a:ext uri="{FF2B5EF4-FFF2-40B4-BE49-F238E27FC236}">
                <a16:creationId xmlns:a16="http://schemas.microsoft.com/office/drawing/2014/main" id="{980DD7B8-D729-2A88-CC47-7EEE59508BB7}"/>
              </a:ext>
            </a:extLst>
          </p:cNvPr>
          <p:cNvSpPr txBox="1">
            <a:spLocks/>
          </p:cNvSpPr>
          <p:nvPr/>
        </p:nvSpPr>
        <p:spPr>
          <a:xfrm>
            <a:off x="4759836" y="3888113"/>
            <a:ext cx="3759910" cy="488874"/>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spcBef>
                <a:spcPts val="0"/>
              </a:spcBef>
            </a:pPr>
            <a:r>
              <a:rPr lang="en-ZA" sz="1800" b="0" dirty="0">
                <a:latin typeface="+mn-lt"/>
              </a:rPr>
              <a:t>Example: The well-behaved dog is friendly.</a:t>
            </a:r>
            <a:endParaRPr lang="en-GB" sz="1800" b="0" dirty="0">
              <a:solidFill>
                <a:srgbClr val="9C6DAF"/>
              </a:solidFill>
              <a:latin typeface="+mn-lt"/>
            </a:endParaRPr>
          </a:p>
        </p:txBody>
      </p:sp>
      <p:pic>
        <p:nvPicPr>
          <p:cNvPr id="31" name="Picture 30" descr="A cartoon of a child with a dog&#10;&#10;Description automatically generated">
            <a:extLst>
              <a:ext uri="{FF2B5EF4-FFF2-40B4-BE49-F238E27FC236}">
                <a16:creationId xmlns:a16="http://schemas.microsoft.com/office/drawing/2014/main" id="{D5909DAC-A5A0-89FA-D456-A5C95199916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2"/>
          <a:stretch/>
        </p:blipFill>
        <p:spPr>
          <a:xfrm>
            <a:off x="5691168" y="4562947"/>
            <a:ext cx="1890102" cy="1626837"/>
          </a:xfrm>
          <a:prstGeom prst="rect">
            <a:avLst/>
          </a:prstGeom>
        </p:spPr>
      </p:pic>
    </p:spTree>
    <p:extLst>
      <p:ext uri="{BB962C8B-B14F-4D97-AF65-F5344CB8AC3E}">
        <p14:creationId xmlns:p14="http://schemas.microsoft.com/office/powerpoint/2010/main" val="471431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nodeType="withEffect">
                                  <p:stCondLst>
                                    <p:cond delay="25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par>
                                <p:cTn id="44" presetID="10" presetClass="entr" presetSubtype="0" fill="hold" nodeType="withEffect">
                                  <p:stCondLst>
                                    <p:cond delay="25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2" grpId="0"/>
      <p:bldP spid="15" grpId="0"/>
      <p:bldP spid="17" grpId="0"/>
      <p:bldP spid="27" grpId="0"/>
      <p:bldP spid="28"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37CE5-CFDB-D795-BB26-8EE765FB2A20}"/>
            </a:ext>
          </a:extLst>
        </p:cNvPr>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77AD3C3C-0D38-2A8F-FEB5-5E5BBA99ACC5}"/>
              </a:ext>
            </a:extLst>
          </p:cNvPr>
          <p:cNvSpPr/>
          <p:nvPr/>
        </p:nvSpPr>
        <p:spPr>
          <a:xfrm>
            <a:off x="624254" y="601906"/>
            <a:ext cx="7895492" cy="944269"/>
          </a:xfrm>
          <a:prstGeom prst="roundRect">
            <a:avLst>
              <a:gd name="adj" fmla="val 0"/>
            </a:avLst>
          </a:prstGeom>
          <a:solidFill>
            <a:srgbClr val="9AB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Title">
            <a:extLst>
              <a:ext uri="{FF2B5EF4-FFF2-40B4-BE49-F238E27FC236}">
                <a16:creationId xmlns:a16="http://schemas.microsoft.com/office/drawing/2014/main" id="{7F105848-53BD-6C1A-73E8-900BECCDEEF9}"/>
              </a:ext>
            </a:extLst>
          </p:cNvPr>
          <p:cNvSpPr>
            <a:spLocks noGrp="1"/>
          </p:cNvSpPr>
          <p:nvPr>
            <p:ph type="title"/>
          </p:nvPr>
        </p:nvSpPr>
        <p:spPr>
          <a:xfrm>
            <a:off x="445292" y="647171"/>
            <a:ext cx="8246272" cy="828698"/>
          </a:xfrm>
        </p:spPr>
        <p:txBody>
          <a:bodyPr anchor="ctr" anchorCtr="0"/>
          <a:lstStyle/>
          <a:p>
            <a:pPr algn="ctr">
              <a:lnSpc>
                <a:spcPct val="100000"/>
              </a:lnSpc>
            </a:pPr>
            <a:r>
              <a:rPr lang="en-ZA" sz="4800" dirty="0">
                <a:solidFill>
                  <a:schemeClr val="bg1"/>
                </a:solidFill>
                <a:latin typeface="+mn-lt"/>
              </a:rPr>
              <a:t>Examples:</a:t>
            </a:r>
          </a:p>
        </p:txBody>
      </p:sp>
      <p:sp>
        <p:nvSpPr>
          <p:cNvPr id="4" name="Title">
            <a:extLst>
              <a:ext uri="{FF2B5EF4-FFF2-40B4-BE49-F238E27FC236}">
                <a16:creationId xmlns:a16="http://schemas.microsoft.com/office/drawing/2014/main" id="{4E35658E-1ED2-267A-FE23-CA14F24FECB7}"/>
              </a:ext>
            </a:extLst>
          </p:cNvPr>
          <p:cNvSpPr txBox="1">
            <a:spLocks/>
          </p:cNvSpPr>
          <p:nvPr/>
        </p:nvSpPr>
        <p:spPr>
          <a:xfrm>
            <a:off x="889773" y="2259217"/>
            <a:ext cx="3228871" cy="488874"/>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spcBef>
                <a:spcPts val="0"/>
              </a:spcBef>
            </a:pPr>
            <a:r>
              <a:rPr lang="en-ZA" sz="2400" b="0" dirty="0">
                <a:solidFill>
                  <a:schemeClr val="tx1"/>
                </a:solidFill>
                <a:latin typeface="+mn-lt"/>
              </a:rPr>
              <a:t>The author is very </a:t>
            </a:r>
            <a:r>
              <a:rPr lang="en-ZA" sz="2400" dirty="0">
                <a:solidFill>
                  <a:srgbClr val="9ABB1F"/>
                </a:solidFill>
                <a:latin typeface="+mn-lt"/>
              </a:rPr>
              <a:t>well-known</a:t>
            </a:r>
            <a:r>
              <a:rPr lang="en-ZA" sz="2400" b="0" dirty="0">
                <a:solidFill>
                  <a:schemeClr val="tx1"/>
                </a:solidFill>
                <a:latin typeface="+mn-lt"/>
              </a:rPr>
              <a:t>.</a:t>
            </a:r>
            <a:endParaRPr lang="en-GB" sz="2400" b="0" dirty="0">
              <a:solidFill>
                <a:schemeClr val="tx1"/>
              </a:solidFill>
              <a:latin typeface="+mn-lt"/>
            </a:endParaRPr>
          </a:p>
        </p:txBody>
      </p:sp>
      <p:cxnSp>
        <p:nvCxnSpPr>
          <p:cNvPr id="7" name="Straight Connector 6">
            <a:extLst>
              <a:ext uri="{FF2B5EF4-FFF2-40B4-BE49-F238E27FC236}">
                <a16:creationId xmlns:a16="http://schemas.microsoft.com/office/drawing/2014/main" id="{CDCE4EB6-006D-D5C4-BAB2-8BEF18201E66}"/>
              </a:ext>
            </a:extLst>
          </p:cNvPr>
          <p:cNvCxnSpPr>
            <a:cxnSpLocks/>
          </p:cNvCxnSpPr>
          <p:nvPr/>
        </p:nvCxnSpPr>
        <p:spPr>
          <a:xfrm>
            <a:off x="4568428" y="1732135"/>
            <a:ext cx="0" cy="4457649"/>
          </a:xfrm>
          <a:prstGeom prst="line">
            <a:avLst/>
          </a:prstGeom>
          <a:ln w="38100">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10" name="Title">
            <a:extLst>
              <a:ext uri="{FF2B5EF4-FFF2-40B4-BE49-F238E27FC236}">
                <a16:creationId xmlns:a16="http://schemas.microsoft.com/office/drawing/2014/main" id="{2E03C07D-DDAB-F7A7-8329-A00D4D397344}"/>
              </a:ext>
            </a:extLst>
          </p:cNvPr>
          <p:cNvSpPr txBox="1">
            <a:spLocks/>
          </p:cNvSpPr>
          <p:nvPr/>
        </p:nvSpPr>
        <p:spPr>
          <a:xfrm>
            <a:off x="4888930" y="2230715"/>
            <a:ext cx="3494580" cy="488874"/>
          </a:xfrm>
          <a:prstGeom prst="roundRect">
            <a:avLst>
              <a:gd name="adj" fmla="val 9641"/>
            </a:avLst>
          </a:prstGeom>
          <a:noFill/>
          <a:ln w="25400">
            <a:noFill/>
          </a:ln>
        </p:spPr>
        <p:txBody>
          <a:bodyPr vert="horz" lIns="108000" tIns="252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20000"/>
              </a:lnSpc>
              <a:spcBef>
                <a:spcPts val="0"/>
              </a:spcBef>
            </a:pPr>
            <a:r>
              <a:rPr lang="en-ZA" sz="2400" b="0" dirty="0">
                <a:solidFill>
                  <a:schemeClr val="tx1"/>
                </a:solidFill>
                <a:latin typeface="+mn-lt"/>
              </a:rPr>
              <a:t>This city was </a:t>
            </a:r>
            <a:r>
              <a:rPr lang="en-ZA" sz="2400" dirty="0">
                <a:solidFill>
                  <a:srgbClr val="9ABB1F"/>
                </a:solidFill>
                <a:latin typeface="+mn-lt"/>
              </a:rPr>
              <a:t>dimly-lit </a:t>
            </a:r>
            <a:r>
              <a:rPr lang="en-ZA" sz="2400" b="0" dirty="0">
                <a:solidFill>
                  <a:schemeClr val="tx1"/>
                </a:solidFill>
                <a:latin typeface="+mn-lt"/>
              </a:rPr>
              <a:t>at night.</a:t>
            </a:r>
            <a:endParaRPr lang="en-GB" sz="2400" b="0" dirty="0">
              <a:solidFill>
                <a:schemeClr val="tx1"/>
              </a:solidFill>
              <a:latin typeface="+mn-lt"/>
            </a:endParaRPr>
          </a:p>
        </p:txBody>
      </p:sp>
      <p:sp>
        <p:nvSpPr>
          <p:cNvPr id="3" name="Rectangle 2">
            <a:extLst>
              <a:ext uri="{FF2B5EF4-FFF2-40B4-BE49-F238E27FC236}">
                <a16:creationId xmlns:a16="http://schemas.microsoft.com/office/drawing/2014/main" id="{522D22BA-C142-4C8D-74C0-E5A2935EEDF6}"/>
              </a:ext>
            </a:extLst>
          </p:cNvPr>
          <p:cNvSpPr/>
          <p:nvPr/>
        </p:nvSpPr>
        <p:spPr>
          <a:xfrm>
            <a:off x="895893" y="3338465"/>
            <a:ext cx="3222751" cy="2283737"/>
          </a:xfrm>
          <a:prstGeom prst="rect">
            <a:avLst/>
          </a:prstGeom>
          <a:noFill/>
          <a:ln w="31750">
            <a:solidFill>
              <a:srgbClr val="9ABB1F"/>
            </a:solidFill>
          </a:ln>
        </p:spPr>
        <p:txBody>
          <a:bodyPr vert="horz" lIns="108000" tIns="288000" rIns="108000" bIns="252000" rtlCol="0" anchor="ctr" anchorCtr="1">
            <a:noAutofit/>
          </a:bodyPr>
          <a:lstStyle/>
          <a:p>
            <a:pPr>
              <a:lnSpc>
                <a:spcPct val="90000"/>
              </a:lnSpc>
              <a:spcBef>
                <a:spcPct val="0"/>
              </a:spcBef>
            </a:pPr>
            <a:endParaRPr lang="en-ZA" sz="2200" b="1" dirty="0">
              <a:solidFill>
                <a:schemeClr val="tx1">
                  <a:lumMod val="90000"/>
                  <a:lumOff val="10000"/>
                </a:schemeClr>
              </a:solidFill>
              <a:ea typeface="Roboto" panose="02000000000000000000" pitchFamily="2" charset="0"/>
              <a:cs typeface="+mj-cs"/>
            </a:endParaRPr>
          </a:p>
        </p:txBody>
      </p:sp>
      <p:pic>
        <p:nvPicPr>
          <p:cNvPr id="5" name="Picture 4">
            <a:extLst>
              <a:ext uri="{FF2B5EF4-FFF2-40B4-BE49-F238E27FC236}">
                <a16:creationId xmlns:a16="http://schemas.microsoft.com/office/drawing/2014/main" id="{D50CD7EC-FD9D-1F2E-A145-D0375E78286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5352" t="-688" r="-15352" b="-688"/>
          <a:stretch/>
        </p:blipFill>
        <p:spPr>
          <a:xfrm>
            <a:off x="1027415" y="3475190"/>
            <a:ext cx="2959706" cy="2011209"/>
          </a:xfrm>
          <a:prstGeom prst="rect">
            <a:avLst/>
          </a:prstGeom>
        </p:spPr>
      </p:pic>
      <p:sp>
        <p:nvSpPr>
          <p:cNvPr id="6" name="Rectangle 5">
            <a:extLst>
              <a:ext uri="{FF2B5EF4-FFF2-40B4-BE49-F238E27FC236}">
                <a16:creationId xmlns:a16="http://schemas.microsoft.com/office/drawing/2014/main" id="{71D7C80A-BFDB-2A33-C4C6-63CACB3F6E73}"/>
              </a:ext>
            </a:extLst>
          </p:cNvPr>
          <p:cNvSpPr/>
          <p:nvPr/>
        </p:nvSpPr>
        <p:spPr>
          <a:xfrm>
            <a:off x="5025356" y="3338465"/>
            <a:ext cx="3222751" cy="2283737"/>
          </a:xfrm>
          <a:prstGeom prst="rect">
            <a:avLst/>
          </a:prstGeom>
          <a:noFill/>
          <a:ln w="31750">
            <a:solidFill>
              <a:srgbClr val="9ABB1F"/>
            </a:solidFill>
          </a:ln>
        </p:spPr>
        <p:txBody>
          <a:bodyPr vert="horz" lIns="108000" tIns="288000" rIns="108000" bIns="252000" rtlCol="0" anchor="ctr" anchorCtr="1">
            <a:noAutofit/>
          </a:bodyPr>
          <a:lstStyle/>
          <a:p>
            <a:pPr>
              <a:lnSpc>
                <a:spcPct val="90000"/>
              </a:lnSpc>
              <a:spcBef>
                <a:spcPct val="0"/>
              </a:spcBef>
            </a:pPr>
            <a:endParaRPr lang="en-ZA" sz="2200" b="1" dirty="0">
              <a:solidFill>
                <a:schemeClr val="tx1">
                  <a:lumMod val="90000"/>
                  <a:lumOff val="10000"/>
                </a:schemeClr>
              </a:solidFill>
              <a:ea typeface="Roboto" panose="02000000000000000000" pitchFamily="2" charset="0"/>
              <a:cs typeface="+mj-cs"/>
            </a:endParaRPr>
          </a:p>
        </p:txBody>
      </p:sp>
      <p:pic>
        <p:nvPicPr>
          <p:cNvPr id="8" name="Picture 7">
            <a:extLst>
              <a:ext uri="{FF2B5EF4-FFF2-40B4-BE49-F238E27FC236}">
                <a16:creationId xmlns:a16="http://schemas.microsoft.com/office/drawing/2014/main" id="{4FAB8847-967B-EF1E-3E99-FFDE24CFC89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56878" y="3475191"/>
            <a:ext cx="2959706" cy="2011208"/>
          </a:xfrm>
          <a:prstGeom prst="rect">
            <a:avLst/>
          </a:prstGeom>
        </p:spPr>
      </p:pic>
    </p:spTree>
    <p:extLst>
      <p:ext uri="{BB962C8B-B14F-4D97-AF65-F5344CB8AC3E}">
        <p14:creationId xmlns:p14="http://schemas.microsoft.com/office/powerpoint/2010/main" val="997034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37CE5-CFDB-D795-BB26-8EE765FB2A20}"/>
            </a:ext>
          </a:extLst>
        </p:cNvPr>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77AD3C3C-0D38-2A8F-FEB5-5E5BBA99ACC5}"/>
              </a:ext>
            </a:extLst>
          </p:cNvPr>
          <p:cNvSpPr/>
          <p:nvPr/>
        </p:nvSpPr>
        <p:spPr>
          <a:xfrm>
            <a:off x="624254" y="601906"/>
            <a:ext cx="7895492" cy="944269"/>
          </a:xfrm>
          <a:prstGeom prst="roundRect">
            <a:avLst>
              <a:gd name="adj" fmla="val 0"/>
            </a:avLst>
          </a:prstGeom>
          <a:solidFill>
            <a:srgbClr val="9AB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Title">
            <a:extLst>
              <a:ext uri="{FF2B5EF4-FFF2-40B4-BE49-F238E27FC236}">
                <a16:creationId xmlns:a16="http://schemas.microsoft.com/office/drawing/2014/main" id="{7F105848-53BD-6C1A-73E8-900BECCDEEF9}"/>
              </a:ext>
            </a:extLst>
          </p:cNvPr>
          <p:cNvSpPr>
            <a:spLocks noGrp="1"/>
          </p:cNvSpPr>
          <p:nvPr>
            <p:ph type="title"/>
          </p:nvPr>
        </p:nvSpPr>
        <p:spPr>
          <a:xfrm>
            <a:off x="445292" y="647171"/>
            <a:ext cx="8246272" cy="828698"/>
          </a:xfrm>
        </p:spPr>
        <p:txBody>
          <a:bodyPr anchor="ctr" anchorCtr="0"/>
          <a:lstStyle/>
          <a:p>
            <a:pPr algn="ctr">
              <a:lnSpc>
                <a:spcPct val="100000"/>
              </a:lnSpc>
            </a:pPr>
            <a:r>
              <a:rPr lang="en-ZA" sz="4800" dirty="0">
                <a:solidFill>
                  <a:schemeClr val="bg1"/>
                </a:solidFill>
                <a:latin typeface="+mn-lt"/>
              </a:rPr>
              <a:t>Examples:</a:t>
            </a:r>
          </a:p>
        </p:txBody>
      </p:sp>
      <p:sp>
        <p:nvSpPr>
          <p:cNvPr id="4" name="Title">
            <a:extLst>
              <a:ext uri="{FF2B5EF4-FFF2-40B4-BE49-F238E27FC236}">
                <a16:creationId xmlns:a16="http://schemas.microsoft.com/office/drawing/2014/main" id="{4E35658E-1ED2-267A-FE23-CA14F24FECB7}"/>
              </a:ext>
            </a:extLst>
          </p:cNvPr>
          <p:cNvSpPr txBox="1">
            <a:spLocks/>
          </p:cNvSpPr>
          <p:nvPr/>
        </p:nvSpPr>
        <p:spPr>
          <a:xfrm>
            <a:off x="760490" y="2259217"/>
            <a:ext cx="3487438" cy="488874"/>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spcBef>
                <a:spcPts val="0"/>
              </a:spcBef>
            </a:pPr>
            <a:r>
              <a:rPr lang="en-ZA" sz="2400" b="0" dirty="0">
                <a:solidFill>
                  <a:schemeClr val="tx1"/>
                </a:solidFill>
                <a:latin typeface="+mn-lt"/>
              </a:rPr>
              <a:t>She is a</a:t>
            </a:r>
            <a:br>
              <a:rPr lang="en-ZA" sz="2400" b="0" dirty="0">
                <a:solidFill>
                  <a:schemeClr val="tx1"/>
                </a:solidFill>
                <a:latin typeface="+mn-lt"/>
              </a:rPr>
            </a:br>
            <a:r>
              <a:rPr lang="en-ZA" sz="2400" dirty="0">
                <a:solidFill>
                  <a:srgbClr val="9ABB1F"/>
                </a:solidFill>
                <a:latin typeface="+mn-lt"/>
              </a:rPr>
              <a:t>good-looking</a:t>
            </a:r>
            <a:r>
              <a:rPr lang="en-ZA" sz="2400" b="0" dirty="0">
                <a:solidFill>
                  <a:schemeClr val="tx1"/>
                </a:solidFill>
                <a:latin typeface="+mn-lt"/>
              </a:rPr>
              <a:t> lady.</a:t>
            </a:r>
            <a:endParaRPr lang="en-GB" sz="2400" dirty="0">
              <a:solidFill>
                <a:srgbClr val="2C91D8"/>
              </a:solidFill>
              <a:latin typeface="+mn-lt"/>
            </a:endParaRPr>
          </a:p>
        </p:txBody>
      </p:sp>
      <p:cxnSp>
        <p:nvCxnSpPr>
          <p:cNvPr id="7" name="Straight Connector 6">
            <a:extLst>
              <a:ext uri="{FF2B5EF4-FFF2-40B4-BE49-F238E27FC236}">
                <a16:creationId xmlns:a16="http://schemas.microsoft.com/office/drawing/2014/main" id="{CDCE4EB6-006D-D5C4-BAB2-8BEF18201E66}"/>
              </a:ext>
            </a:extLst>
          </p:cNvPr>
          <p:cNvCxnSpPr>
            <a:cxnSpLocks/>
          </p:cNvCxnSpPr>
          <p:nvPr/>
        </p:nvCxnSpPr>
        <p:spPr>
          <a:xfrm>
            <a:off x="4568428" y="1732135"/>
            <a:ext cx="0" cy="4457649"/>
          </a:xfrm>
          <a:prstGeom prst="line">
            <a:avLst/>
          </a:prstGeom>
          <a:ln w="38100">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10" name="Title">
            <a:extLst>
              <a:ext uri="{FF2B5EF4-FFF2-40B4-BE49-F238E27FC236}">
                <a16:creationId xmlns:a16="http://schemas.microsoft.com/office/drawing/2014/main" id="{2E03C07D-DDAB-F7A7-8329-A00D4D397344}"/>
              </a:ext>
            </a:extLst>
          </p:cNvPr>
          <p:cNvSpPr txBox="1">
            <a:spLocks/>
          </p:cNvSpPr>
          <p:nvPr/>
        </p:nvSpPr>
        <p:spPr>
          <a:xfrm>
            <a:off x="4752695" y="2230715"/>
            <a:ext cx="3767050" cy="488874"/>
          </a:xfrm>
          <a:prstGeom prst="roundRect">
            <a:avLst>
              <a:gd name="adj" fmla="val 9641"/>
            </a:avLst>
          </a:prstGeom>
          <a:noFill/>
          <a:ln w="25400">
            <a:noFill/>
          </a:ln>
        </p:spPr>
        <p:txBody>
          <a:bodyPr vert="horz" lIns="108000" tIns="252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20000"/>
              </a:lnSpc>
              <a:spcBef>
                <a:spcPts val="0"/>
              </a:spcBef>
            </a:pPr>
            <a:r>
              <a:rPr lang="en-ZA" sz="2400" b="0" dirty="0">
                <a:solidFill>
                  <a:schemeClr val="tx1"/>
                </a:solidFill>
                <a:latin typeface="+mn-lt"/>
              </a:rPr>
              <a:t>The shop had</a:t>
            </a:r>
            <a:br>
              <a:rPr lang="en-ZA" sz="2400" b="0" dirty="0">
                <a:solidFill>
                  <a:schemeClr val="tx1"/>
                </a:solidFill>
                <a:latin typeface="+mn-lt"/>
              </a:rPr>
            </a:br>
            <a:r>
              <a:rPr lang="en-ZA" sz="2400" b="0" dirty="0">
                <a:solidFill>
                  <a:schemeClr val="tx1"/>
                </a:solidFill>
                <a:latin typeface="+mn-lt"/>
              </a:rPr>
              <a:t>very </a:t>
            </a:r>
            <a:r>
              <a:rPr lang="en-ZA" sz="2400" dirty="0">
                <a:solidFill>
                  <a:srgbClr val="9ABB1F"/>
                </a:solidFill>
                <a:latin typeface="+mn-lt"/>
              </a:rPr>
              <a:t>old-fashioned</a:t>
            </a:r>
            <a:r>
              <a:rPr lang="en-ZA" sz="2400" b="0" dirty="0">
                <a:solidFill>
                  <a:schemeClr val="tx1"/>
                </a:solidFill>
                <a:latin typeface="+mn-lt"/>
              </a:rPr>
              <a:t> furniture in it.</a:t>
            </a:r>
            <a:endParaRPr lang="en-GB" sz="2400" b="0" dirty="0">
              <a:solidFill>
                <a:schemeClr val="tx1"/>
              </a:solidFill>
              <a:latin typeface="+mn-lt"/>
            </a:endParaRPr>
          </a:p>
        </p:txBody>
      </p:sp>
      <p:sp>
        <p:nvSpPr>
          <p:cNvPr id="3" name="Rectangle 2">
            <a:extLst>
              <a:ext uri="{FF2B5EF4-FFF2-40B4-BE49-F238E27FC236}">
                <a16:creationId xmlns:a16="http://schemas.microsoft.com/office/drawing/2014/main" id="{522D22BA-C142-4C8D-74C0-E5A2935EEDF6}"/>
              </a:ext>
            </a:extLst>
          </p:cNvPr>
          <p:cNvSpPr/>
          <p:nvPr/>
        </p:nvSpPr>
        <p:spPr>
          <a:xfrm>
            <a:off x="895893" y="3338465"/>
            <a:ext cx="3222751" cy="2283737"/>
          </a:xfrm>
          <a:prstGeom prst="rect">
            <a:avLst/>
          </a:prstGeom>
          <a:noFill/>
          <a:ln w="31750">
            <a:solidFill>
              <a:srgbClr val="9ABB1F"/>
            </a:solidFill>
          </a:ln>
        </p:spPr>
        <p:txBody>
          <a:bodyPr vert="horz" lIns="108000" tIns="288000" rIns="108000" bIns="252000" rtlCol="0" anchor="ctr" anchorCtr="1">
            <a:noAutofit/>
          </a:bodyPr>
          <a:lstStyle/>
          <a:p>
            <a:pPr>
              <a:lnSpc>
                <a:spcPct val="90000"/>
              </a:lnSpc>
              <a:spcBef>
                <a:spcPct val="0"/>
              </a:spcBef>
            </a:pPr>
            <a:endParaRPr lang="en-ZA" sz="2200" b="1" dirty="0">
              <a:solidFill>
                <a:schemeClr val="tx1">
                  <a:lumMod val="90000"/>
                  <a:lumOff val="10000"/>
                </a:schemeClr>
              </a:solidFill>
              <a:ea typeface="Roboto" panose="02000000000000000000" pitchFamily="2" charset="0"/>
              <a:cs typeface="+mj-cs"/>
            </a:endParaRPr>
          </a:p>
        </p:txBody>
      </p:sp>
      <p:pic>
        <p:nvPicPr>
          <p:cNvPr id="5" name="Picture 4">
            <a:extLst>
              <a:ext uri="{FF2B5EF4-FFF2-40B4-BE49-F238E27FC236}">
                <a16:creationId xmlns:a16="http://schemas.microsoft.com/office/drawing/2014/main" id="{D50CD7EC-FD9D-1F2E-A145-D0375E78286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5414" t="-302" r="-15570" b="-302"/>
          <a:stretch/>
        </p:blipFill>
        <p:spPr>
          <a:xfrm>
            <a:off x="1027415" y="3475190"/>
            <a:ext cx="2959706" cy="2011209"/>
          </a:xfrm>
          <a:prstGeom prst="rect">
            <a:avLst/>
          </a:prstGeom>
        </p:spPr>
      </p:pic>
      <p:sp>
        <p:nvSpPr>
          <p:cNvPr id="6" name="Rectangle 5">
            <a:extLst>
              <a:ext uri="{FF2B5EF4-FFF2-40B4-BE49-F238E27FC236}">
                <a16:creationId xmlns:a16="http://schemas.microsoft.com/office/drawing/2014/main" id="{71D7C80A-BFDB-2A33-C4C6-63CACB3F6E73}"/>
              </a:ext>
            </a:extLst>
          </p:cNvPr>
          <p:cNvSpPr/>
          <p:nvPr/>
        </p:nvSpPr>
        <p:spPr>
          <a:xfrm>
            <a:off x="5025356" y="3338465"/>
            <a:ext cx="3222751" cy="2283737"/>
          </a:xfrm>
          <a:prstGeom prst="rect">
            <a:avLst/>
          </a:prstGeom>
          <a:noFill/>
          <a:ln w="31750">
            <a:solidFill>
              <a:srgbClr val="9ABB1F"/>
            </a:solidFill>
          </a:ln>
        </p:spPr>
        <p:txBody>
          <a:bodyPr vert="horz" lIns="108000" tIns="288000" rIns="108000" bIns="252000" rtlCol="0" anchor="ctr" anchorCtr="1">
            <a:noAutofit/>
          </a:bodyPr>
          <a:lstStyle/>
          <a:p>
            <a:pPr>
              <a:lnSpc>
                <a:spcPct val="90000"/>
              </a:lnSpc>
              <a:spcBef>
                <a:spcPct val="0"/>
              </a:spcBef>
            </a:pPr>
            <a:endParaRPr lang="en-ZA" sz="2200" b="1" dirty="0">
              <a:solidFill>
                <a:schemeClr val="tx1">
                  <a:lumMod val="90000"/>
                  <a:lumOff val="10000"/>
                </a:schemeClr>
              </a:solidFill>
              <a:ea typeface="Roboto" panose="02000000000000000000" pitchFamily="2" charset="0"/>
              <a:cs typeface="+mj-cs"/>
            </a:endParaRPr>
          </a:p>
        </p:txBody>
      </p:sp>
      <p:pic>
        <p:nvPicPr>
          <p:cNvPr id="8" name="Picture 7">
            <a:extLst>
              <a:ext uri="{FF2B5EF4-FFF2-40B4-BE49-F238E27FC236}">
                <a16:creationId xmlns:a16="http://schemas.microsoft.com/office/drawing/2014/main" id="{4FAB8847-967B-EF1E-3E99-FFDE24CFC89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156878" y="3475191"/>
            <a:ext cx="2959706" cy="2011208"/>
          </a:xfrm>
          <a:prstGeom prst="rect">
            <a:avLst/>
          </a:prstGeom>
        </p:spPr>
      </p:pic>
    </p:spTree>
    <p:extLst>
      <p:ext uri="{BB962C8B-B14F-4D97-AF65-F5344CB8AC3E}">
        <p14:creationId xmlns:p14="http://schemas.microsoft.com/office/powerpoint/2010/main" val="178550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37CE5-CFDB-D795-BB26-8EE765FB2A20}"/>
            </a:ext>
          </a:extLst>
        </p:cNvPr>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77AD3C3C-0D38-2A8F-FEB5-5E5BBA99ACC5}"/>
              </a:ext>
            </a:extLst>
          </p:cNvPr>
          <p:cNvSpPr/>
          <p:nvPr/>
        </p:nvSpPr>
        <p:spPr>
          <a:xfrm>
            <a:off x="624254" y="601906"/>
            <a:ext cx="7895492" cy="944269"/>
          </a:xfrm>
          <a:prstGeom prst="roundRect">
            <a:avLst>
              <a:gd name="adj" fmla="val 0"/>
            </a:avLst>
          </a:prstGeom>
          <a:solidFill>
            <a:srgbClr val="9AB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Title">
            <a:extLst>
              <a:ext uri="{FF2B5EF4-FFF2-40B4-BE49-F238E27FC236}">
                <a16:creationId xmlns:a16="http://schemas.microsoft.com/office/drawing/2014/main" id="{7F105848-53BD-6C1A-73E8-900BECCDEEF9}"/>
              </a:ext>
            </a:extLst>
          </p:cNvPr>
          <p:cNvSpPr>
            <a:spLocks noGrp="1"/>
          </p:cNvSpPr>
          <p:nvPr>
            <p:ph type="title"/>
          </p:nvPr>
        </p:nvSpPr>
        <p:spPr>
          <a:xfrm>
            <a:off x="445292" y="647171"/>
            <a:ext cx="8246272" cy="828698"/>
          </a:xfrm>
        </p:spPr>
        <p:txBody>
          <a:bodyPr anchor="ctr" anchorCtr="0"/>
          <a:lstStyle/>
          <a:p>
            <a:pPr algn="ctr">
              <a:lnSpc>
                <a:spcPct val="100000"/>
              </a:lnSpc>
            </a:pPr>
            <a:r>
              <a:rPr lang="en-ZA" sz="4800" dirty="0">
                <a:solidFill>
                  <a:schemeClr val="bg1"/>
                </a:solidFill>
                <a:latin typeface="+mn-lt"/>
              </a:rPr>
              <a:t>Examples:</a:t>
            </a:r>
          </a:p>
        </p:txBody>
      </p:sp>
      <p:sp>
        <p:nvSpPr>
          <p:cNvPr id="4" name="Title">
            <a:extLst>
              <a:ext uri="{FF2B5EF4-FFF2-40B4-BE49-F238E27FC236}">
                <a16:creationId xmlns:a16="http://schemas.microsoft.com/office/drawing/2014/main" id="{4E35658E-1ED2-267A-FE23-CA14F24FECB7}"/>
              </a:ext>
            </a:extLst>
          </p:cNvPr>
          <p:cNvSpPr txBox="1">
            <a:spLocks/>
          </p:cNvSpPr>
          <p:nvPr/>
        </p:nvSpPr>
        <p:spPr>
          <a:xfrm>
            <a:off x="760490" y="2259217"/>
            <a:ext cx="3487438" cy="488874"/>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spcBef>
                <a:spcPts val="0"/>
              </a:spcBef>
            </a:pPr>
            <a:r>
              <a:rPr lang="en-ZA" sz="2400" b="0" dirty="0">
                <a:solidFill>
                  <a:schemeClr val="tx1"/>
                </a:solidFill>
                <a:latin typeface="+mn-lt"/>
              </a:rPr>
              <a:t>The burger and</a:t>
            </a:r>
            <a:br>
              <a:rPr lang="en-ZA" sz="2400" b="0" dirty="0">
                <a:solidFill>
                  <a:schemeClr val="tx1"/>
                </a:solidFill>
                <a:latin typeface="+mn-lt"/>
              </a:rPr>
            </a:br>
            <a:r>
              <a:rPr lang="en-ZA" sz="2400" b="0" dirty="0">
                <a:solidFill>
                  <a:schemeClr val="tx1"/>
                </a:solidFill>
                <a:latin typeface="+mn-lt"/>
              </a:rPr>
              <a:t>chips were</a:t>
            </a:r>
            <a:br>
              <a:rPr lang="en-ZA" sz="2400" b="0" dirty="0">
                <a:solidFill>
                  <a:schemeClr val="tx1"/>
                </a:solidFill>
                <a:latin typeface="+mn-lt"/>
              </a:rPr>
            </a:br>
            <a:r>
              <a:rPr lang="en-ZA" sz="2400" dirty="0">
                <a:solidFill>
                  <a:srgbClr val="9ABB1F"/>
                </a:solidFill>
                <a:latin typeface="+mn-lt"/>
              </a:rPr>
              <a:t>mouth-watering</a:t>
            </a:r>
            <a:r>
              <a:rPr lang="en-ZA" sz="2400" b="0" dirty="0">
                <a:solidFill>
                  <a:schemeClr val="tx1"/>
                </a:solidFill>
                <a:latin typeface="+mn-lt"/>
              </a:rPr>
              <a:t>.</a:t>
            </a:r>
            <a:endParaRPr lang="en-GB" sz="2400" dirty="0">
              <a:solidFill>
                <a:srgbClr val="2C91D8"/>
              </a:solidFill>
              <a:latin typeface="+mn-lt"/>
            </a:endParaRPr>
          </a:p>
        </p:txBody>
      </p:sp>
      <p:cxnSp>
        <p:nvCxnSpPr>
          <p:cNvPr id="7" name="Straight Connector 6">
            <a:extLst>
              <a:ext uri="{FF2B5EF4-FFF2-40B4-BE49-F238E27FC236}">
                <a16:creationId xmlns:a16="http://schemas.microsoft.com/office/drawing/2014/main" id="{CDCE4EB6-006D-D5C4-BAB2-8BEF18201E66}"/>
              </a:ext>
            </a:extLst>
          </p:cNvPr>
          <p:cNvCxnSpPr>
            <a:cxnSpLocks/>
          </p:cNvCxnSpPr>
          <p:nvPr/>
        </p:nvCxnSpPr>
        <p:spPr>
          <a:xfrm>
            <a:off x="4568428" y="1732135"/>
            <a:ext cx="0" cy="4457649"/>
          </a:xfrm>
          <a:prstGeom prst="line">
            <a:avLst/>
          </a:prstGeom>
          <a:ln w="38100">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10" name="Title">
            <a:extLst>
              <a:ext uri="{FF2B5EF4-FFF2-40B4-BE49-F238E27FC236}">
                <a16:creationId xmlns:a16="http://schemas.microsoft.com/office/drawing/2014/main" id="{2E03C07D-DDAB-F7A7-8329-A00D4D397344}"/>
              </a:ext>
            </a:extLst>
          </p:cNvPr>
          <p:cNvSpPr txBox="1">
            <a:spLocks/>
          </p:cNvSpPr>
          <p:nvPr/>
        </p:nvSpPr>
        <p:spPr>
          <a:xfrm>
            <a:off x="4752695" y="1998107"/>
            <a:ext cx="3767050" cy="954090"/>
          </a:xfrm>
          <a:prstGeom prst="roundRect">
            <a:avLst>
              <a:gd name="adj" fmla="val 9641"/>
            </a:avLst>
          </a:prstGeom>
          <a:noFill/>
          <a:ln w="25400">
            <a:noFill/>
          </a:ln>
        </p:spPr>
        <p:txBody>
          <a:bodyPr vert="horz" lIns="108000" tIns="252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20000"/>
              </a:lnSpc>
              <a:spcBef>
                <a:spcPts val="0"/>
              </a:spcBef>
            </a:pPr>
            <a:r>
              <a:rPr lang="en-ZA" sz="2400" b="0" dirty="0">
                <a:solidFill>
                  <a:schemeClr val="tx1"/>
                </a:solidFill>
                <a:latin typeface="+mn-lt"/>
              </a:rPr>
              <a:t>It is </a:t>
            </a:r>
            <a:r>
              <a:rPr lang="en-ZA" sz="2400" dirty="0">
                <a:solidFill>
                  <a:srgbClr val="9ABB1F"/>
                </a:solidFill>
                <a:latin typeface="+mn-lt"/>
              </a:rPr>
              <a:t>ice-cold</a:t>
            </a:r>
            <a:r>
              <a:rPr lang="en-ZA" sz="2400" b="0" dirty="0">
                <a:solidFill>
                  <a:schemeClr val="tx1"/>
                </a:solidFill>
                <a:latin typeface="+mn-lt"/>
              </a:rPr>
              <a:t> in Finland</a:t>
            </a:r>
            <a:br>
              <a:rPr lang="en-ZA" sz="2400" b="0" dirty="0">
                <a:solidFill>
                  <a:schemeClr val="tx1"/>
                </a:solidFill>
                <a:latin typeface="+mn-lt"/>
              </a:rPr>
            </a:br>
            <a:r>
              <a:rPr lang="en-ZA" sz="2400" b="0" dirty="0">
                <a:solidFill>
                  <a:schemeClr val="tx1"/>
                </a:solidFill>
                <a:latin typeface="+mn-lt"/>
              </a:rPr>
              <a:t>in the winter time.</a:t>
            </a:r>
            <a:endParaRPr lang="en-GB" sz="2400" b="0" dirty="0">
              <a:solidFill>
                <a:schemeClr val="tx1"/>
              </a:solidFill>
              <a:latin typeface="+mn-lt"/>
            </a:endParaRPr>
          </a:p>
        </p:txBody>
      </p:sp>
      <p:sp>
        <p:nvSpPr>
          <p:cNvPr id="3" name="Rectangle 2">
            <a:extLst>
              <a:ext uri="{FF2B5EF4-FFF2-40B4-BE49-F238E27FC236}">
                <a16:creationId xmlns:a16="http://schemas.microsoft.com/office/drawing/2014/main" id="{522D22BA-C142-4C8D-74C0-E5A2935EEDF6}"/>
              </a:ext>
            </a:extLst>
          </p:cNvPr>
          <p:cNvSpPr/>
          <p:nvPr/>
        </p:nvSpPr>
        <p:spPr>
          <a:xfrm>
            <a:off x="895893" y="3338465"/>
            <a:ext cx="3222751" cy="2283737"/>
          </a:xfrm>
          <a:prstGeom prst="rect">
            <a:avLst/>
          </a:prstGeom>
          <a:noFill/>
          <a:ln w="31750">
            <a:solidFill>
              <a:srgbClr val="9ABB1F"/>
            </a:solidFill>
          </a:ln>
        </p:spPr>
        <p:txBody>
          <a:bodyPr vert="horz" lIns="108000" tIns="288000" rIns="108000" bIns="252000" rtlCol="0" anchor="ctr" anchorCtr="1">
            <a:noAutofit/>
          </a:bodyPr>
          <a:lstStyle/>
          <a:p>
            <a:pPr>
              <a:lnSpc>
                <a:spcPct val="90000"/>
              </a:lnSpc>
              <a:spcBef>
                <a:spcPct val="0"/>
              </a:spcBef>
            </a:pPr>
            <a:endParaRPr lang="en-ZA" sz="2200" b="1" dirty="0">
              <a:solidFill>
                <a:schemeClr val="tx1">
                  <a:lumMod val="90000"/>
                  <a:lumOff val="10000"/>
                </a:schemeClr>
              </a:solidFill>
              <a:ea typeface="Roboto" panose="02000000000000000000" pitchFamily="2" charset="0"/>
              <a:cs typeface="+mj-cs"/>
            </a:endParaRPr>
          </a:p>
        </p:txBody>
      </p:sp>
      <p:pic>
        <p:nvPicPr>
          <p:cNvPr id="5" name="Picture 4">
            <a:extLst>
              <a:ext uri="{FF2B5EF4-FFF2-40B4-BE49-F238E27FC236}">
                <a16:creationId xmlns:a16="http://schemas.microsoft.com/office/drawing/2014/main" id="{D50CD7EC-FD9D-1F2E-A145-D0375E78286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708" t="-11220" r="-2708" b="-11220"/>
          <a:stretch/>
        </p:blipFill>
        <p:spPr>
          <a:xfrm>
            <a:off x="1027415" y="3475190"/>
            <a:ext cx="2959706" cy="2011209"/>
          </a:xfrm>
          <a:prstGeom prst="rect">
            <a:avLst/>
          </a:prstGeom>
        </p:spPr>
      </p:pic>
      <p:sp>
        <p:nvSpPr>
          <p:cNvPr id="6" name="Rectangle 5">
            <a:extLst>
              <a:ext uri="{FF2B5EF4-FFF2-40B4-BE49-F238E27FC236}">
                <a16:creationId xmlns:a16="http://schemas.microsoft.com/office/drawing/2014/main" id="{71D7C80A-BFDB-2A33-C4C6-63CACB3F6E73}"/>
              </a:ext>
            </a:extLst>
          </p:cNvPr>
          <p:cNvSpPr/>
          <p:nvPr/>
        </p:nvSpPr>
        <p:spPr>
          <a:xfrm>
            <a:off x="5025356" y="3338465"/>
            <a:ext cx="3222751" cy="2283737"/>
          </a:xfrm>
          <a:prstGeom prst="rect">
            <a:avLst/>
          </a:prstGeom>
          <a:noFill/>
          <a:ln w="31750">
            <a:solidFill>
              <a:srgbClr val="9ABB1F"/>
            </a:solidFill>
          </a:ln>
        </p:spPr>
        <p:txBody>
          <a:bodyPr vert="horz" lIns="108000" tIns="288000" rIns="108000" bIns="252000" rtlCol="0" anchor="ctr" anchorCtr="1">
            <a:noAutofit/>
          </a:bodyPr>
          <a:lstStyle/>
          <a:p>
            <a:pPr>
              <a:lnSpc>
                <a:spcPct val="90000"/>
              </a:lnSpc>
              <a:spcBef>
                <a:spcPct val="0"/>
              </a:spcBef>
            </a:pPr>
            <a:endParaRPr lang="en-ZA" sz="2200" b="1" dirty="0">
              <a:solidFill>
                <a:schemeClr val="tx1">
                  <a:lumMod val="90000"/>
                  <a:lumOff val="10000"/>
                </a:schemeClr>
              </a:solidFill>
              <a:ea typeface="Roboto" panose="02000000000000000000" pitchFamily="2" charset="0"/>
              <a:cs typeface="+mj-cs"/>
            </a:endParaRPr>
          </a:p>
        </p:txBody>
      </p:sp>
      <p:pic>
        <p:nvPicPr>
          <p:cNvPr id="8" name="Picture 7">
            <a:extLst>
              <a:ext uri="{FF2B5EF4-FFF2-40B4-BE49-F238E27FC236}">
                <a16:creationId xmlns:a16="http://schemas.microsoft.com/office/drawing/2014/main" id="{4FAB8847-967B-EF1E-3E99-FFDE24CFC89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156878" y="3475191"/>
            <a:ext cx="2959706" cy="2011208"/>
          </a:xfrm>
          <a:prstGeom prst="rect">
            <a:avLst/>
          </a:prstGeom>
        </p:spPr>
      </p:pic>
    </p:spTree>
    <p:extLst>
      <p:ext uri="{BB962C8B-B14F-4D97-AF65-F5344CB8AC3E}">
        <p14:creationId xmlns:p14="http://schemas.microsoft.com/office/powerpoint/2010/main" val="2014224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98273-D5B5-8BB9-ED7B-DE346CF37E1C}"/>
            </a:ext>
          </a:extLst>
        </p:cNvPr>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B0410E8A-67C3-851C-6A3C-0B2F66E4E4CD}"/>
              </a:ext>
            </a:extLst>
          </p:cNvPr>
          <p:cNvSpPr/>
          <p:nvPr/>
        </p:nvSpPr>
        <p:spPr>
          <a:xfrm>
            <a:off x="624254" y="601906"/>
            <a:ext cx="7895492" cy="1059840"/>
          </a:xfrm>
          <a:prstGeom prst="roundRect">
            <a:avLst>
              <a:gd name="adj" fmla="val 0"/>
            </a:avLst>
          </a:prstGeom>
          <a:solidFill>
            <a:srgbClr val="9AB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Title">
            <a:extLst>
              <a:ext uri="{FF2B5EF4-FFF2-40B4-BE49-F238E27FC236}">
                <a16:creationId xmlns:a16="http://schemas.microsoft.com/office/drawing/2014/main" id="{D5BF99DD-FE47-24DD-DC9B-A43D535C9731}"/>
              </a:ext>
            </a:extLst>
          </p:cNvPr>
          <p:cNvSpPr>
            <a:spLocks noGrp="1"/>
          </p:cNvSpPr>
          <p:nvPr>
            <p:ph type="title"/>
          </p:nvPr>
        </p:nvSpPr>
        <p:spPr>
          <a:xfrm>
            <a:off x="-153909" y="804768"/>
            <a:ext cx="9444674" cy="654116"/>
          </a:xfrm>
        </p:spPr>
        <p:txBody>
          <a:bodyPr anchor="ctr" anchorCtr="0"/>
          <a:lstStyle/>
          <a:p>
            <a:pPr algn="ctr">
              <a:lnSpc>
                <a:spcPct val="100000"/>
              </a:lnSpc>
            </a:pPr>
            <a:r>
              <a:rPr lang="en-ZA" sz="3400" dirty="0">
                <a:solidFill>
                  <a:schemeClr val="bg1"/>
                </a:solidFill>
                <a:latin typeface="+mn-lt"/>
              </a:rPr>
              <a:t>Choose the correct compound adjective</a:t>
            </a:r>
          </a:p>
        </p:txBody>
      </p:sp>
      <p:sp>
        <p:nvSpPr>
          <p:cNvPr id="2" name="Title">
            <a:extLst>
              <a:ext uri="{FF2B5EF4-FFF2-40B4-BE49-F238E27FC236}">
                <a16:creationId xmlns:a16="http://schemas.microsoft.com/office/drawing/2014/main" id="{6FD8A81F-7FD0-6A5C-C8CD-2C3F9CCB6CDF}"/>
              </a:ext>
            </a:extLst>
          </p:cNvPr>
          <p:cNvSpPr txBox="1">
            <a:spLocks/>
          </p:cNvSpPr>
          <p:nvPr/>
        </p:nvSpPr>
        <p:spPr>
          <a:xfrm>
            <a:off x="1466661" y="1958340"/>
            <a:ext cx="6210678" cy="1038312"/>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20000"/>
              </a:lnSpc>
              <a:spcBef>
                <a:spcPts val="0"/>
              </a:spcBef>
            </a:pPr>
            <a:r>
              <a:rPr lang="en-ZA" sz="2400" b="0" dirty="0">
                <a:latin typeface="+mn-lt"/>
              </a:rPr>
              <a:t>The soccer player was </a:t>
            </a:r>
            <a:r>
              <a:rPr lang="en-ZA" sz="2400" b="0" u="sng" dirty="0">
                <a:latin typeface="+mn-lt"/>
              </a:rPr>
              <a:t>                  </a:t>
            </a:r>
            <a:r>
              <a:rPr lang="en-ZA" sz="2400" b="0" dirty="0">
                <a:latin typeface="+mn-lt"/>
              </a:rPr>
              <a:t> in his</a:t>
            </a:r>
            <a:br>
              <a:rPr lang="en-ZA" sz="2400" b="0" dirty="0">
                <a:latin typeface="+mn-lt"/>
              </a:rPr>
            </a:br>
            <a:r>
              <a:rPr lang="en-ZA" sz="2400" b="0" dirty="0">
                <a:latin typeface="+mn-lt"/>
              </a:rPr>
              <a:t>home country, Brazil.</a:t>
            </a:r>
            <a:endParaRPr lang="en-GB" sz="2400" dirty="0">
              <a:solidFill>
                <a:srgbClr val="9C6DAF"/>
              </a:solidFill>
              <a:latin typeface="+mn-lt"/>
            </a:endParaRPr>
          </a:p>
        </p:txBody>
      </p:sp>
      <p:sp>
        <p:nvSpPr>
          <p:cNvPr id="6" name="Title">
            <a:extLst>
              <a:ext uri="{FF2B5EF4-FFF2-40B4-BE49-F238E27FC236}">
                <a16:creationId xmlns:a16="http://schemas.microsoft.com/office/drawing/2014/main" id="{38B79304-0B42-0CD9-6121-C0DB56379795}"/>
              </a:ext>
            </a:extLst>
          </p:cNvPr>
          <p:cNvSpPr txBox="1">
            <a:spLocks/>
          </p:cNvSpPr>
          <p:nvPr/>
        </p:nvSpPr>
        <p:spPr>
          <a:xfrm>
            <a:off x="775721" y="3322563"/>
            <a:ext cx="2256221" cy="597570"/>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well-known</a:t>
            </a:r>
          </a:p>
        </p:txBody>
      </p:sp>
      <p:sp>
        <p:nvSpPr>
          <p:cNvPr id="15" name="Title">
            <a:extLst>
              <a:ext uri="{FF2B5EF4-FFF2-40B4-BE49-F238E27FC236}">
                <a16:creationId xmlns:a16="http://schemas.microsoft.com/office/drawing/2014/main" id="{84CBB56D-B4FD-3521-1599-A8A4D62AF8B3}"/>
              </a:ext>
            </a:extLst>
          </p:cNvPr>
          <p:cNvSpPr txBox="1">
            <a:spLocks/>
          </p:cNvSpPr>
          <p:nvPr/>
        </p:nvSpPr>
        <p:spPr>
          <a:xfrm>
            <a:off x="3443889" y="4024402"/>
            <a:ext cx="2256222" cy="597570"/>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dimly-lit</a:t>
            </a:r>
          </a:p>
        </p:txBody>
      </p:sp>
      <p:sp>
        <p:nvSpPr>
          <p:cNvPr id="23" name="Title">
            <a:extLst>
              <a:ext uri="{FF2B5EF4-FFF2-40B4-BE49-F238E27FC236}">
                <a16:creationId xmlns:a16="http://schemas.microsoft.com/office/drawing/2014/main" id="{70C0F7D5-726F-0316-1E72-945697678747}"/>
              </a:ext>
            </a:extLst>
          </p:cNvPr>
          <p:cNvSpPr txBox="1">
            <a:spLocks/>
          </p:cNvSpPr>
          <p:nvPr/>
        </p:nvSpPr>
        <p:spPr>
          <a:xfrm>
            <a:off x="2880911" y="5146544"/>
            <a:ext cx="3375034" cy="512952"/>
          </a:xfrm>
          <a:prstGeom prst="rect">
            <a:avLst/>
          </a:prstGeom>
          <a:solidFill>
            <a:srgbClr val="FFFFFF"/>
          </a:solidFill>
          <a:ln w="31750">
            <a:solidFill>
              <a:srgbClr val="9ABB1F"/>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000" dirty="0">
                <a:solidFill>
                  <a:schemeClr val="tx1">
                    <a:lumMod val="90000"/>
                    <a:lumOff val="10000"/>
                  </a:schemeClr>
                </a:solidFill>
                <a:latin typeface="+mn-lt"/>
              </a:rPr>
              <a:t>Click to reveal the answer</a:t>
            </a:r>
          </a:p>
        </p:txBody>
      </p:sp>
      <p:sp>
        <p:nvSpPr>
          <p:cNvPr id="24" name="Title">
            <a:extLst>
              <a:ext uri="{FF2B5EF4-FFF2-40B4-BE49-F238E27FC236}">
                <a16:creationId xmlns:a16="http://schemas.microsoft.com/office/drawing/2014/main" id="{2BC07688-FE8F-BBD7-06CB-CA061B5575F8}"/>
              </a:ext>
            </a:extLst>
          </p:cNvPr>
          <p:cNvSpPr txBox="1">
            <a:spLocks/>
          </p:cNvSpPr>
          <p:nvPr/>
        </p:nvSpPr>
        <p:spPr>
          <a:xfrm>
            <a:off x="6112058" y="3322563"/>
            <a:ext cx="2256222" cy="597570"/>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good-looking</a:t>
            </a:r>
          </a:p>
        </p:txBody>
      </p:sp>
    </p:spTree>
    <p:extLst>
      <p:ext uri="{BB962C8B-B14F-4D97-AF65-F5344CB8AC3E}">
        <p14:creationId xmlns:p14="http://schemas.microsoft.com/office/powerpoint/2010/main" val="3818088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grpId="0" nodeType="withEffect">
                                  <p:stCondLst>
                                    <p:cond delay="75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7" presetClass="emph" presetSubtype="2" fill="hold" nodeType="clickEffect">
                                  <p:stCondLst>
                                    <p:cond delay="0"/>
                                  </p:stCondLst>
                                  <p:childTnLst>
                                    <p:animClr clrSpc="rgb" dir="cw">
                                      <p:cBhvr>
                                        <p:cTn id="33" dur="500" fill="hold"/>
                                        <p:tgtEl>
                                          <p:spTgt spid="6"/>
                                        </p:tgtEl>
                                        <p:attrNameLst>
                                          <p:attrName>stroke.color</p:attrName>
                                        </p:attrNameLst>
                                      </p:cBhvr>
                                      <p:to>
                                        <a:srgbClr val="9ABB1F"/>
                                      </p:to>
                                    </p:animClr>
                                    <p:set>
                                      <p:cBhvr>
                                        <p:cTn id="34" dur="500" fill="hold"/>
                                        <p:tgtEl>
                                          <p:spTgt spid="6"/>
                                        </p:tgtEl>
                                        <p:attrNameLst>
                                          <p:attrName>stroke.on</p:attrName>
                                        </p:attrNameLst>
                                      </p:cBhvr>
                                      <p:to>
                                        <p:strVal val="true"/>
                                      </p:to>
                                    </p:set>
                                  </p:childTnLst>
                                </p:cTn>
                              </p:par>
                              <p:par>
                                <p:cTn id="35" presetID="10" presetClass="exit" presetSubtype="0" fill="hold" grpId="1" nodeType="withEffect">
                                  <p:stCondLst>
                                    <p:cond delay="0"/>
                                  </p:stCondLst>
                                  <p:childTnLst>
                                    <p:animEffect transition="out" filter="fade">
                                      <p:cBhvr>
                                        <p:cTn id="36" dur="500"/>
                                        <p:tgtEl>
                                          <p:spTgt spid="23"/>
                                        </p:tgtEl>
                                      </p:cBhvr>
                                    </p:animEffect>
                                    <p:set>
                                      <p:cBhvr>
                                        <p:cTn id="37"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15" grpId="0" animBg="1"/>
      <p:bldP spid="23" grpId="0" animBg="1"/>
      <p:bldP spid="23" grpId="1" animBg="1"/>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98273-D5B5-8BB9-ED7B-DE346CF37E1C}"/>
            </a:ext>
          </a:extLst>
        </p:cNvPr>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B0410E8A-67C3-851C-6A3C-0B2F66E4E4CD}"/>
              </a:ext>
            </a:extLst>
          </p:cNvPr>
          <p:cNvSpPr/>
          <p:nvPr/>
        </p:nvSpPr>
        <p:spPr>
          <a:xfrm>
            <a:off x="624254" y="601906"/>
            <a:ext cx="7895492" cy="1059840"/>
          </a:xfrm>
          <a:prstGeom prst="roundRect">
            <a:avLst>
              <a:gd name="adj" fmla="val 0"/>
            </a:avLst>
          </a:prstGeom>
          <a:solidFill>
            <a:srgbClr val="9AB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Title">
            <a:extLst>
              <a:ext uri="{FF2B5EF4-FFF2-40B4-BE49-F238E27FC236}">
                <a16:creationId xmlns:a16="http://schemas.microsoft.com/office/drawing/2014/main" id="{D5BF99DD-FE47-24DD-DC9B-A43D535C9731}"/>
              </a:ext>
            </a:extLst>
          </p:cNvPr>
          <p:cNvSpPr>
            <a:spLocks noGrp="1"/>
          </p:cNvSpPr>
          <p:nvPr>
            <p:ph type="title"/>
          </p:nvPr>
        </p:nvSpPr>
        <p:spPr>
          <a:xfrm>
            <a:off x="-153909" y="804768"/>
            <a:ext cx="9444674" cy="654116"/>
          </a:xfrm>
        </p:spPr>
        <p:txBody>
          <a:bodyPr anchor="ctr" anchorCtr="0"/>
          <a:lstStyle/>
          <a:p>
            <a:pPr algn="ctr">
              <a:lnSpc>
                <a:spcPct val="100000"/>
              </a:lnSpc>
            </a:pPr>
            <a:r>
              <a:rPr lang="en-ZA" sz="3400" dirty="0">
                <a:solidFill>
                  <a:schemeClr val="bg1"/>
                </a:solidFill>
                <a:latin typeface="+mn-lt"/>
              </a:rPr>
              <a:t>Choose the correct compound adjective</a:t>
            </a:r>
          </a:p>
        </p:txBody>
      </p:sp>
      <p:sp>
        <p:nvSpPr>
          <p:cNvPr id="2" name="Title">
            <a:extLst>
              <a:ext uri="{FF2B5EF4-FFF2-40B4-BE49-F238E27FC236}">
                <a16:creationId xmlns:a16="http://schemas.microsoft.com/office/drawing/2014/main" id="{6FD8A81F-7FD0-6A5C-C8CD-2C3F9CCB6CDF}"/>
              </a:ext>
            </a:extLst>
          </p:cNvPr>
          <p:cNvSpPr txBox="1">
            <a:spLocks/>
          </p:cNvSpPr>
          <p:nvPr/>
        </p:nvSpPr>
        <p:spPr>
          <a:xfrm>
            <a:off x="1466661" y="1958340"/>
            <a:ext cx="6210678" cy="1038312"/>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20000"/>
              </a:lnSpc>
              <a:spcBef>
                <a:spcPts val="0"/>
              </a:spcBef>
            </a:pPr>
            <a:r>
              <a:rPr lang="en-ZA" sz="2400" b="0" dirty="0">
                <a:latin typeface="+mn-lt"/>
              </a:rPr>
              <a:t>The ice-cream came straight from the freezer - it was</a:t>
            </a:r>
            <a:r>
              <a:rPr lang="en-ZA" sz="2400" b="0" dirty="0"/>
              <a:t> </a:t>
            </a:r>
            <a:r>
              <a:rPr lang="en-ZA" sz="2400" b="0" u="sng" dirty="0"/>
              <a:t>                     </a:t>
            </a:r>
            <a:r>
              <a:rPr lang="en-ZA" sz="2400" b="0" dirty="0">
                <a:latin typeface="+mn-lt"/>
              </a:rPr>
              <a:t>.</a:t>
            </a:r>
          </a:p>
        </p:txBody>
      </p:sp>
      <p:sp>
        <p:nvSpPr>
          <p:cNvPr id="6" name="Title">
            <a:extLst>
              <a:ext uri="{FF2B5EF4-FFF2-40B4-BE49-F238E27FC236}">
                <a16:creationId xmlns:a16="http://schemas.microsoft.com/office/drawing/2014/main" id="{38B79304-0B42-0CD9-6121-C0DB56379795}"/>
              </a:ext>
            </a:extLst>
          </p:cNvPr>
          <p:cNvSpPr txBox="1">
            <a:spLocks/>
          </p:cNvSpPr>
          <p:nvPr/>
        </p:nvSpPr>
        <p:spPr>
          <a:xfrm>
            <a:off x="775722" y="3322563"/>
            <a:ext cx="2392992" cy="597570"/>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old-fashioned</a:t>
            </a:r>
          </a:p>
        </p:txBody>
      </p:sp>
      <p:sp>
        <p:nvSpPr>
          <p:cNvPr id="15" name="Title">
            <a:extLst>
              <a:ext uri="{FF2B5EF4-FFF2-40B4-BE49-F238E27FC236}">
                <a16:creationId xmlns:a16="http://schemas.microsoft.com/office/drawing/2014/main" id="{84CBB56D-B4FD-3521-1599-A8A4D62AF8B3}"/>
              </a:ext>
            </a:extLst>
          </p:cNvPr>
          <p:cNvSpPr txBox="1">
            <a:spLocks/>
          </p:cNvSpPr>
          <p:nvPr/>
        </p:nvSpPr>
        <p:spPr>
          <a:xfrm>
            <a:off x="3268301" y="4024402"/>
            <a:ext cx="2607398" cy="597570"/>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mouth-watering</a:t>
            </a:r>
          </a:p>
        </p:txBody>
      </p:sp>
      <p:sp>
        <p:nvSpPr>
          <p:cNvPr id="23" name="Title">
            <a:extLst>
              <a:ext uri="{FF2B5EF4-FFF2-40B4-BE49-F238E27FC236}">
                <a16:creationId xmlns:a16="http://schemas.microsoft.com/office/drawing/2014/main" id="{70C0F7D5-726F-0316-1E72-945697678747}"/>
              </a:ext>
            </a:extLst>
          </p:cNvPr>
          <p:cNvSpPr txBox="1">
            <a:spLocks/>
          </p:cNvSpPr>
          <p:nvPr/>
        </p:nvSpPr>
        <p:spPr>
          <a:xfrm>
            <a:off x="2880911" y="5146544"/>
            <a:ext cx="3375034" cy="512952"/>
          </a:xfrm>
          <a:prstGeom prst="rect">
            <a:avLst/>
          </a:prstGeom>
          <a:solidFill>
            <a:srgbClr val="FFFFFF"/>
          </a:solidFill>
          <a:ln w="31750">
            <a:solidFill>
              <a:srgbClr val="9ABB1F"/>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000" dirty="0">
                <a:solidFill>
                  <a:schemeClr val="tx1">
                    <a:lumMod val="90000"/>
                    <a:lumOff val="10000"/>
                  </a:schemeClr>
                </a:solidFill>
                <a:latin typeface="+mn-lt"/>
              </a:rPr>
              <a:t>Click to reveal the answer</a:t>
            </a:r>
          </a:p>
        </p:txBody>
      </p:sp>
      <p:sp>
        <p:nvSpPr>
          <p:cNvPr id="24" name="Title">
            <a:extLst>
              <a:ext uri="{FF2B5EF4-FFF2-40B4-BE49-F238E27FC236}">
                <a16:creationId xmlns:a16="http://schemas.microsoft.com/office/drawing/2014/main" id="{2BC07688-FE8F-BBD7-06CB-CA061B5575F8}"/>
              </a:ext>
            </a:extLst>
          </p:cNvPr>
          <p:cNvSpPr txBox="1">
            <a:spLocks/>
          </p:cNvSpPr>
          <p:nvPr/>
        </p:nvSpPr>
        <p:spPr>
          <a:xfrm>
            <a:off x="5975286" y="3322563"/>
            <a:ext cx="2392992" cy="597570"/>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ice-cold</a:t>
            </a:r>
          </a:p>
        </p:txBody>
      </p:sp>
    </p:spTree>
    <p:extLst>
      <p:ext uri="{BB962C8B-B14F-4D97-AF65-F5344CB8AC3E}">
        <p14:creationId xmlns:p14="http://schemas.microsoft.com/office/powerpoint/2010/main" val="1289901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grpId="0" nodeType="withEffect">
                                  <p:stCondLst>
                                    <p:cond delay="75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7" presetClass="emph" presetSubtype="2" fill="hold" nodeType="clickEffect">
                                  <p:stCondLst>
                                    <p:cond delay="0"/>
                                  </p:stCondLst>
                                  <p:childTnLst>
                                    <p:animClr clrSpc="rgb" dir="cw">
                                      <p:cBhvr>
                                        <p:cTn id="33" dur="500" fill="hold"/>
                                        <p:tgtEl>
                                          <p:spTgt spid="24"/>
                                        </p:tgtEl>
                                        <p:attrNameLst>
                                          <p:attrName>stroke.color</p:attrName>
                                        </p:attrNameLst>
                                      </p:cBhvr>
                                      <p:to>
                                        <a:srgbClr val="9ABB1F"/>
                                      </p:to>
                                    </p:animClr>
                                    <p:set>
                                      <p:cBhvr>
                                        <p:cTn id="34" dur="500" fill="hold"/>
                                        <p:tgtEl>
                                          <p:spTgt spid="24"/>
                                        </p:tgtEl>
                                        <p:attrNameLst>
                                          <p:attrName>stroke.on</p:attrName>
                                        </p:attrNameLst>
                                      </p:cBhvr>
                                      <p:to>
                                        <p:strVal val="true"/>
                                      </p:to>
                                    </p:set>
                                  </p:childTnLst>
                                </p:cTn>
                              </p:par>
                              <p:par>
                                <p:cTn id="35" presetID="10" presetClass="exit" presetSubtype="0" fill="hold" grpId="1" nodeType="withEffect">
                                  <p:stCondLst>
                                    <p:cond delay="0"/>
                                  </p:stCondLst>
                                  <p:childTnLst>
                                    <p:animEffect transition="out" filter="fade">
                                      <p:cBhvr>
                                        <p:cTn id="36" dur="500"/>
                                        <p:tgtEl>
                                          <p:spTgt spid="23"/>
                                        </p:tgtEl>
                                      </p:cBhvr>
                                    </p:animEffect>
                                    <p:set>
                                      <p:cBhvr>
                                        <p:cTn id="37"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15" grpId="0" animBg="1"/>
      <p:bldP spid="23" grpId="0" animBg="1"/>
      <p:bldP spid="23" grpId="1" animBg="1"/>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98273-D5B5-8BB9-ED7B-DE346CF37E1C}"/>
            </a:ext>
          </a:extLst>
        </p:cNvPr>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B0410E8A-67C3-851C-6A3C-0B2F66E4E4CD}"/>
              </a:ext>
            </a:extLst>
          </p:cNvPr>
          <p:cNvSpPr/>
          <p:nvPr/>
        </p:nvSpPr>
        <p:spPr>
          <a:xfrm>
            <a:off x="624254" y="601906"/>
            <a:ext cx="7895492" cy="1059840"/>
          </a:xfrm>
          <a:prstGeom prst="roundRect">
            <a:avLst>
              <a:gd name="adj" fmla="val 0"/>
            </a:avLst>
          </a:prstGeom>
          <a:solidFill>
            <a:srgbClr val="9AB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Title">
            <a:extLst>
              <a:ext uri="{FF2B5EF4-FFF2-40B4-BE49-F238E27FC236}">
                <a16:creationId xmlns:a16="http://schemas.microsoft.com/office/drawing/2014/main" id="{D5BF99DD-FE47-24DD-DC9B-A43D535C9731}"/>
              </a:ext>
            </a:extLst>
          </p:cNvPr>
          <p:cNvSpPr>
            <a:spLocks noGrp="1"/>
          </p:cNvSpPr>
          <p:nvPr>
            <p:ph type="title"/>
          </p:nvPr>
        </p:nvSpPr>
        <p:spPr>
          <a:xfrm>
            <a:off x="-153909" y="804768"/>
            <a:ext cx="9444674" cy="654116"/>
          </a:xfrm>
        </p:spPr>
        <p:txBody>
          <a:bodyPr anchor="ctr" anchorCtr="0"/>
          <a:lstStyle/>
          <a:p>
            <a:pPr algn="ctr">
              <a:lnSpc>
                <a:spcPct val="100000"/>
              </a:lnSpc>
            </a:pPr>
            <a:r>
              <a:rPr lang="en-ZA" sz="3400" dirty="0">
                <a:solidFill>
                  <a:schemeClr val="bg1"/>
                </a:solidFill>
                <a:latin typeface="+mn-lt"/>
              </a:rPr>
              <a:t>Choose the correct compound adjective</a:t>
            </a:r>
          </a:p>
        </p:txBody>
      </p:sp>
      <p:sp>
        <p:nvSpPr>
          <p:cNvPr id="2" name="Title">
            <a:extLst>
              <a:ext uri="{FF2B5EF4-FFF2-40B4-BE49-F238E27FC236}">
                <a16:creationId xmlns:a16="http://schemas.microsoft.com/office/drawing/2014/main" id="{6FD8A81F-7FD0-6A5C-C8CD-2C3F9CCB6CDF}"/>
              </a:ext>
            </a:extLst>
          </p:cNvPr>
          <p:cNvSpPr txBox="1">
            <a:spLocks/>
          </p:cNvSpPr>
          <p:nvPr/>
        </p:nvSpPr>
        <p:spPr>
          <a:xfrm>
            <a:off x="1466661" y="1958340"/>
            <a:ext cx="6210678" cy="1038312"/>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20000"/>
              </a:lnSpc>
              <a:spcBef>
                <a:spcPts val="0"/>
              </a:spcBef>
            </a:pPr>
            <a:r>
              <a:rPr lang="en-ZA" sz="2400" b="0" dirty="0">
                <a:latin typeface="+mn-lt"/>
              </a:rPr>
              <a:t>The young man with black, curly hair was said to be</a:t>
            </a:r>
            <a:r>
              <a:rPr lang="en-ZA" sz="2400" b="0" dirty="0"/>
              <a:t> </a:t>
            </a:r>
            <a:r>
              <a:rPr lang="en-ZA" sz="2400" b="0" u="sng" dirty="0"/>
              <a:t>                     </a:t>
            </a:r>
            <a:r>
              <a:rPr lang="en-ZA" sz="2400" b="0" dirty="0">
                <a:latin typeface="+mn-lt"/>
              </a:rPr>
              <a:t>.</a:t>
            </a:r>
          </a:p>
        </p:txBody>
      </p:sp>
      <p:sp>
        <p:nvSpPr>
          <p:cNvPr id="6" name="Title">
            <a:extLst>
              <a:ext uri="{FF2B5EF4-FFF2-40B4-BE49-F238E27FC236}">
                <a16:creationId xmlns:a16="http://schemas.microsoft.com/office/drawing/2014/main" id="{38B79304-0B42-0CD9-6121-C0DB56379795}"/>
              </a:ext>
            </a:extLst>
          </p:cNvPr>
          <p:cNvSpPr txBox="1">
            <a:spLocks/>
          </p:cNvSpPr>
          <p:nvPr/>
        </p:nvSpPr>
        <p:spPr>
          <a:xfrm>
            <a:off x="775722" y="3322563"/>
            <a:ext cx="2392992" cy="597570"/>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well-known</a:t>
            </a:r>
          </a:p>
        </p:txBody>
      </p:sp>
      <p:sp>
        <p:nvSpPr>
          <p:cNvPr id="15" name="Title">
            <a:extLst>
              <a:ext uri="{FF2B5EF4-FFF2-40B4-BE49-F238E27FC236}">
                <a16:creationId xmlns:a16="http://schemas.microsoft.com/office/drawing/2014/main" id="{84CBB56D-B4FD-3521-1599-A8A4D62AF8B3}"/>
              </a:ext>
            </a:extLst>
          </p:cNvPr>
          <p:cNvSpPr txBox="1">
            <a:spLocks/>
          </p:cNvSpPr>
          <p:nvPr/>
        </p:nvSpPr>
        <p:spPr>
          <a:xfrm>
            <a:off x="3268301" y="4024402"/>
            <a:ext cx="2607398" cy="597570"/>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dimly-lit</a:t>
            </a:r>
          </a:p>
        </p:txBody>
      </p:sp>
      <p:sp>
        <p:nvSpPr>
          <p:cNvPr id="23" name="Title">
            <a:extLst>
              <a:ext uri="{FF2B5EF4-FFF2-40B4-BE49-F238E27FC236}">
                <a16:creationId xmlns:a16="http://schemas.microsoft.com/office/drawing/2014/main" id="{70C0F7D5-726F-0316-1E72-945697678747}"/>
              </a:ext>
            </a:extLst>
          </p:cNvPr>
          <p:cNvSpPr txBox="1">
            <a:spLocks/>
          </p:cNvSpPr>
          <p:nvPr/>
        </p:nvSpPr>
        <p:spPr>
          <a:xfrm>
            <a:off x="2880911" y="5146544"/>
            <a:ext cx="3375034" cy="512952"/>
          </a:xfrm>
          <a:prstGeom prst="rect">
            <a:avLst/>
          </a:prstGeom>
          <a:solidFill>
            <a:srgbClr val="FFFFFF"/>
          </a:solidFill>
          <a:ln w="31750">
            <a:solidFill>
              <a:srgbClr val="9ABB1F"/>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000" dirty="0">
                <a:solidFill>
                  <a:schemeClr val="tx1">
                    <a:lumMod val="90000"/>
                    <a:lumOff val="10000"/>
                  </a:schemeClr>
                </a:solidFill>
                <a:latin typeface="+mn-lt"/>
              </a:rPr>
              <a:t>Click to reveal the answer</a:t>
            </a:r>
          </a:p>
        </p:txBody>
      </p:sp>
      <p:sp>
        <p:nvSpPr>
          <p:cNvPr id="24" name="Title">
            <a:extLst>
              <a:ext uri="{FF2B5EF4-FFF2-40B4-BE49-F238E27FC236}">
                <a16:creationId xmlns:a16="http://schemas.microsoft.com/office/drawing/2014/main" id="{2BC07688-FE8F-BBD7-06CB-CA061B5575F8}"/>
              </a:ext>
            </a:extLst>
          </p:cNvPr>
          <p:cNvSpPr txBox="1">
            <a:spLocks/>
          </p:cNvSpPr>
          <p:nvPr/>
        </p:nvSpPr>
        <p:spPr>
          <a:xfrm>
            <a:off x="5975286" y="3322563"/>
            <a:ext cx="2392992" cy="597570"/>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good-looking</a:t>
            </a:r>
          </a:p>
        </p:txBody>
      </p:sp>
    </p:spTree>
    <p:extLst>
      <p:ext uri="{BB962C8B-B14F-4D97-AF65-F5344CB8AC3E}">
        <p14:creationId xmlns:p14="http://schemas.microsoft.com/office/powerpoint/2010/main" val="356930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grpId="0" nodeType="withEffect">
                                  <p:stCondLst>
                                    <p:cond delay="75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7" presetClass="emph" presetSubtype="2" fill="hold" nodeType="clickEffect">
                                  <p:stCondLst>
                                    <p:cond delay="0"/>
                                  </p:stCondLst>
                                  <p:childTnLst>
                                    <p:animClr clrSpc="rgb" dir="cw">
                                      <p:cBhvr>
                                        <p:cTn id="33" dur="500" fill="hold"/>
                                        <p:tgtEl>
                                          <p:spTgt spid="24"/>
                                        </p:tgtEl>
                                        <p:attrNameLst>
                                          <p:attrName>stroke.color</p:attrName>
                                        </p:attrNameLst>
                                      </p:cBhvr>
                                      <p:to>
                                        <a:srgbClr val="9ABB1F"/>
                                      </p:to>
                                    </p:animClr>
                                    <p:set>
                                      <p:cBhvr>
                                        <p:cTn id="34" dur="500" fill="hold"/>
                                        <p:tgtEl>
                                          <p:spTgt spid="24"/>
                                        </p:tgtEl>
                                        <p:attrNameLst>
                                          <p:attrName>stroke.on</p:attrName>
                                        </p:attrNameLst>
                                      </p:cBhvr>
                                      <p:to>
                                        <p:strVal val="true"/>
                                      </p:to>
                                    </p:set>
                                  </p:childTnLst>
                                </p:cTn>
                              </p:par>
                              <p:par>
                                <p:cTn id="35" presetID="10" presetClass="exit" presetSubtype="0" fill="hold" grpId="1" nodeType="withEffect">
                                  <p:stCondLst>
                                    <p:cond delay="0"/>
                                  </p:stCondLst>
                                  <p:childTnLst>
                                    <p:animEffect transition="out" filter="fade">
                                      <p:cBhvr>
                                        <p:cTn id="36" dur="500"/>
                                        <p:tgtEl>
                                          <p:spTgt spid="23"/>
                                        </p:tgtEl>
                                      </p:cBhvr>
                                    </p:animEffect>
                                    <p:set>
                                      <p:cBhvr>
                                        <p:cTn id="37"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15" grpId="0" animBg="1"/>
      <p:bldP spid="23" grpId="0" animBg="1"/>
      <p:bldP spid="23" grpId="1" animBg="1"/>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98273-D5B5-8BB9-ED7B-DE346CF37E1C}"/>
            </a:ext>
          </a:extLst>
        </p:cNvPr>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B0410E8A-67C3-851C-6A3C-0B2F66E4E4CD}"/>
              </a:ext>
            </a:extLst>
          </p:cNvPr>
          <p:cNvSpPr/>
          <p:nvPr/>
        </p:nvSpPr>
        <p:spPr>
          <a:xfrm>
            <a:off x="624254" y="601906"/>
            <a:ext cx="7895492" cy="1059840"/>
          </a:xfrm>
          <a:prstGeom prst="roundRect">
            <a:avLst>
              <a:gd name="adj" fmla="val 0"/>
            </a:avLst>
          </a:prstGeom>
          <a:solidFill>
            <a:srgbClr val="9AB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Title">
            <a:extLst>
              <a:ext uri="{FF2B5EF4-FFF2-40B4-BE49-F238E27FC236}">
                <a16:creationId xmlns:a16="http://schemas.microsoft.com/office/drawing/2014/main" id="{D5BF99DD-FE47-24DD-DC9B-A43D535C9731}"/>
              </a:ext>
            </a:extLst>
          </p:cNvPr>
          <p:cNvSpPr>
            <a:spLocks noGrp="1"/>
          </p:cNvSpPr>
          <p:nvPr>
            <p:ph type="title"/>
          </p:nvPr>
        </p:nvSpPr>
        <p:spPr>
          <a:xfrm>
            <a:off x="-153909" y="804768"/>
            <a:ext cx="9444674" cy="654116"/>
          </a:xfrm>
        </p:spPr>
        <p:txBody>
          <a:bodyPr anchor="ctr" anchorCtr="0"/>
          <a:lstStyle/>
          <a:p>
            <a:pPr algn="ctr">
              <a:lnSpc>
                <a:spcPct val="100000"/>
              </a:lnSpc>
            </a:pPr>
            <a:r>
              <a:rPr lang="en-ZA" sz="3400" dirty="0">
                <a:solidFill>
                  <a:schemeClr val="bg1"/>
                </a:solidFill>
                <a:latin typeface="+mn-lt"/>
              </a:rPr>
              <a:t>Choose the correct compound adjective</a:t>
            </a:r>
          </a:p>
        </p:txBody>
      </p:sp>
      <p:sp>
        <p:nvSpPr>
          <p:cNvPr id="2" name="Title">
            <a:extLst>
              <a:ext uri="{FF2B5EF4-FFF2-40B4-BE49-F238E27FC236}">
                <a16:creationId xmlns:a16="http://schemas.microsoft.com/office/drawing/2014/main" id="{6FD8A81F-7FD0-6A5C-C8CD-2C3F9CCB6CDF}"/>
              </a:ext>
            </a:extLst>
          </p:cNvPr>
          <p:cNvSpPr txBox="1">
            <a:spLocks/>
          </p:cNvSpPr>
          <p:nvPr/>
        </p:nvSpPr>
        <p:spPr>
          <a:xfrm>
            <a:off x="1466661" y="1958340"/>
            <a:ext cx="6210678" cy="1038312"/>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20000"/>
              </a:lnSpc>
              <a:spcBef>
                <a:spcPts val="0"/>
              </a:spcBef>
            </a:pPr>
            <a:r>
              <a:rPr lang="en-ZA" sz="2400" b="0" dirty="0">
                <a:latin typeface="+mn-lt"/>
              </a:rPr>
              <a:t>The </a:t>
            </a:r>
            <a:r>
              <a:rPr lang="en-ZA" sz="2400" b="0" u="sng" dirty="0">
                <a:latin typeface="+mn-lt"/>
              </a:rPr>
              <a:t>                  </a:t>
            </a:r>
            <a:r>
              <a:rPr lang="en-ZA" sz="2400" b="0" dirty="0">
                <a:latin typeface="+mn-lt"/>
              </a:rPr>
              <a:t> couch was bought on sale at the antique store.</a:t>
            </a:r>
            <a:endParaRPr lang="en-GB" sz="2400" dirty="0">
              <a:solidFill>
                <a:srgbClr val="9C6DAF"/>
              </a:solidFill>
              <a:latin typeface="+mn-lt"/>
            </a:endParaRPr>
          </a:p>
        </p:txBody>
      </p:sp>
      <p:sp>
        <p:nvSpPr>
          <p:cNvPr id="6" name="Title">
            <a:extLst>
              <a:ext uri="{FF2B5EF4-FFF2-40B4-BE49-F238E27FC236}">
                <a16:creationId xmlns:a16="http://schemas.microsoft.com/office/drawing/2014/main" id="{38B79304-0B42-0CD9-6121-C0DB56379795}"/>
              </a:ext>
            </a:extLst>
          </p:cNvPr>
          <p:cNvSpPr txBox="1">
            <a:spLocks/>
          </p:cNvSpPr>
          <p:nvPr/>
        </p:nvSpPr>
        <p:spPr>
          <a:xfrm>
            <a:off x="775721" y="3322563"/>
            <a:ext cx="2411099" cy="597570"/>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old-fashioned</a:t>
            </a:r>
          </a:p>
        </p:txBody>
      </p:sp>
      <p:sp>
        <p:nvSpPr>
          <p:cNvPr id="15" name="Title">
            <a:extLst>
              <a:ext uri="{FF2B5EF4-FFF2-40B4-BE49-F238E27FC236}">
                <a16:creationId xmlns:a16="http://schemas.microsoft.com/office/drawing/2014/main" id="{84CBB56D-B4FD-3521-1599-A8A4D62AF8B3}"/>
              </a:ext>
            </a:extLst>
          </p:cNvPr>
          <p:cNvSpPr txBox="1">
            <a:spLocks/>
          </p:cNvSpPr>
          <p:nvPr/>
        </p:nvSpPr>
        <p:spPr>
          <a:xfrm>
            <a:off x="3259248" y="4024402"/>
            <a:ext cx="2625504" cy="597570"/>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mouth-watering</a:t>
            </a:r>
          </a:p>
        </p:txBody>
      </p:sp>
      <p:sp>
        <p:nvSpPr>
          <p:cNvPr id="23" name="Title">
            <a:extLst>
              <a:ext uri="{FF2B5EF4-FFF2-40B4-BE49-F238E27FC236}">
                <a16:creationId xmlns:a16="http://schemas.microsoft.com/office/drawing/2014/main" id="{70C0F7D5-726F-0316-1E72-945697678747}"/>
              </a:ext>
            </a:extLst>
          </p:cNvPr>
          <p:cNvSpPr txBox="1">
            <a:spLocks/>
          </p:cNvSpPr>
          <p:nvPr/>
        </p:nvSpPr>
        <p:spPr>
          <a:xfrm>
            <a:off x="2880911" y="5146544"/>
            <a:ext cx="3375034" cy="512952"/>
          </a:xfrm>
          <a:prstGeom prst="rect">
            <a:avLst/>
          </a:prstGeom>
          <a:solidFill>
            <a:srgbClr val="FFFFFF"/>
          </a:solidFill>
          <a:ln w="31750">
            <a:solidFill>
              <a:srgbClr val="9ABB1F"/>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000" dirty="0">
                <a:solidFill>
                  <a:schemeClr val="tx1">
                    <a:lumMod val="90000"/>
                    <a:lumOff val="10000"/>
                  </a:schemeClr>
                </a:solidFill>
                <a:latin typeface="+mn-lt"/>
              </a:rPr>
              <a:t>Click to reveal the answer</a:t>
            </a:r>
          </a:p>
        </p:txBody>
      </p:sp>
      <p:sp>
        <p:nvSpPr>
          <p:cNvPr id="24" name="Title">
            <a:extLst>
              <a:ext uri="{FF2B5EF4-FFF2-40B4-BE49-F238E27FC236}">
                <a16:creationId xmlns:a16="http://schemas.microsoft.com/office/drawing/2014/main" id="{2BC07688-FE8F-BBD7-06CB-CA061B5575F8}"/>
              </a:ext>
            </a:extLst>
          </p:cNvPr>
          <p:cNvSpPr txBox="1">
            <a:spLocks/>
          </p:cNvSpPr>
          <p:nvPr/>
        </p:nvSpPr>
        <p:spPr>
          <a:xfrm>
            <a:off x="5957181" y="3322563"/>
            <a:ext cx="2411099" cy="597570"/>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400" dirty="0">
                <a:solidFill>
                  <a:schemeClr val="tx1">
                    <a:lumMod val="90000"/>
                    <a:lumOff val="10000"/>
                  </a:schemeClr>
                </a:solidFill>
                <a:latin typeface="+mn-lt"/>
              </a:rPr>
              <a:t>ice-cold</a:t>
            </a:r>
          </a:p>
        </p:txBody>
      </p:sp>
    </p:spTree>
    <p:extLst>
      <p:ext uri="{BB962C8B-B14F-4D97-AF65-F5344CB8AC3E}">
        <p14:creationId xmlns:p14="http://schemas.microsoft.com/office/powerpoint/2010/main" val="752417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grpId="0" nodeType="withEffect">
                                  <p:stCondLst>
                                    <p:cond delay="75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7" presetClass="emph" presetSubtype="2" fill="hold" nodeType="clickEffect">
                                  <p:stCondLst>
                                    <p:cond delay="0"/>
                                  </p:stCondLst>
                                  <p:childTnLst>
                                    <p:animClr clrSpc="rgb" dir="cw">
                                      <p:cBhvr>
                                        <p:cTn id="33" dur="500" fill="hold"/>
                                        <p:tgtEl>
                                          <p:spTgt spid="6"/>
                                        </p:tgtEl>
                                        <p:attrNameLst>
                                          <p:attrName>stroke.color</p:attrName>
                                        </p:attrNameLst>
                                      </p:cBhvr>
                                      <p:to>
                                        <a:srgbClr val="9ABB1F"/>
                                      </p:to>
                                    </p:animClr>
                                    <p:set>
                                      <p:cBhvr>
                                        <p:cTn id="34" dur="500" fill="hold"/>
                                        <p:tgtEl>
                                          <p:spTgt spid="6"/>
                                        </p:tgtEl>
                                        <p:attrNameLst>
                                          <p:attrName>stroke.on</p:attrName>
                                        </p:attrNameLst>
                                      </p:cBhvr>
                                      <p:to>
                                        <p:strVal val="true"/>
                                      </p:to>
                                    </p:set>
                                  </p:childTnLst>
                                </p:cTn>
                              </p:par>
                              <p:par>
                                <p:cTn id="35" presetID="10" presetClass="exit" presetSubtype="0" fill="hold" grpId="1" nodeType="withEffect">
                                  <p:stCondLst>
                                    <p:cond delay="0"/>
                                  </p:stCondLst>
                                  <p:childTnLst>
                                    <p:animEffect transition="out" filter="fade">
                                      <p:cBhvr>
                                        <p:cTn id="36" dur="500"/>
                                        <p:tgtEl>
                                          <p:spTgt spid="23"/>
                                        </p:tgtEl>
                                      </p:cBhvr>
                                    </p:animEffect>
                                    <p:set>
                                      <p:cBhvr>
                                        <p:cTn id="37"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15" grpId="0" animBg="1"/>
      <p:bldP spid="23" grpId="0" animBg="1"/>
      <p:bldP spid="23" grpId="1" animBg="1"/>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98273-D5B5-8BB9-ED7B-DE346CF37E1C}"/>
            </a:ext>
          </a:extLst>
        </p:cNvPr>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B0410E8A-67C3-851C-6A3C-0B2F66E4E4CD}"/>
              </a:ext>
            </a:extLst>
          </p:cNvPr>
          <p:cNvSpPr/>
          <p:nvPr/>
        </p:nvSpPr>
        <p:spPr>
          <a:xfrm>
            <a:off x="624254" y="601906"/>
            <a:ext cx="7895492" cy="1059840"/>
          </a:xfrm>
          <a:prstGeom prst="roundRect">
            <a:avLst>
              <a:gd name="adj" fmla="val 0"/>
            </a:avLst>
          </a:prstGeom>
          <a:solidFill>
            <a:srgbClr val="9AB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Title">
            <a:extLst>
              <a:ext uri="{FF2B5EF4-FFF2-40B4-BE49-F238E27FC236}">
                <a16:creationId xmlns:a16="http://schemas.microsoft.com/office/drawing/2014/main" id="{D5BF99DD-FE47-24DD-DC9B-A43D535C9731}"/>
              </a:ext>
            </a:extLst>
          </p:cNvPr>
          <p:cNvSpPr>
            <a:spLocks noGrp="1"/>
          </p:cNvSpPr>
          <p:nvPr>
            <p:ph type="title"/>
          </p:nvPr>
        </p:nvSpPr>
        <p:spPr>
          <a:xfrm>
            <a:off x="481743" y="706457"/>
            <a:ext cx="8173370" cy="814526"/>
          </a:xfrm>
        </p:spPr>
        <p:txBody>
          <a:bodyPr anchor="ctr" anchorCtr="0"/>
          <a:lstStyle/>
          <a:p>
            <a:pPr algn="ctr">
              <a:lnSpc>
                <a:spcPct val="100000"/>
              </a:lnSpc>
            </a:pPr>
            <a:r>
              <a:rPr lang="en-ZA" sz="6000" dirty="0">
                <a:solidFill>
                  <a:schemeClr val="bg1"/>
                </a:solidFill>
                <a:latin typeface="+mn-lt"/>
              </a:rPr>
              <a:t>Match it up!</a:t>
            </a:r>
          </a:p>
        </p:txBody>
      </p:sp>
      <p:sp>
        <p:nvSpPr>
          <p:cNvPr id="23" name="Title">
            <a:extLst>
              <a:ext uri="{FF2B5EF4-FFF2-40B4-BE49-F238E27FC236}">
                <a16:creationId xmlns:a16="http://schemas.microsoft.com/office/drawing/2014/main" id="{70C0F7D5-726F-0316-1E72-945697678747}"/>
              </a:ext>
            </a:extLst>
          </p:cNvPr>
          <p:cNvSpPr txBox="1">
            <a:spLocks/>
          </p:cNvSpPr>
          <p:nvPr/>
        </p:nvSpPr>
        <p:spPr>
          <a:xfrm>
            <a:off x="2962393" y="5524291"/>
            <a:ext cx="3212068" cy="512953"/>
          </a:xfrm>
          <a:prstGeom prst="rect">
            <a:avLst/>
          </a:prstGeom>
          <a:solidFill>
            <a:srgbClr val="FFFFFF"/>
          </a:solidFill>
          <a:ln w="31750">
            <a:solidFill>
              <a:srgbClr val="9ABB1F"/>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1900" dirty="0">
                <a:solidFill>
                  <a:schemeClr val="tx1">
                    <a:lumMod val="90000"/>
                    <a:lumOff val="10000"/>
                  </a:schemeClr>
                </a:solidFill>
                <a:latin typeface="+mn-lt"/>
              </a:rPr>
              <a:t>Click to reveal the answer</a:t>
            </a:r>
          </a:p>
        </p:txBody>
      </p:sp>
      <p:sp>
        <p:nvSpPr>
          <p:cNvPr id="3" name="Title">
            <a:extLst>
              <a:ext uri="{FF2B5EF4-FFF2-40B4-BE49-F238E27FC236}">
                <a16:creationId xmlns:a16="http://schemas.microsoft.com/office/drawing/2014/main" id="{F4ED47F6-26F2-FDDF-2E01-2AFC0E8EC7A1}"/>
              </a:ext>
            </a:extLst>
          </p:cNvPr>
          <p:cNvSpPr txBox="1">
            <a:spLocks/>
          </p:cNvSpPr>
          <p:nvPr/>
        </p:nvSpPr>
        <p:spPr>
          <a:xfrm>
            <a:off x="1258432" y="1851626"/>
            <a:ext cx="6627136" cy="803948"/>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10000"/>
              </a:lnSpc>
              <a:spcBef>
                <a:spcPts val="0"/>
              </a:spcBef>
            </a:pPr>
            <a:r>
              <a:rPr lang="en-ZA" sz="2200" b="0" dirty="0">
                <a:latin typeface="+mn-lt"/>
              </a:rPr>
              <a:t>Choose the correct compound adjective to complete the sentence.</a:t>
            </a:r>
            <a:endParaRPr lang="en-GB" sz="2200" dirty="0">
              <a:solidFill>
                <a:srgbClr val="9C6DAF"/>
              </a:solidFill>
              <a:latin typeface="+mn-lt"/>
            </a:endParaRPr>
          </a:p>
        </p:txBody>
      </p:sp>
      <p:sp>
        <p:nvSpPr>
          <p:cNvPr id="7" name="Title">
            <a:extLst>
              <a:ext uri="{FF2B5EF4-FFF2-40B4-BE49-F238E27FC236}">
                <a16:creationId xmlns:a16="http://schemas.microsoft.com/office/drawing/2014/main" id="{1F4CB0A3-25EB-0F11-2922-AF84E2666750}"/>
              </a:ext>
            </a:extLst>
          </p:cNvPr>
          <p:cNvSpPr txBox="1">
            <a:spLocks/>
          </p:cNvSpPr>
          <p:nvPr/>
        </p:nvSpPr>
        <p:spPr>
          <a:xfrm>
            <a:off x="778162" y="3875994"/>
            <a:ext cx="406957" cy="446990"/>
          </a:xfrm>
          <a:prstGeom prst="rect">
            <a:avLst/>
          </a:prstGeom>
          <a:solidFill>
            <a:srgbClr val="FFFFFF"/>
          </a:solidFill>
          <a:ln w="31750">
            <a:solidFill>
              <a:srgbClr val="2C91D8"/>
            </a:solidFill>
          </a:ln>
        </p:spPr>
        <p:txBody>
          <a:bodyPr vert="horz" lIns="108000" tIns="288000" rIns="108000" bIns="216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r>
              <a:rPr lang="en-ZA" sz="2200" dirty="0">
                <a:solidFill>
                  <a:schemeClr val="tx1">
                    <a:lumMod val="90000"/>
                    <a:lumOff val="10000"/>
                  </a:schemeClr>
                </a:solidFill>
                <a:latin typeface="+mn-lt"/>
              </a:rPr>
              <a:t>3</a:t>
            </a:r>
            <a:endParaRPr lang="en-GB" sz="2200" dirty="0">
              <a:solidFill>
                <a:schemeClr val="tx1">
                  <a:lumMod val="90000"/>
                  <a:lumOff val="10000"/>
                </a:schemeClr>
              </a:solidFill>
              <a:latin typeface="+mn-lt"/>
            </a:endParaRPr>
          </a:p>
        </p:txBody>
      </p:sp>
      <p:sp>
        <p:nvSpPr>
          <p:cNvPr id="8" name="Title">
            <a:extLst>
              <a:ext uri="{FF2B5EF4-FFF2-40B4-BE49-F238E27FC236}">
                <a16:creationId xmlns:a16="http://schemas.microsoft.com/office/drawing/2014/main" id="{B1DF6EDB-1F3E-BD15-802B-7C41FAB20056}"/>
              </a:ext>
            </a:extLst>
          </p:cNvPr>
          <p:cNvSpPr txBox="1">
            <a:spLocks/>
          </p:cNvSpPr>
          <p:nvPr/>
        </p:nvSpPr>
        <p:spPr>
          <a:xfrm>
            <a:off x="778162" y="3325631"/>
            <a:ext cx="406957" cy="446990"/>
          </a:xfrm>
          <a:prstGeom prst="rect">
            <a:avLst/>
          </a:prstGeom>
          <a:solidFill>
            <a:srgbClr val="FFFFFF"/>
          </a:solidFill>
          <a:ln w="31750">
            <a:solidFill>
              <a:srgbClr val="2C91D8"/>
            </a:solidFill>
          </a:ln>
        </p:spPr>
        <p:txBody>
          <a:bodyPr vert="horz" lIns="108000" tIns="288000" rIns="108000" bIns="216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r>
              <a:rPr lang="en-ZA" sz="2200" dirty="0">
                <a:solidFill>
                  <a:schemeClr val="tx1">
                    <a:lumMod val="90000"/>
                    <a:lumOff val="10000"/>
                  </a:schemeClr>
                </a:solidFill>
                <a:latin typeface="+mn-lt"/>
              </a:rPr>
              <a:t>2</a:t>
            </a:r>
            <a:endParaRPr lang="en-GB" sz="2200" dirty="0">
              <a:solidFill>
                <a:schemeClr val="tx1">
                  <a:lumMod val="90000"/>
                  <a:lumOff val="10000"/>
                </a:schemeClr>
              </a:solidFill>
              <a:latin typeface="+mn-lt"/>
            </a:endParaRPr>
          </a:p>
        </p:txBody>
      </p:sp>
      <p:sp>
        <p:nvSpPr>
          <p:cNvPr id="9" name="Title">
            <a:extLst>
              <a:ext uri="{FF2B5EF4-FFF2-40B4-BE49-F238E27FC236}">
                <a16:creationId xmlns:a16="http://schemas.microsoft.com/office/drawing/2014/main" id="{F5FB624F-8313-3A28-99AD-CDA4B13EA1B8}"/>
              </a:ext>
            </a:extLst>
          </p:cNvPr>
          <p:cNvSpPr txBox="1">
            <a:spLocks/>
          </p:cNvSpPr>
          <p:nvPr/>
        </p:nvSpPr>
        <p:spPr>
          <a:xfrm>
            <a:off x="778162" y="2775268"/>
            <a:ext cx="406957" cy="446990"/>
          </a:xfrm>
          <a:prstGeom prst="rect">
            <a:avLst/>
          </a:prstGeom>
          <a:solidFill>
            <a:srgbClr val="FFFFFF"/>
          </a:solidFill>
          <a:ln w="31750">
            <a:solidFill>
              <a:srgbClr val="2C91D8"/>
            </a:solidFill>
          </a:ln>
        </p:spPr>
        <p:txBody>
          <a:bodyPr vert="horz" lIns="108000" tIns="288000" rIns="108000" bIns="216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r>
              <a:rPr lang="en-ZA" sz="2200" dirty="0">
                <a:solidFill>
                  <a:schemeClr val="tx1">
                    <a:lumMod val="90000"/>
                    <a:lumOff val="10000"/>
                  </a:schemeClr>
                </a:solidFill>
                <a:latin typeface="+mn-lt"/>
              </a:rPr>
              <a:t>1</a:t>
            </a:r>
            <a:endParaRPr lang="en-GB" sz="2200" dirty="0">
              <a:solidFill>
                <a:schemeClr val="tx1">
                  <a:lumMod val="90000"/>
                  <a:lumOff val="10000"/>
                </a:schemeClr>
              </a:solidFill>
              <a:latin typeface="+mn-lt"/>
            </a:endParaRPr>
          </a:p>
        </p:txBody>
      </p:sp>
      <p:sp>
        <p:nvSpPr>
          <p:cNvPr id="6" name="QB1">
            <a:extLst>
              <a:ext uri="{FF2B5EF4-FFF2-40B4-BE49-F238E27FC236}">
                <a16:creationId xmlns:a16="http://schemas.microsoft.com/office/drawing/2014/main" id="{38B79304-0B42-0CD9-6121-C0DB56379795}"/>
              </a:ext>
            </a:extLst>
          </p:cNvPr>
          <p:cNvSpPr txBox="1">
            <a:spLocks/>
          </p:cNvSpPr>
          <p:nvPr/>
        </p:nvSpPr>
        <p:spPr>
          <a:xfrm>
            <a:off x="784128" y="4675691"/>
            <a:ext cx="2185411" cy="512953"/>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000" dirty="0">
                <a:solidFill>
                  <a:schemeClr val="tx1">
                    <a:lumMod val="90000"/>
                    <a:lumOff val="10000"/>
                  </a:schemeClr>
                </a:solidFill>
                <a:latin typeface="+mn-lt"/>
              </a:rPr>
              <a:t>mouth-watering</a:t>
            </a:r>
          </a:p>
        </p:txBody>
      </p:sp>
      <p:sp>
        <p:nvSpPr>
          <p:cNvPr id="15" name="QB2">
            <a:extLst>
              <a:ext uri="{FF2B5EF4-FFF2-40B4-BE49-F238E27FC236}">
                <a16:creationId xmlns:a16="http://schemas.microsoft.com/office/drawing/2014/main" id="{84CBB56D-B4FD-3521-1599-A8A4D62AF8B3}"/>
              </a:ext>
            </a:extLst>
          </p:cNvPr>
          <p:cNvSpPr txBox="1">
            <a:spLocks/>
          </p:cNvSpPr>
          <p:nvPr/>
        </p:nvSpPr>
        <p:spPr>
          <a:xfrm>
            <a:off x="3472740" y="4675691"/>
            <a:ext cx="2191375" cy="512952"/>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000" dirty="0">
                <a:solidFill>
                  <a:schemeClr val="tx1">
                    <a:lumMod val="90000"/>
                    <a:lumOff val="10000"/>
                  </a:schemeClr>
                </a:solidFill>
                <a:latin typeface="+mn-lt"/>
              </a:rPr>
              <a:t>ice-cold</a:t>
            </a:r>
          </a:p>
        </p:txBody>
      </p:sp>
      <p:sp>
        <p:nvSpPr>
          <p:cNvPr id="24" name="QB3">
            <a:extLst>
              <a:ext uri="{FF2B5EF4-FFF2-40B4-BE49-F238E27FC236}">
                <a16:creationId xmlns:a16="http://schemas.microsoft.com/office/drawing/2014/main" id="{2BC07688-FE8F-BBD7-06CB-CA061B5575F8}"/>
              </a:ext>
            </a:extLst>
          </p:cNvPr>
          <p:cNvSpPr txBox="1">
            <a:spLocks/>
          </p:cNvSpPr>
          <p:nvPr/>
        </p:nvSpPr>
        <p:spPr>
          <a:xfrm>
            <a:off x="6174461" y="4670878"/>
            <a:ext cx="2185411" cy="512952"/>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000" dirty="0">
                <a:solidFill>
                  <a:schemeClr val="tx1">
                    <a:lumMod val="90000"/>
                    <a:lumOff val="10000"/>
                  </a:schemeClr>
                </a:solidFill>
                <a:latin typeface="+mn-lt"/>
              </a:rPr>
              <a:t>well-known</a:t>
            </a:r>
          </a:p>
        </p:txBody>
      </p:sp>
      <p:sp>
        <p:nvSpPr>
          <p:cNvPr id="19" name="Q 1">
            <a:extLst>
              <a:ext uri="{FF2B5EF4-FFF2-40B4-BE49-F238E27FC236}">
                <a16:creationId xmlns:a16="http://schemas.microsoft.com/office/drawing/2014/main" id="{4FCD614C-4D05-0DC1-B48B-798960F020B2}"/>
              </a:ext>
            </a:extLst>
          </p:cNvPr>
          <p:cNvSpPr txBox="1">
            <a:spLocks/>
          </p:cNvSpPr>
          <p:nvPr/>
        </p:nvSpPr>
        <p:spPr>
          <a:xfrm>
            <a:off x="1378550" y="2775268"/>
            <a:ext cx="6763796" cy="446990"/>
          </a:xfrm>
          <a:prstGeom prst="roundRect">
            <a:avLst>
              <a:gd name="adj" fmla="val 9641"/>
            </a:avLst>
          </a:prstGeom>
          <a:noFill/>
          <a:ln w="25400">
            <a:noFill/>
          </a:ln>
        </p:spPr>
        <p:txBody>
          <a:bodyPr vert="horz" lIns="0" tIns="324000" rIns="0" bIns="252000" rtlCol="0" anchor="ctr" anchorCtr="0">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spcBef>
                <a:spcPts val="0"/>
              </a:spcBef>
            </a:pPr>
            <a:r>
              <a:rPr lang="en-ZA" sz="1900" b="0" dirty="0">
                <a:latin typeface="+mn-lt"/>
              </a:rPr>
              <a:t>She was </a:t>
            </a:r>
            <a:r>
              <a:rPr lang="en-ZA" sz="1900" b="0" u="sng" dirty="0">
                <a:solidFill>
                  <a:schemeClr val="tx1"/>
                </a:solidFill>
                <a:latin typeface="+mn-lt"/>
              </a:rPr>
              <a:t>                 </a:t>
            </a:r>
            <a:r>
              <a:rPr lang="en-ZA" sz="1900" b="0" dirty="0">
                <a:latin typeface="+mn-lt"/>
              </a:rPr>
              <a:t> in her town for dancing.</a:t>
            </a:r>
            <a:endParaRPr lang="en-GB" sz="1900" dirty="0">
              <a:solidFill>
                <a:srgbClr val="9C6DAF"/>
              </a:solidFill>
              <a:latin typeface="+mn-lt"/>
            </a:endParaRPr>
          </a:p>
        </p:txBody>
      </p:sp>
      <p:sp>
        <p:nvSpPr>
          <p:cNvPr id="12" name="Answer 1">
            <a:extLst>
              <a:ext uri="{FF2B5EF4-FFF2-40B4-BE49-F238E27FC236}">
                <a16:creationId xmlns:a16="http://schemas.microsoft.com/office/drawing/2014/main" id="{3949917E-A31C-FF86-D6C9-2BDC3AEE0786}"/>
              </a:ext>
            </a:extLst>
          </p:cNvPr>
          <p:cNvSpPr txBox="1">
            <a:spLocks/>
          </p:cNvSpPr>
          <p:nvPr/>
        </p:nvSpPr>
        <p:spPr>
          <a:xfrm>
            <a:off x="1378550" y="2775268"/>
            <a:ext cx="6763796" cy="446990"/>
          </a:xfrm>
          <a:prstGeom prst="roundRect">
            <a:avLst>
              <a:gd name="adj" fmla="val 9641"/>
            </a:avLst>
          </a:prstGeom>
          <a:noFill/>
          <a:ln w="25400">
            <a:noFill/>
          </a:ln>
        </p:spPr>
        <p:txBody>
          <a:bodyPr vert="horz" lIns="0" tIns="324000" rIns="0" bIns="252000" rtlCol="0" anchor="ctr" anchorCtr="0">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spcBef>
                <a:spcPts val="0"/>
              </a:spcBef>
            </a:pPr>
            <a:r>
              <a:rPr lang="en-ZA" sz="1900" b="0" dirty="0">
                <a:latin typeface="+mn-lt"/>
              </a:rPr>
              <a:t>She was </a:t>
            </a:r>
            <a:r>
              <a:rPr lang="en-ZA" sz="1900" dirty="0">
                <a:solidFill>
                  <a:srgbClr val="F1950D"/>
                </a:solidFill>
                <a:latin typeface="+mn-lt"/>
              </a:rPr>
              <a:t>well-known</a:t>
            </a:r>
            <a:r>
              <a:rPr lang="en-ZA" sz="1900" b="0" dirty="0">
                <a:latin typeface="+mn-lt"/>
              </a:rPr>
              <a:t> in her town for dancing.</a:t>
            </a:r>
            <a:endParaRPr lang="en-GB" sz="1900" dirty="0">
              <a:solidFill>
                <a:srgbClr val="9C6DAF"/>
              </a:solidFill>
              <a:latin typeface="+mn-lt"/>
            </a:endParaRPr>
          </a:p>
        </p:txBody>
      </p:sp>
      <p:sp>
        <p:nvSpPr>
          <p:cNvPr id="20" name="Q 2">
            <a:extLst>
              <a:ext uri="{FF2B5EF4-FFF2-40B4-BE49-F238E27FC236}">
                <a16:creationId xmlns:a16="http://schemas.microsoft.com/office/drawing/2014/main" id="{657D4F68-F1FF-6184-3D4F-45B534571B2C}"/>
              </a:ext>
            </a:extLst>
          </p:cNvPr>
          <p:cNvSpPr txBox="1">
            <a:spLocks/>
          </p:cNvSpPr>
          <p:nvPr/>
        </p:nvSpPr>
        <p:spPr>
          <a:xfrm>
            <a:off x="1378550" y="3363314"/>
            <a:ext cx="6763796" cy="417930"/>
          </a:xfrm>
          <a:prstGeom prst="roundRect">
            <a:avLst>
              <a:gd name="adj" fmla="val 9641"/>
            </a:avLst>
          </a:prstGeom>
          <a:noFill/>
          <a:ln w="25400">
            <a:noFill/>
          </a:ln>
        </p:spPr>
        <p:txBody>
          <a:bodyPr vert="horz" lIns="0" tIns="252000" rIns="0" bIns="252000" rtlCol="0" anchor="ctr" anchorCtr="0">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spcBef>
                <a:spcPts val="0"/>
              </a:spcBef>
            </a:pPr>
            <a:r>
              <a:rPr lang="en-ZA" sz="1900" b="0" dirty="0">
                <a:latin typeface="+mn-lt"/>
              </a:rPr>
              <a:t>The weather outside was </a:t>
            </a:r>
            <a:r>
              <a:rPr lang="en-ZA" sz="1900" b="0" u="sng" dirty="0">
                <a:solidFill>
                  <a:schemeClr val="tx1"/>
                </a:solidFill>
                <a:latin typeface="+mn-lt"/>
              </a:rPr>
              <a:t>           </a:t>
            </a:r>
            <a:r>
              <a:rPr lang="en-ZA" sz="1900" b="0" dirty="0">
                <a:latin typeface="+mn-lt"/>
              </a:rPr>
              <a:t> - it was even snowing!</a:t>
            </a:r>
            <a:endParaRPr lang="en-GB" sz="1900" dirty="0">
              <a:solidFill>
                <a:srgbClr val="9C6DAF"/>
              </a:solidFill>
              <a:latin typeface="+mn-lt"/>
            </a:endParaRPr>
          </a:p>
        </p:txBody>
      </p:sp>
      <p:sp>
        <p:nvSpPr>
          <p:cNvPr id="16" name="Answer 2">
            <a:extLst>
              <a:ext uri="{FF2B5EF4-FFF2-40B4-BE49-F238E27FC236}">
                <a16:creationId xmlns:a16="http://schemas.microsoft.com/office/drawing/2014/main" id="{03B2B46F-B613-ADF9-F1DA-FA59CC72CE4E}"/>
              </a:ext>
            </a:extLst>
          </p:cNvPr>
          <p:cNvSpPr txBox="1">
            <a:spLocks/>
          </p:cNvSpPr>
          <p:nvPr/>
        </p:nvSpPr>
        <p:spPr>
          <a:xfrm>
            <a:off x="1378550" y="3363314"/>
            <a:ext cx="6763796" cy="417930"/>
          </a:xfrm>
          <a:prstGeom prst="roundRect">
            <a:avLst>
              <a:gd name="adj" fmla="val 9641"/>
            </a:avLst>
          </a:prstGeom>
          <a:noFill/>
          <a:ln w="25400">
            <a:noFill/>
          </a:ln>
        </p:spPr>
        <p:txBody>
          <a:bodyPr vert="horz" lIns="0" tIns="252000" rIns="0" bIns="252000" rtlCol="0" anchor="ctr" anchorCtr="0">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spcBef>
                <a:spcPts val="0"/>
              </a:spcBef>
            </a:pPr>
            <a:r>
              <a:rPr lang="en-ZA" sz="1900" b="0" dirty="0">
                <a:latin typeface="+mn-lt"/>
              </a:rPr>
              <a:t>The weather outside was </a:t>
            </a:r>
            <a:r>
              <a:rPr lang="en-ZA" sz="1900" dirty="0">
                <a:solidFill>
                  <a:srgbClr val="9ABB1F"/>
                </a:solidFill>
                <a:latin typeface="+mn-lt"/>
              </a:rPr>
              <a:t>ice-cold</a:t>
            </a:r>
            <a:r>
              <a:rPr lang="en-ZA" sz="1900" b="0" dirty="0">
                <a:latin typeface="+mn-lt"/>
              </a:rPr>
              <a:t> - it was even snowing!</a:t>
            </a:r>
            <a:endParaRPr lang="en-GB" sz="1900" dirty="0">
              <a:solidFill>
                <a:srgbClr val="9C6DAF"/>
              </a:solidFill>
              <a:latin typeface="+mn-lt"/>
            </a:endParaRPr>
          </a:p>
        </p:txBody>
      </p:sp>
      <p:sp>
        <p:nvSpPr>
          <p:cNvPr id="21" name="Q 3">
            <a:extLst>
              <a:ext uri="{FF2B5EF4-FFF2-40B4-BE49-F238E27FC236}">
                <a16:creationId xmlns:a16="http://schemas.microsoft.com/office/drawing/2014/main" id="{9746018F-24FE-1F68-0B37-D461E9CD55EA}"/>
              </a:ext>
            </a:extLst>
          </p:cNvPr>
          <p:cNvSpPr txBox="1">
            <a:spLocks/>
          </p:cNvSpPr>
          <p:nvPr/>
        </p:nvSpPr>
        <p:spPr>
          <a:xfrm>
            <a:off x="1378550" y="3887059"/>
            <a:ext cx="6763796" cy="417930"/>
          </a:xfrm>
          <a:prstGeom prst="roundRect">
            <a:avLst>
              <a:gd name="adj" fmla="val 9641"/>
            </a:avLst>
          </a:prstGeom>
          <a:noFill/>
          <a:ln w="25400">
            <a:noFill/>
          </a:ln>
        </p:spPr>
        <p:txBody>
          <a:bodyPr vert="horz" lIns="0" tIns="252000" rIns="0" bIns="252000" rtlCol="0" anchor="ctr" anchorCtr="0">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spcBef>
                <a:spcPts val="0"/>
              </a:spcBef>
            </a:pPr>
            <a:r>
              <a:rPr lang="en-ZA" sz="1900" b="0" dirty="0">
                <a:latin typeface="+mn-lt"/>
              </a:rPr>
              <a:t>My mother made my </a:t>
            </a:r>
            <a:r>
              <a:rPr lang="en-ZA" sz="1900" b="0" dirty="0" err="1">
                <a:latin typeface="+mn-lt"/>
              </a:rPr>
              <a:t>favorite</a:t>
            </a:r>
            <a:r>
              <a:rPr lang="en-ZA" sz="1900" b="0" dirty="0">
                <a:latin typeface="+mn-lt"/>
              </a:rPr>
              <a:t> dinner - it was </a:t>
            </a:r>
            <a:r>
              <a:rPr lang="en-ZA" sz="1900" b="0" u="sng" dirty="0">
                <a:solidFill>
                  <a:schemeClr val="tx1"/>
                </a:solidFill>
                <a:latin typeface="+mn-lt"/>
              </a:rPr>
              <a:t>                        </a:t>
            </a:r>
            <a:r>
              <a:rPr lang="en-ZA" sz="1900" b="0" dirty="0">
                <a:latin typeface="+mn-lt"/>
              </a:rPr>
              <a:t>.</a:t>
            </a:r>
            <a:endParaRPr lang="en-GB" sz="1900" dirty="0">
              <a:solidFill>
                <a:srgbClr val="9C6DAF"/>
              </a:solidFill>
              <a:latin typeface="+mn-lt"/>
            </a:endParaRPr>
          </a:p>
        </p:txBody>
      </p:sp>
      <p:sp>
        <p:nvSpPr>
          <p:cNvPr id="18" name="Answer 3">
            <a:extLst>
              <a:ext uri="{FF2B5EF4-FFF2-40B4-BE49-F238E27FC236}">
                <a16:creationId xmlns:a16="http://schemas.microsoft.com/office/drawing/2014/main" id="{536A4F69-4EFD-065B-9522-29BF10D68EB1}"/>
              </a:ext>
            </a:extLst>
          </p:cNvPr>
          <p:cNvSpPr txBox="1">
            <a:spLocks/>
          </p:cNvSpPr>
          <p:nvPr/>
        </p:nvSpPr>
        <p:spPr>
          <a:xfrm>
            <a:off x="1378550" y="3887059"/>
            <a:ext cx="6763796" cy="417930"/>
          </a:xfrm>
          <a:prstGeom prst="roundRect">
            <a:avLst>
              <a:gd name="adj" fmla="val 9641"/>
            </a:avLst>
          </a:prstGeom>
          <a:noFill/>
          <a:ln w="25400">
            <a:noFill/>
          </a:ln>
        </p:spPr>
        <p:txBody>
          <a:bodyPr vert="horz" lIns="0" tIns="252000" rIns="0" bIns="252000" rtlCol="0" anchor="ctr" anchorCtr="0">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spcBef>
                <a:spcPts val="0"/>
              </a:spcBef>
            </a:pPr>
            <a:r>
              <a:rPr lang="en-ZA" sz="1900" b="0" dirty="0">
                <a:latin typeface="+mn-lt"/>
              </a:rPr>
              <a:t>My mother made my </a:t>
            </a:r>
            <a:r>
              <a:rPr lang="en-ZA" sz="1900" b="0" dirty="0" err="1">
                <a:latin typeface="+mn-lt"/>
              </a:rPr>
              <a:t>favorite</a:t>
            </a:r>
            <a:r>
              <a:rPr lang="en-ZA" sz="1900" b="0" dirty="0">
                <a:latin typeface="+mn-lt"/>
              </a:rPr>
              <a:t> dinner - it was </a:t>
            </a:r>
            <a:r>
              <a:rPr lang="en-ZA" sz="1900" dirty="0">
                <a:solidFill>
                  <a:srgbClr val="AA72CC"/>
                </a:solidFill>
                <a:latin typeface="+mn-lt"/>
              </a:rPr>
              <a:t>mouth-watering</a:t>
            </a:r>
            <a:r>
              <a:rPr lang="en-ZA" sz="1900" b="0" dirty="0">
                <a:latin typeface="+mn-lt"/>
              </a:rPr>
              <a:t>.</a:t>
            </a:r>
            <a:endParaRPr lang="en-GB" sz="1900" dirty="0">
              <a:solidFill>
                <a:srgbClr val="9C6DAF"/>
              </a:solidFill>
              <a:latin typeface="+mn-lt"/>
            </a:endParaRPr>
          </a:p>
        </p:txBody>
      </p:sp>
    </p:spTree>
    <p:extLst>
      <p:ext uri="{BB962C8B-B14F-4D97-AF65-F5344CB8AC3E}">
        <p14:creationId xmlns:p14="http://schemas.microsoft.com/office/powerpoint/2010/main" val="108404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25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0" presetClass="exit" presetSubtype="0" fill="hold" grpId="1" nodeType="withEffect">
                                  <p:stCondLst>
                                    <p:cond delay="0"/>
                                  </p:stCondLst>
                                  <p:childTnLst>
                                    <p:animEffect transition="out" filter="fade">
                                      <p:cBhvr>
                                        <p:cTn id="46" dur="500"/>
                                        <p:tgtEl>
                                          <p:spTgt spid="19"/>
                                        </p:tgtEl>
                                      </p:cBhvr>
                                    </p:animEffect>
                                    <p:set>
                                      <p:cBhvr>
                                        <p:cTn id="47" dur="1" fill="hold">
                                          <p:stCondLst>
                                            <p:cond delay="499"/>
                                          </p:stCondLst>
                                        </p:cTn>
                                        <p:tgtEl>
                                          <p:spTgt spid="19"/>
                                        </p:tgtEl>
                                        <p:attrNameLst>
                                          <p:attrName>style.visibility</p:attrName>
                                        </p:attrNameLst>
                                      </p:cBhvr>
                                      <p:to>
                                        <p:strVal val="hidden"/>
                                      </p:to>
                                    </p:set>
                                  </p:childTnLst>
                                </p:cTn>
                              </p:par>
                              <p:par>
                                <p:cTn id="48" presetID="7" presetClass="emph" presetSubtype="2" fill="hold" nodeType="withEffect">
                                  <p:stCondLst>
                                    <p:cond delay="0"/>
                                  </p:stCondLst>
                                  <p:childTnLst>
                                    <p:animClr clrSpc="rgb" dir="cw">
                                      <p:cBhvr>
                                        <p:cTn id="49" dur="500" fill="hold"/>
                                        <p:tgtEl>
                                          <p:spTgt spid="24"/>
                                        </p:tgtEl>
                                        <p:attrNameLst>
                                          <p:attrName>stroke.color</p:attrName>
                                        </p:attrNameLst>
                                      </p:cBhvr>
                                      <p:to>
                                        <a:srgbClr val="F1950D"/>
                                      </p:to>
                                    </p:animClr>
                                    <p:set>
                                      <p:cBhvr>
                                        <p:cTn id="50" dur="500" fill="hold"/>
                                        <p:tgtEl>
                                          <p:spTgt spid="24"/>
                                        </p:tgtEl>
                                        <p:attrNameLst>
                                          <p:attrName>stroke.on</p:attrName>
                                        </p:attrNameLst>
                                      </p:cBhvr>
                                      <p:to>
                                        <p:strVal val="true"/>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10" presetClass="exit" presetSubtype="0" fill="hold" grpId="1" nodeType="withEffect">
                                  <p:stCondLst>
                                    <p:cond delay="0"/>
                                  </p:stCondLst>
                                  <p:childTnLst>
                                    <p:animEffect transition="out" filter="fade">
                                      <p:cBhvr>
                                        <p:cTn id="57" dur="500"/>
                                        <p:tgtEl>
                                          <p:spTgt spid="20"/>
                                        </p:tgtEl>
                                      </p:cBhvr>
                                    </p:animEffect>
                                    <p:set>
                                      <p:cBhvr>
                                        <p:cTn id="58" dur="1" fill="hold">
                                          <p:stCondLst>
                                            <p:cond delay="499"/>
                                          </p:stCondLst>
                                        </p:cTn>
                                        <p:tgtEl>
                                          <p:spTgt spid="20"/>
                                        </p:tgtEl>
                                        <p:attrNameLst>
                                          <p:attrName>style.visibility</p:attrName>
                                        </p:attrNameLst>
                                      </p:cBhvr>
                                      <p:to>
                                        <p:strVal val="hidden"/>
                                      </p:to>
                                    </p:set>
                                  </p:childTnLst>
                                </p:cTn>
                              </p:par>
                              <p:par>
                                <p:cTn id="59" presetID="7" presetClass="emph" presetSubtype="2" fill="hold" nodeType="withEffect">
                                  <p:stCondLst>
                                    <p:cond delay="0"/>
                                  </p:stCondLst>
                                  <p:childTnLst>
                                    <p:animClr clrSpc="rgb" dir="cw">
                                      <p:cBhvr>
                                        <p:cTn id="60" dur="500" fill="hold"/>
                                        <p:tgtEl>
                                          <p:spTgt spid="15"/>
                                        </p:tgtEl>
                                        <p:attrNameLst>
                                          <p:attrName>stroke.color</p:attrName>
                                        </p:attrNameLst>
                                      </p:cBhvr>
                                      <p:to>
                                        <a:srgbClr val="9ABB1F"/>
                                      </p:to>
                                    </p:animClr>
                                    <p:set>
                                      <p:cBhvr>
                                        <p:cTn id="61" dur="500" fill="hold"/>
                                        <p:tgtEl>
                                          <p:spTgt spid="15"/>
                                        </p:tgtEl>
                                        <p:attrNameLst>
                                          <p:attrName>stroke.on</p:attrName>
                                        </p:attrNameLst>
                                      </p:cBhvr>
                                      <p:to>
                                        <p:strVal val="true"/>
                                      </p:to>
                                    </p:se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fade">
                                      <p:cBhvr>
                                        <p:cTn id="66" dur="500"/>
                                        <p:tgtEl>
                                          <p:spTgt spid="18"/>
                                        </p:tgtEl>
                                      </p:cBhvr>
                                    </p:animEffect>
                                  </p:childTnLst>
                                </p:cTn>
                              </p:par>
                              <p:par>
                                <p:cTn id="67" presetID="10" presetClass="exit" presetSubtype="0" fill="hold" grpId="1" nodeType="withEffect">
                                  <p:stCondLst>
                                    <p:cond delay="0"/>
                                  </p:stCondLst>
                                  <p:childTnLst>
                                    <p:animEffect transition="out" filter="fade">
                                      <p:cBhvr>
                                        <p:cTn id="68" dur="500"/>
                                        <p:tgtEl>
                                          <p:spTgt spid="21"/>
                                        </p:tgtEl>
                                      </p:cBhvr>
                                    </p:animEffect>
                                    <p:set>
                                      <p:cBhvr>
                                        <p:cTn id="69" dur="1" fill="hold">
                                          <p:stCondLst>
                                            <p:cond delay="499"/>
                                          </p:stCondLst>
                                        </p:cTn>
                                        <p:tgtEl>
                                          <p:spTgt spid="21"/>
                                        </p:tgtEl>
                                        <p:attrNameLst>
                                          <p:attrName>style.visibility</p:attrName>
                                        </p:attrNameLst>
                                      </p:cBhvr>
                                      <p:to>
                                        <p:strVal val="hidden"/>
                                      </p:to>
                                    </p:set>
                                  </p:childTnLst>
                                </p:cTn>
                              </p:par>
                              <p:par>
                                <p:cTn id="70" presetID="7" presetClass="emph" presetSubtype="2" fill="hold" nodeType="withEffect">
                                  <p:stCondLst>
                                    <p:cond delay="0"/>
                                  </p:stCondLst>
                                  <p:childTnLst>
                                    <p:animClr clrSpc="rgb" dir="cw">
                                      <p:cBhvr>
                                        <p:cTn id="71" dur="500" fill="hold"/>
                                        <p:tgtEl>
                                          <p:spTgt spid="6"/>
                                        </p:tgtEl>
                                        <p:attrNameLst>
                                          <p:attrName>stroke.color</p:attrName>
                                        </p:attrNameLst>
                                      </p:cBhvr>
                                      <p:to>
                                        <a:srgbClr val="AA72CC"/>
                                      </p:to>
                                    </p:animClr>
                                    <p:set>
                                      <p:cBhvr>
                                        <p:cTn id="72" dur="500" fill="hold"/>
                                        <p:tgtEl>
                                          <p:spTgt spid="6"/>
                                        </p:tgtEl>
                                        <p:attrNameLst>
                                          <p:attrName>stroke.on</p:attrName>
                                        </p:attrNameLst>
                                      </p:cBhvr>
                                      <p:to>
                                        <p:strVal val="true"/>
                                      </p:to>
                                    </p:set>
                                  </p:childTnLst>
                                </p:cTn>
                              </p:par>
                              <p:par>
                                <p:cTn id="73" presetID="10" presetClass="exit" presetSubtype="0" fill="hold" grpId="1" nodeType="withEffect">
                                  <p:stCondLst>
                                    <p:cond delay="250"/>
                                  </p:stCondLst>
                                  <p:childTnLst>
                                    <p:animEffect transition="out" filter="fade">
                                      <p:cBhvr>
                                        <p:cTn id="74" dur="500"/>
                                        <p:tgtEl>
                                          <p:spTgt spid="23"/>
                                        </p:tgtEl>
                                      </p:cBhvr>
                                    </p:animEffect>
                                    <p:set>
                                      <p:cBhvr>
                                        <p:cTn id="75"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3" grpId="0"/>
      <p:bldP spid="7" grpId="0" animBg="1"/>
      <p:bldP spid="8" grpId="0" animBg="1"/>
      <p:bldP spid="9" grpId="0" animBg="1"/>
      <p:bldP spid="6" grpId="0" animBg="1"/>
      <p:bldP spid="15" grpId="0" animBg="1"/>
      <p:bldP spid="24" grpId="0" animBg="1"/>
      <p:bldP spid="19" grpId="0"/>
      <p:bldP spid="19" grpId="1"/>
      <p:bldP spid="12" grpId="0"/>
      <p:bldP spid="20" grpId="0"/>
      <p:bldP spid="20" grpId="1"/>
      <p:bldP spid="16" grpId="0"/>
      <p:bldP spid="21" grpId="0"/>
      <p:bldP spid="21" grpId="1"/>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98273-D5B5-8BB9-ED7B-DE346CF37E1C}"/>
            </a:ext>
          </a:extLst>
        </p:cNvPr>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B0410E8A-67C3-851C-6A3C-0B2F66E4E4CD}"/>
              </a:ext>
            </a:extLst>
          </p:cNvPr>
          <p:cNvSpPr/>
          <p:nvPr/>
        </p:nvSpPr>
        <p:spPr>
          <a:xfrm>
            <a:off x="624254" y="601906"/>
            <a:ext cx="7895492" cy="1059840"/>
          </a:xfrm>
          <a:prstGeom prst="roundRect">
            <a:avLst>
              <a:gd name="adj" fmla="val 0"/>
            </a:avLst>
          </a:prstGeom>
          <a:solidFill>
            <a:srgbClr val="9AB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Title">
            <a:extLst>
              <a:ext uri="{FF2B5EF4-FFF2-40B4-BE49-F238E27FC236}">
                <a16:creationId xmlns:a16="http://schemas.microsoft.com/office/drawing/2014/main" id="{D5BF99DD-FE47-24DD-DC9B-A43D535C9731}"/>
              </a:ext>
            </a:extLst>
          </p:cNvPr>
          <p:cNvSpPr>
            <a:spLocks noGrp="1"/>
          </p:cNvSpPr>
          <p:nvPr>
            <p:ph type="title"/>
          </p:nvPr>
        </p:nvSpPr>
        <p:spPr>
          <a:xfrm>
            <a:off x="481743" y="706457"/>
            <a:ext cx="8173370" cy="814526"/>
          </a:xfrm>
        </p:spPr>
        <p:txBody>
          <a:bodyPr anchor="ctr" anchorCtr="0"/>
          <a:lstStyle/>
          <a:p>
            <a:pPr algn="ctr">
              <a:lnSpc>
                <a:spcPct val="100000"/>
              </a:lnSpc>
            </a:pPr>
            <a:r>
              <a:rPr lang="en-ZA" sz="6000" dirty="0">
                <a:solidFill>
                  <a:schemeClr val="bg1"/>
                </a:solidFill>
                <a:latin typeface="+mn-lt"/>
              </a:rPr>
              <a:t>Match it up!</a:t>
            </a:r>
          </a:p>
        </p:txBody>
      </p:sp>
      <p:sp>
        <p:nvSpPr>
          <p:cNvPr id="23" name="Title">
            <a:extLst>
              <a:ext uri="{FF2B5EF4-FFF2-40B4-BE49-F238E27FC236}">
                <a16:creationId xmlns:a16="http://schemas.microsoft.com/office/drawing/2014/main" id="{70C0F7D5-726F-0316-1E72-945697678747}"/>
              </a:ext>
            </a:extLst>
          </p:cNvPr>
          <p:cNvSpPr txBox="1">
            <a:spLocks/>
          </p:cNvSpPr>
          <p:nvPr/>
        </p:nvSpPr>
        <p:spPr>
          <a:xfrm>
            <a:off x="2962393" y="5524291"/>
            <a:ext cx="3212068" cy="512953"/>
          </a:xfrm>
          <a:prstGeom prst="rect">
            <a:avLst/>
          </a:prstGeom>
          <a:solidFill>
            <a:srgbClr val="FFFFFF"/>
          </a:solidFill>
          <a:ln w="31750">
            <a:solidFill>
              <a:srgbClr val="9ABB1F"/>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1900" dirty="0">
                <a:solidFill>
                  <a:schemeClr val="tx1">
                    <a:lumMod val="90000"/>
                    <a:lumOff val="10000"/>
                  </a:schemeClr>
                </a:solidFill>
                <a:latin typeface="+mn-lt"/>
              </a:rPr>
              <a:t>Click to reveal the answer</a:t>
            </a:r>
          </a:p>
        </p:txBody>
      </p:sp>
      <p:sp>
        <p:nvSpPr>
          <p:cNvPr id="3" name="Title">
            <a:extLst>
              <a:ext uri="{FF2B5EF4-FFF2-40B4-BE49-F238E27FC236}">
                <a16:creationId xmlns:a16="http://schemas.microsoft.com/office/drawing/2014/main" id="{F4ED47F6-26F2-FDDF-2E01-2AFC0E8EC7A1}"/>
              </a:ext>
            </a:extLst>
          </p:cNvPr>
          <p:cNvSpPr txBox="1">
            <a:spLocks/>
          </p:cNvSpPr>
          <p:nvPr/>
        </p:nvSpPr>
        <p:spPr>
          <a:xfrm>
            <a:off x="1258432" y="1851626"/>
            <a:ext cx="6627136" cy="803948"/>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10000"/>
              </a:lnSpc>
              <a:spcBef>
                <a:spcPts val="0"/>
              </a:spcBef>
            </a:pPr>
            <a:r>
              <a:rPr lang="en-ZA" sz="2200" b="0" dirty="0">
                <a:latin typeface="+mn-lt"/>
              </a:rPr>
              <a:t>Choose the correct compound adjective to complete the sentence.</a:t>
            </a:r>
            <a:endParaRPr lang="en-GB" sz="2200" dirty="0">
              <a:solidFill>
                <a:srgbClr val="9C6DAF"/>
              </a:solidFill>
              <a:latin typeface="+mn-lt"/>
            </a:endParaRPr>
          </a:p>
        </p:txBody>
      </p:sp>
      <p:sp>
        <p:nvSpPr>
          <p:cNvPr id="7" name="Title">
            <a:extLst>
              <a:ext uri="{FF2B5EF4-FFF2-40B4-BE49-F238E27FC236}">
                <a16:creationId xmlns:a16="http://schemas.microsoft.com/office/drawing/2014/main" id="{1F4CB0A3-25EB-0F11-2922-AF84E2666750}"/>
              </a:ext>
            </a:extLst>
          </p:cNvPr>
          <p:cNvSpPr txBox="1">
            <a:spLocks/>
          </p:cNvSpPr>
          <p:nvPr/>
        </p:nvSpPr>
        <p:spPr>
          <a:xfrm>
            <a:off x="778162" y="3875994"/>
            <a:ext cx="406957" cy="446990"/>
          </a:xfrm>
          <a:prstGeom prst="rect">
            <a:avLst/>
          </a:prstGeom>
          <a:solidFill>
            <a:srgbClr val="FFFFFF"/>
          </a:solidFill>
          <a:ln w="31750">
            <a:solidFill>
              <a:srgbClr val="2C91D8"/>
            </a:solidFill>
          </a:ln>
        </p:spPr>
        <p:txBody>
          <a:bodyPr vert="horz" lIns="108000" tIns="288000" rIns="108000" bIns="216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r>
              <a:rPr lang="en-ZA" sz="2200" dirty="0">
                <a:solidFill>
                  <a:schemeClr val="tx1">
                    <a:lumMod val="90000"/>
                    <a:lumOff val="10000"/>
                  </a:schemeClr>
                </a:solidFill>
                <a:latin typeface="+mn-lt"/>
              </a:rPr>
              <a:t>3</a:t>
            </a:r>
            <a:endParaRPr lang="en-GB" sz="2200" dirty="0">
              <a:solidFill>
                <a:schemeClr val="tx1">
                  <a:lumMod val="90000"/>
                  <a:lumOff val="10000"/>
                </a:schemeClr>
              </a:solidFill>
              <a:latin typeface="+mn-lt"/>
            </a:endParaRPr>
          </a:p>
        </p:txBody>
      </p:sp>
      <p:sp>
        <p:nvSpPr>
          <p:cNvPr id="8" name="Title">
            <a:extLst>
              <a:ext uri="{FF2B5EF4-FFF2-40B4-BE49-F238E27FC236}">
                <a16:creationId xmlns:a16="http://schemas.microsoft.com/office/drawing/2014/main" id="{B1DF6EDB-1F3E-BD15-802B-7C41FAB20056}"/>
              </a:ext>
            </a:extLst>
          </p:cNvPr>
          <p:cNvSpPr txBox="1">
            <a:spLocks/>
          </p:cNvSpPr>
          <p:nvPr/>
        </p:nvSpPr>
        <p:spPr>
          <a:xfrm>
            <a:off x="778162" y="3325631"/>
            <a:ext cx="406957" cy="446990"/>
          </a:xfrm>
          <a:prstGeom prst="rect">
            <a:avLst/>
          </a:prstGeom>
          <a:solidFill>
            <a:srgbClr val="FFFFFF"/>
          </a:solidFill>
          <a:ln w="31750">
            <a:solidFill>
              <a:srgbClr val="2C91D8"/>
            </a:solidFill>
          </a:ln>
        </p:spPr>
        <p:txBody>
          <a:bodyPr vert="horz" lIns="108000" tIns="288000" rIns="108000" bIns="216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r>
              <a:rPr lang="en-ZA" sz="2200" dirty="0">
                <a:solidFill>
                  <a:schemeClr val="tx1">
                    <a:lumMod val="90000"/>
                    <a:lumOff val="10000"/>
                  </a:schemeClr>
                </a:solidFill>
                <a:latin typeface="+mn-lt"/>
              </a:rPr>
              <a:t>2</a:t>
            </a:r>
            <a:endParaRPr lang="en-GB" sz="2200" dirty="0">
              <a:solidFill>
                <a:schemeClr val="tx1">
                  <a:lumMod val="90000"/>
                  <a:lumOff val="10000"/>
                </a:schemeClr>
              </a:solidFill>
              <a:latin typeface="+mn-lt"/>
            </a:endParaRPr>
          </a:p>
        </p:txBody>
      </p:sp>
      <p:sp>
        <p:nvSpPr>
          <p:cNvPr id="9" name="Title">
            <a:extLst>
              <a:ext uri="{FF2B5EF4-FFF2-40B4-BE49-F238E27FC236}">
                <a16:creationId xmlns:a16="http://schemas.microsoft.com/office/drawing/2014/main" id="{F5FB624F-8313-3A28-99AD-CDA4B13EA1B8}"/>
              </a:ext>
            </a:extLst>
          </p:cNvPr>
          <p:cNvSpPr txBox="1">
            <a:spLocks/>
          </p:cNvSpPr>
          <p:nvPr/>
        </p:nvSpPr>
        <p:spPr>
          <a:xfrm>
            <a:off x="778162" y="2775268"/>
            <a:ext cx="406957" cy="446990"/>
          </a:xfrm>
          <a:prstGeom prst="rect">
            <a:avLst/>
          </a:prstGeom>
          <a:solidFill>
            <a:srgbClr val="FFFFFF"/>
          </a:solidFill>
          <a:ln w="31750">
            <a:solidFill>
              <a:srgbClr val="2C91D8"/>
            </a:solidFill>
          </a:ln>
        </p:spPr>
        <p:txBody>
          <a:bodyPr vert="horz" lIns="108000" tIns="288000" rIns="108000" bIns="216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r>
              <a:rPr lang="en-ZA" sz="2200" dirty="0">
                <a:solidFill>
                  <a:schemeClr val="tx1">
                    <a:lumMod val="90000"/>
                    <a:lumOff val="10000"/>
                  </a:schemeClr>
                </a:solidFill>
                <a:latin typeface="+mn-lt"/>
              </a:rPr>
              <a:t>1</a:t>
            </a:r>
            <a:endParaRPr lang="en-GB" sz="2200" dirty="0">
              <a:solidFill>
                <a:schemeClr val="tx1">
                  <a:lumMod val="90000"/>
                  <a:lumOff val="10000"/>
                </a:schemeClr>
              </a:solidFill>
              <a:latin typeface="+mn-lt"/>
            </a:endParaRPr>
          </a:p>
        </p:txBody>
      </p:sp>
      <p:sp>
        <p:nvSpPr>
          <p:cNvPr id="6" name="QB1">
            <a:extLst>
              <a:ext uri="{FF2B5EF4-FFF2-40B4-BE49-F238E27FC236}">
                <a16:creationId xmlns:a16="http://schemas.microsoft.com/office/drawing/2014/main" id="{38B79304-0B42-0CD9-6121-C0DB56379795}"/>
              </a:ext>
            </a:extLst>
          </p:cNvPr>
          <p:cNvSpPr txBox="1">
            <a:spLocks/>
          </p:cNvSpPr>
          <p:nvPr/>
        </p:nvSpPr>
        <p:spPr>
          <a:xfrm>
            <a:off x="784128" y="4675691"/>
            <a:ext cx="2185411" cy="512953"/>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000" dirty="0">
                <a:solidFill>
                  <a:schemeClr val="tx1">
                    <a:lumMod val="90000"/>
                    <a:lumOff val="10000"/>
                  </a:schemeClr>
                </a:solidFill>
                <a:latin typeface="+mn-lt"/>
              </a:rPr>
              <a:t>old-fashioned</a:t>
            </a:r>
          </a:p>
        </p:txBody>
      </p:sp>
      <p:sp>
        <p:nvSpPr>
          <p:cNvPr id="15" name="QB2">
            <a:extLst>
              <a:ext uri="{FF2B5EF4-FFF2-40B4-BE49-F238E27FC236}">
                <a16:creationId xmlns:a16="http://schemas.microsoft.com/office/drawing/2014/main" id="{84CBB56D-B4FD-3521-1599-A8A4D62AF8B3}"/>
              </a:ext>
            </a:extLst>
          </p:cNvPr>
          <p:cNvSpPr txBox="1">
            <a:spLocks/>
          </p:cNvSpPr>
          <p:nvPr/>
        </p:nvSpPr>
        <p:spPr>
          <a:xfrm>
            <a:off x="3472740" y="4675691"/>
            <a:ext cx="2191375" cy="512952"/>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000" dirty="0">
                <a:solidFill>
                  <a:schemeClr val="tx1">
                    <a:lumMod val="90000"/>
                    <a:lumOff val="10000"/>
                  </a:schemeClr>
                </a:solidFill>
                <a:latin typeface="+mn-lt"/>
              </a:rPr>
              <a:t>dimly-lit</a:t>
            </a:r>
          </a:p>
        </p:txBody>
      </p:sp>
      <p:sp>
        <p:nvSpPr>
          <p:cNvPr id="24" name="QB3">
            <a:extLst>
              <a:ext uri="{FF2B5EF4-FFF2-40B4-BE49-F238E27FC236}">
                <a16:creationId xmlns:a16="http://schemas.microsoft.com/office/drawing/2014/main" id="{2BC07688-FE8F-BBD7-06CB-CA061B5575F8}"/>
              </a:ext>
            </a:extLst>
          </p:cNvPr>
          <p:cNvSpPr txBox="1">
            <a:spLocks/>
          </p:cNvSpPr>
          <p:nvPr/>
        </p:nvSpPr>
        <p:spPr>
          <a:xfrm>
            <a:off x="6174461" y="4670878"/>
            <a:ext cx="2185411" cy="512952"/>
          </a:xfrm>
          <a:prstGeom prst="rect">
            <a:avLst/>
          </a:prstGeom>
          <a:solidFill>
            <a:srgbClr val="FFFFFF"/>
          </a:solidFill>
          <a:ln w="31750">
            <a:solidFill>
              <a:srgbClr val="2C91D8"/>
            </a:solidFill>
          </a:ln>
        </p:spPr>
        <p:txBody>
          <a:bodyPr vert="horz" lIns="108000" tIns="288000" rIns="108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00000"/>
              </a:lnSpc>
            </a:pPr>
            <a:r>
              <a:rPr lang="en-ZA" sz="2000" dirty="0">
                <a:solidFill>
                  <a:schemeClr val="tx1">
                    <a:lumMod val="90000"/>
                    <a:lumOff val="10000"/>
                  </a:schemeClr>
                </a:solidFill>
                <a:latin typeface="+mn-lt"/>
              </a:rPr>
              <a:t>good-looking</a:t>
            </a:r>
          </a:p>
        </p:txBody>
      </p:sp>
      <p:sp>
        <p:nvSpPr>
          <p:cNvPr id="19" name="Q 1">
            <a:extLst>
              <a:ext uri="{FF2B5EF4-FFF2-40B4-BE49-F238E27FC236}">
                <a16:creationId xmlns:a16="http://schemas.microsoft.com/office/drawing/2014/main" id="{4FCD614C-4D05-0DC1-B48B-798960F020B2}"/>
              </a:ext>
            </a:extLst>
          </p:cNvPr>
          <p:cNvSpPr txBox="1">
            <a:spLocks/>
          </p:cNvSpPr>
          <p:nvPr/>
        </p:nvSpPr>
        <p:spPr>
          <a:xfrm>
            <a:off x="1378550" y="2775268"/>
            <a:ext cx="6763796" cy="446990"/>
          </a:xfrm>
          <a:prstGeom prst="roundRect">
            <a:avLst>
              <a:gd name="adj" fmla="val 9641"/>
            </a:avLst>
          </a:prstGeom>
          <a:noFill/>
          <a:ln w="25400">
            <a:noFill/>
          </a:ln>
        </p:spPr>
        <p:txBody>
          <a:bodyPr vert="horz" lIns="0" tIns="324000" rIns="0" bIns="252000" rtlCol="0" anchor="ctr" anchorCtr="0">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spcBef>
                <a:spcPts val="0"/>
              </a:spcBef>
            </a:pPr>
            <a:r>
              <a:rPr lang="en-ZA" sz="1900" b="0" dirty="0">
                <a:latin typeface="+mn-lt"/>
              </a:rPr>
              <a:t>The girl with the brown hair and blue eyes was </a:t>
            </a:r>
            <a:r>
              <a:rPr lang="en-ZA" sz="1900" b="0" u="sng" dirty="0">
                <a:latin typeface="+mn-lt"/>
              </a:rPr>
              <a:t>                   </a:t>
            </a:r>
            <a:r>
              <a:rPr lang="en-ZA" sz="1900" b="0" dirty="0">
                <a:latin typeface="+mn-lt"/>
              </a:rPr>
              <a:t>.</a:t>
            </a:r>
          </a:p>
        </p:txBody>
      </p:sp>
      <p:sp>
        <p:nvSpPr>
          <p:cNvPr id="12" name="Answer 1">
            <a:extLst>
              <a:ext uri="{FF2B5EF4-FFF2-40B4-BE49-F238E27FC236}">
                <a16:creationId xmlns:a16="http://schemas.microsoft.com/office/drawing/2014/main" id="{3949917E-A31C-FF86-D6C9-2BDC3AEE0786}"/>
              </a:ext>
            </a:extLst>
          </p:cNvPr>
          <p:cNvSpPr txBox="1">
            <a:spLocks/>
          </p:cNvSpPr>
          <p:nvPr/>
        </p:nvSpPr>
        <p:spPr>
          <a:xfrm>
            <a:off x="1378550" y="2775268"/>
            <a:ext cx="6763796" cy="446990"/>
          </a:xfrm>
          <a:prstGeom prst="roundRect">
            <a:avLst>
              <a:gd name="adj" fmla="val 9641"/>
            </a:avLst>
          </a:prstGeom>
          <a:noFill/>
          <a:ln w="25400">
            <a:noFill/>
          </a:ln>
        </p:spPr>
        <p:txBody>
          <a:bodyPr vert="horz" lIns="0" tIns="324000" rIns="0" bIns="252000" rtlCol="0" anchor="ctr" anchorCtr="0">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spcBef>
                <a:spcPts val="0"/>
              </a:spcBef>
            </a:pPr>
            <a:r>
              <a:rPr lang="en-ZA" sz="1900" b="0" dirty="0">
                <a:latin typeface="+mn-lt"/>
              </a:rPr>
              <a:t>The girl with the brown hair and blue eyes was </a:t>
            </a:r>
            <a:r>
              <a:rPr lang="en-ZA" sz="1900" dirty="0">
                <a:solidFill>
                  <a:srgbClr val="9ABB1F"/>
                </a:solidFill>
                <a:latin typeface="+mn-lt"/>
              </a:rPr>
              <a:t>good-looking</a:t>
            </a:r>
            <a:r>
              <a:rPr lang="en-ZA" sz="1900" b="0" dirty="0">
                <a:latin typeface="+mn-lt"/>
              </a:rPr>
              <a:t>.</a:t>
            </a:r>
            <a:endParaRPr lang="en-GB" sz="1900" dirty="0">
              <a:solidFill>
                <a:srgbClr val="9C6DAF"/>
              </a:solidFill>
              <a:latin typeface="+mn-lt"/>
            </a:endParaRPr>
          </a:p>
        </p:txBody>
      </p:sp>
      <p:sp>
        <p:nvSpPr>
          <p:cNvPr id="20" name="Q 2">
            <a:extLst>
              <a:ext uri="{FF2B5EF4-FFF2-40B4-BE49-F238E27FC236}">
                <a16:creationId xmlns:a16="http://schemas.microsoft.com/office/drawing/2014/main" id="{657D4F68-F1FF-6184-3D4F-45B534571B2C}"/>
              </a:ext>
            </a:extLst>
          </p:cNvPr>
          <p:cNvSpPr txBox="1">
            <a:spLocks/>
          </p:cNvSpPr>
          <p:nvPr/>
        </p:nvSpPr>
        <p:spPr>
          <a:xfrm>
            <a:off x="1378549" y="3363314"/>
            <a:ext cx="7348991" cy="417930"/>
          </a:xfrm>
          <a:prstGeom prst="roundRect">
            <a:avLst>
              <a:gd name="adj" fmla="val 9641"/>
            </a:avLst>
          </a:prstGeom>
          <a:noFill/>
          <a:ln w="25400">
            <a:noFill/>
          </a:ln>
        </p:spPr>
        <p:txBody>
          <a:bodyPr vert="horz" lIns="0" tIns="252000" rIns="0" bIns="252000" rtlCol="0" anchor="ctr" anchorCtr="0">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spcBef>
                <a:spcPts val="0"/>
              </a:spcBef>
            </a:pPr>
            <a:r>
              <a:rPr lang="en-ZA" sz="1900" b="0" dirty="0">
                <a:latin typeface="+mn-lt"/>
              </a:rPr>
              <a:t>The</a:t>
            </a:r>
            <a:r>
              <a:rPr lang="en-ZA" sz="2000" b="0" dirty="0"/>
              <a:t> </a:t>
            </a:r>
            <a:r>
              <a:rPr lang="en-ZA" sz="1900" b="0" dirty="0">
                <a:latin typeface="+mn-lt"/>
              </a:rPr>
              <a:t>dress</a:t>
            </a:r>
            <a:r>
              <a:rPr lang="en-ZA" sz="2000" b="0" dirty="0"/>
              <a:t> </a:t>
            </a:r>
            <a:r>
              <a:rPr lang="en-ZA" sz="1900" b="0" dirty="0">
                <a:latin typeface="+mn-lt"/>
              </a:rPr>
              <a:t>my</a:t>
            </a:r>
            <a:r>
              <a:rPr lang="en-ZA" sz="2000" b="0" dirty="0"/>
              <a:t> </a:t>
            </a:r>
            <a:r>
              <a:rPr lang="en-ZA" sz="1900" b="0" dirty="0">
                <a:latin typeface="+mn-lt"/>
              </a:rPr>
              <a:t>mom</a:t>
            </a:r>
            <a:r>
              <a:rPr lang="en-ZA" sz="2000" b="0" dirty="0"/>
              <a:t> </a:t>
            </a:r>
            <a:r>
              <a:rPr lang="en-ZA" sz="1900" b="0" dirty="0">
                <a:latin typeface="+mn-lt"/>
              </a:rPr>
              <a:t>wore</a:t>
            </a:r>
            <a:r>
              <a:rPr lang="en-ZA" sz="2000" b="0" dirty="0"/>
              <a:t> </a:t>
            </a:r>
            <a:r>
              <a:rPr lang="en-ZA" sz="1900" b="0" dirty="0">
                <a:latin typeface="+mn-lt"/>
              </a:rPr>
              <a:t>when</a:t>
            </a:r>
            <a:r>
              <a:rPr lang="en-ZA" sz="2000" b="0" dirty="0"/>
              <a:t> </a:t>
            </a:r>
            <a:r>
              <a:rPr lang="en-ZA" sz="1900" b="0" dirty="0">
                <a:latin typeface="+mn-lt"/>
              </a:rPr>
              <a:t>she</a:t>
            </a:r>
            <a:r>
              <a:rPr lang="en-ZA" sz="2000" b="0" dirty="0"/>
              <a:t> </a:t>
            </a:r>
            <a:r>
              <a:rPr lang="en-ZA" sz="1900" b="0" dirty="0">
                <a:latin typeface="+mn-lt"/>
              </a:rPr>
              <a:t>was</a:t>
            </a:r>
            <a:r>
              <a:rPr lang="en-ZA" sz="2000" b="0" dirty="0"/>
              <a:t> </a:t>
            </a:r>
            <a:r>
              <a:rPr lang="en-ZA" sz="1900" b="0" dirty="0">
                <a:latin typeface="+mn-lt"/>
              </a:rPr>
              <a:t>young</a:t>
            </a:r>
            <a:r>
              <a:rPr lang="en-ZA" sz="2000" b="0" dirty="0"/>
              <a:t> </a:t>
            </a:r>
            <a:r>
              <a:rPr lang="en-ZA" sz="1900" b="0" dirty="0">
                <a:latin typeface="+mn-lt"/>
              </a:rPr>
              <a:t>is</a:t>
            </a:r>
            <a:r>
              <a:rPr lang="en-ZA" sz="2000" b="0" dirty="0"/>
              <a:t> </a:t>
            </a:r>
            <a:r>
              <a:rPr lang="en-ZA" sz="1900" b="0" dirty="0">
                <a:latin typeface="+mn-lt"/>
              </a:rPr>
              <a:t>now</a:t>
            </a:r>
            <a:r>
              <a:rPr lang="en-ZA" sz="1400" b="0" dirty="0">
                <a:latin typeface="+mn-lt"/>
              </a:rPr>
              <a:t> </a:t>
            </a:r>
            <a:r>
              <a:rPr lang="en-ZA" sz="1900" b="0" u="sng" dirty="0">
                <a:latin typeface="+mn-lt"/>
              </a:rPr>
              <a:t>                   </a:t>
            </a:r>
            <a:r>
              <a:rPr lang="en-ZA" sz="1900" b="0" dirty="0">
                <a:latin typeface="+mn-lt"/>
              </a:rPr>
              <a:t>.</a:t>
            </a:r>
          </a:p>
        </p:txBody>
      </p:sp>
      <p:sp>
        <p:nvSpPr>
          <p:cNvPr id="16" name="Answer 2">
            <a:extLst>
              <a:ext uri="{FF2B5EF4-FFF2-40B4-BE49-F238E27FC236}">
                <a16:creationId xmlns:a16="http://schemas.microsoft.com/office/drawing/2014/main" id="{03B2B46F-B613-ADF9-F1DA-FA59CC72CE4E}"/>
              </a:ext>
            </a:extLst>
          </p:cNvPr>
          <p:cNvSpPr txBox="1">
            <a:spLocks/>
          </p:cNvSpPr>
          <p:nvPr/>
        </p:nvSpPr>
        <p:spPr>
          <a:xfrm>
            <a:off x="1378549" y="3363314"/>
            <a:ext cx="7448579" cy="417930"/>
          </a:xfrm>
          <a:prstGeom prst="roundRect">
            <a:avLst>
              <a:gd name="adj" fmla="val 9641"/>
            </a:avLst>
          </a:prstGeom>
          <a:noFill/>
          <a:ln w="25400">
            <a:noFill/>
          </a:ln>
        </p:spPr>
        <p:txBody>
          <a:bodyPr vert="horz" lIns="0" tIns="252000" rIns="0" bIns="252000" rtlCol="0" anchor="ctr" anchorCtr="0">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spcBef>
                <a:spcPts val="0"/>
              </a:spcBef>
            </a:pPr>
            <a:r>
              <a:rPr lang="en-ZA" sz="1900" b="0" dirty="0">
                <a:latin typeface="+mn-lt"/>
              </a:rPr>
              <a:t>The</a:t>
            </a:r>
            <a:r>
              <a:rPr lang="en-ZA" sz="1400" b="0" dirty="0">
                <a:latin typeface="+mn-lt"/>
              </a:rPr>
              <a:t> </a:t>
            </a:r>
            <a:r>
              <a:rPr lang="en-ZA" sz="1900" b="0" dirty="0">
                <a:latin typeface="+mn-lt"/>
              </a:rPr>
              <a:t>dress</a:t>
            </a:r>
            <a:r>
              <a:rPr lang="en-ZA" sz="1400" b="0" dirty="0">
                <a:latin typeface="+mn-lt"/>
              </a:rPr>
              <a:t> </a:t>
            </a:r>
            <a:r>
              <a:rPr lang="en-ZA" sz="1900" b="0" dirty="0">
                <a:latin typeface="+mn-lt"/>
              </a:rPr>
              <a:t>my</a:t>
            </a:r>
            <a:r>
              <a:rPr lang="en-ZA" sz="1400" b="0" dirty="0">
                <a:latin typeface="+mn-lt"/>
              </a:rPr>
              <a:t> </a:t>
            </a:r>
            <a:r>
              <a:rPr lang="en-ZA" sz="1900" b="0" dirty="0">
                <a:latin typeface="+mn-lt"/>
              </a:rPr>
              <a:t>mom</a:t>
            </a:r>
            <a:r>
              <a:rPr lang="en-ZA" sz="1400" b="0" dirty="0">
                <a:latin typeface="+mn-lt"/>
              </a:rPr>
              <a:t> </a:t>
            </a:r>
            <a:r>
              <a:rPr lang="en-ZA" sz="1900" b="0" dirty="0">
                <a:latin typeface="+mn-lt"/>
              </a:rPr>
              <a:t>wore</a:t>
            </a:r>
            <a:r>
              <a:rPr lang="en-ZA" sz="1200" b="0" dirty="0">
                <a:latin typeface="+mn-lt"/>
              </a:rPr>
              <a:t> </a:t>
            </a:r>
            <a:r>
              <a:rPr lang="en-ZA" sz="1900" b="0" dirty="0">
                <a:latin typeface="+mn-lt"/>
              </a:rPr>
              <a:t>when</a:t>
            </a:r>
            <a:r>
              <a:rPr lang="en-ZA" sz="1400" b="0" dirty="0">
                <a:latin typeface="+mn-lt"/>
              </a:rPr>
              <a:t> </a:t>
            </a:r>
            <a:r>
              <a:rPr lang="en-ZA" sz="1900" b="0" dirty="0">
                <a:latin typeface="+mn-lt"/>
              </a:rPr>
              <a:t>she</a:t>
            </a:r>
            <a:r>
              <a:rPr lang="en-ZA" sz="1400" b="0" dirty="0">
                <a:latin typeface="+mn-lt"/>
              </a:rPr>
              <a:t> </a:t>
            </a:r>
            <a:r>
              <a:rPr lang="en-ZA" sz="1900" b="0" dirty="0">
                <a:latin typeface="+mn-lt"/>
              </a:rPr>
              <a:t>was</a:t>
            </a:r>
            <a:r>
              <a:rPr lang="en-ZA" sz="1600" b="0" dirty="0">
                <a:latin typeface="+mn-lt"/>
              </a:rPr>
              <a:t> </a:t>
            </a:r>
            <a:r>
              <a:rPr lang="en-ZA" sz="1900" b="0" dirty="0">
                <a:latin typeface="+mn-lt"/>
              </a:rPr>
              <a:t>young</a:t>
            </a:r>
            <a:r>
              <a:rPr lang="en-ZA" sz="1400" b="0" dirty="0">
                <a:latin typeface="+mn-lt"/>
              </a:rPr>
              <a:t> </a:t>
            </a:r>
            <a:r>
              <a:rPr lang="en-ZA" sz="1900" b="0" dirty="0">
                <a:latin typeface="+mn-lt"/>
              </a:rPr>
              <a:t>is</a:t>
            </a:r>
            <a:r>
              <a:rPr lang="en-ZA" sz="1400" b="0" dirty="0">
                <a:latin typeface="+mn-lt"/>
              </a:rPr>
              <a:t> </a:t>
            </a:r>
            <a:r>
              <a:rPr lang="en-ZA" sz="1900" b="0" dirty="0">
                <a:latin typeface="+mn-lt"/>
              </a:rPr>
              <a:t>now</a:t>
            </a:r>
            <a:r>
              <a:rPr lang="en-ZA" sz="1400" b="0" dirty="0">
                <a:latin typeface="+mn-lt"/>
              </a:rPr>
              <a:t> </a:t>
            </a:r>
            <a:r>
              <a:rPr lang="en-ZA" sz="1900" dirty="0">
                <a:solidFill>
                  <a:srgbClr val="AA72CC"/>
                </a:solidFill>
                <a:latin typeface="+mn-lt"/>
              </a:rPr>
              <a:t>old-fashioned</a:t>
            </a:r>
            <a:r>
              <a:rPr lang="en-ZA" sz="1900" b="0" dirty="0">
                <a:latin typeface="+mn-lt"/>
              </a:rPr>
              <a:t>.</a:t>
            </a:r>
            <a:endParaRPr lang="en-GB" sz="1900" dirty="0">
              <a:solidFill>
                <a:srgbClr val="9C6DAF"/>
              </a:solidFill>
              <a:latin typeface="+mn-lt"/>
            </a:endParaRPr>
          </a:p>
        </p:txBody>
      </p:sp>
      <p:sp>
        <p:nvSpPr>
          <p:cNvPr id="21" name="Q 3">
            <a:extLst>
              <a:ext uri="{FF2B5EF4-FFF2-40B4-BE49-F238E27FC236}">
                <a16:creationId xmlns:a16="http://schemas.microsoft.com/office/drawing/2014/main" id="{9746018F-24FE-1F68-0B37-D461E9CD55EA}"/>
              </a:ext>
            </a:extLst>
          </p:cNvPr>
          <p:cNvSpPr txBox="1">
            <a:spLocks/>
          </p:cNvSpPr>
          <p:nvPr/>
        </p:nvSpPr>
        <p:spPr>
          <a:xfrm>
            <a:off x="1378550" y="3887059"/>
            <a:ext cx="6763796" cy="417930"/>
          </a:xfrm>
          <a:prstGeom prst="roundRect">
            <a:avLst>
              <a:gd name="adj" fmla="val 9641"/>
            </a:avLst>
          </a:prstGeom>
          <a:noFill/>
          <a:ln w="25400">
            <a:noFill/>
          </a:ln>
        </p:spPr>
        <p:txBody>
          <a:bodyPr vert="horz" lIns="0" tIns="252000" rIns="0" bIns="252000" rtlCol="0" anchor="ctr" anchorCtr="0">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spcBef>
                <a:spcPts val="0"/>
              </a:spcBef>
            </a:pPr>
            <a:r>
              <a:rPr lang="en-ZA" sz="1900" b="0" dirty="0">
                <a:latin typeface="+mn-lt"/>
              </a:rPr>
              <a:t>The school was </a:t>
            </a:r>
            <a:r>
              <a:rPr lang="en-ZA" sz="1900" b="0" u="sng" dirty="0">
                <a:latin typeface="+mn-lt"/>
              </a:rPr>
              <a:t>             </a:t>
            </a:r>
            <a:r>
              <a:rPr lang="en-ZA" sz="1900" b="0" dirty="0">
                <a:latin typeface="+mn-lt"/>
              </a:rPr>
              <a:t> at night.</a:t>
            </a:r>
          </a:p>
        </p:txBody>
      </p:sp>
      <p:sp>
        <p:nvSpPr>
          <p:cNvPr id="18" name="Answer 3">
            <a:extLst>
              <a:ext uri="{FF2B5EF4-FFF2-40B4-BE49-F238E27FC236}">
                <a16:creationId xmlns:a16="http://schemas.microsoft.com/office/drawing/2014/main" id="{536A4F69-4EFD-065B-9522-29BF10D68EB1}"/>
              </a:ext>
            </a:extLst>
          </p:cNvPr>
          <p:cNvSpPr txBox="1">
            <a:spLocks/>
          </p:cNvSpPr>
          <p:nvPr/>
        </p:nvSpPr>
        <p:spPr>
          <a:xfrm>
            <a:off x="1378550" y="3887059"/>
            <a:ext cx="6763796" cy="417930"/>
          </a:xfrm>
          <a:prstGeom prst="roundRect">
            <a:avLst>
              <a:gd name="adj" fmla="val 9641"/>
            </a:avLst>
          </a:prstGeom>
          <a:noFill/>
          <a:ln w="25400">
            <a:noFill/>
          </a:ln>
        </p:spPr>
        <p:txBody>
          <a:bodyPr vert="horz" lIns="0" tIns="252000" rIns="0" bIns="252000" rtlCol="0" anchor="ctr" anchorCtr="0">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spcBef>
                <a:spcPts val="0"/>
              </a:spcBef>
            </a:pPr>
            <a:r>
              <a:rPr lang="en-ZA" sz="1900" b="0" dirty="0">
                <a:latin typeface="+mn-lt"/>
              </a:rPr>
              <a:t>The school was </a:t>
            </a:r>
            <a:r>
              <a:rPr lang="en-ZA" sz="1900" dirty="0">
                <a:solidFill>
                  <a:srgbClr val="F1950D"/>
                </a:solidFill>
                <a:latin typeface="+mn-lt"/>
              </a:rPr>
              <a:t>dimly-lit</a:t>
            </a:r>
            <a:r>
              <a:rPr lang="en-ZA" sz="1900" b="0" dirty="0">
                <a:latin typeface="+mn-lt"/>
              </a:rPr>
              <a:t> at night.</a:t>
            </a:r>
            <a:endParaRPr lang="en-GB" sz="1900" dirty="0">
              <a:solidFill>
                <a:srgbClr val="9C6DAF"/>
              </a:solidFill>
              <a:latin typeface="+mn-lt"/>
            </a:endParaRPr>
          </a:p>
        </p:txBody>
      </p:sp>
    </p:spTree>
    <p:extLst>
      <p:ext uri="{BB962C8B-B14F-4D97-AF65-F5344CB8AC3E}">
        <p14:creationId xmlns:p14="http://schemas.microsoft.com/office/powerpoint/2010/main" val="1732406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25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0" presetClass="exit" presetSubtype="0" fill="hold" grpId="1" nodeType="withEffect">
                                  <p:stCondLst>
                                    <p:cond delay="0"/>
                                  </p:stCondLst>
                                  <p:childTnLst>
                                    <p:animEffect transition="out" filter="fade">
                                      <p:cBhvr>
                                        <p:cTn id="46" dur="500"/>
                                        <p:tgtEl>
                                          <p:spTgt spid="19"/>
                                        </p:tgtEl>
                                      </p:cBhvr>
                                    </p:animEffect>
                                    <p:set>
                                      <p:cBhvr>
                                        <p:cTn id="47" dur="1" fill="hold">
                                          <p:stCondLst>
                                            <p:cond delay="499"/>
                                          </p:stCondLst>
                                        </p:cTn>
                                        <p:tgtEl>
                                          <p:spTgt spid="19"/>
                                        </p:tgtEl>
                                        <p:attrNameLst>
                                          <p:attrName>style.visibility</p:attrName>
                                        </p:attrNameLst>
                                      </p:cBhvr>
                                      <p:to>
                                        <p:strVal val="hidden"/>
                                      </p:to>
                                    </p:set>
                                  </p:childTnLst>
                                </p:cTn>
                              </p:par>
                              <p:par>
                                <p:cTn id="48" presetID="7" presetClass="emph" presetSubtype="2" fill="hold" nodeType="withEffect">
                                  <p:stCondLst>
                                    <p:cond delay="0"/>
                                  </p:stCondLst>
                                  <p:childTnLst>
                                    <p:animClr clrSpc="rgb" dir="cw">
                                      <p:cBhvr>
                                        <p:cTn id="49" dur="500" fill="hold"/>
                                        <p:tgtEl>
                                          <p:spTgt spid="24"/>
                                        </p:tgtEl>
                                        <p:attrNameLst>
                                          <p:attrName>stroke.color</p:attrName>
                                        </p:attrNameLst>
                                      </p:cBhvr>
                                      <p:to>
                                        <a:srgbClr val="9ABB1F"/>
                                      </p:to>
                                    </p:animClr>
                                    <p:set>
                                      <p:cBhvr>
                                        <p:cTn id="50" dur="500" fill="hold"/>
                                        <p:tgtEl>
                                          <p:spTgt spid="24"/>
                                        </p:tgtEl>
                                        <p:attrNameLst>
                                          <p:attrName>stroke.on</p:attrName>
                                        </p:attrNameLst>
                                      </p:cBhvr>
                                      <p:to>
                                        <p:strVal val="true"/>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10" presetClass="exit" presetSubtype="0" fill="hold" grpId="1" nodeType="withEffect">
                                  <p:stCondLst>
                                    <p:cond delay="0"/>
                                  </p:stCondLst>
                                  <p:childTnLst>
                                    <p:animEffect transition="out" filter="fade">
                                      <p:cBhvr>
                                        <p:cTn id="57" dur="500"/>
                                        <p:tgtEl>
                                          <p:spTgt spid="20"/>
                                        </p:tgtEl>
                                      </p:cBhvr>
                                    </p:animEffect>
                                    <p:set>
                                      <p:cBhvr>
                                        <p:cTn id="58" dur="1" fill="hold">
                                          <p:stCondLst>
                                            <p:cond delay="499"/>
                                          </p:stCondLst>
                                        </p:cTn>
                                        <p:tgtEl>
                                          <p:spTgt spid="20"/>
                                        </p:tgtEl>
                                        <p:attrNameLst>
                                          <p:attrName>style.visibility</p:attrName>
                                        </p:attrNameLst>
                                      </p:cBhvr>
                                      <p:to>
                                        <p:strVal val="hidden"/>
                                      </p:to>
                                    </p:set>
                                  </p:childTnLst>
                                </p:cTn>
                              </p:par>
                              <p:par>
                                <p:cTn id="59" presetID="7" presetClass="emph" presetSubtype="2" fill="hold" nodeType="withEffect">
                                  <p:stCondLst>
                                    <p:cond delay="0"/>
                                  </p:stCondLst>
                                  <p:childTnLst>
                                    <p:animClr clrSpc="rgb" dir="cw">
                                      <p:cBhvr>
                                        <p:cTn id="60" dur="500" fill="hold"/>
                                        <p:tgtEl>
                                          <p:spTgt spid="6"/>
                                        </p:tgtEl>
                                        <p:attrNameLst>
                                          <p:attrName>stroke.color</p:attrName>
                                        </p:attrNameLst>
                                      </p:cBhvr>
                                      <p:to>
                                        <a:srgbClr val="AA72CC"/>
                                      </p:to>
                                    </p:animClr>
                                    <p:set>
                                      <p:cBhvr>
                                        <p:cTn id="61" dur="500" fill="hold"/>
                                        <p:tgtEl>
                                          <p:spTgt spid="6"/>
                                        </p:tgtEl>
                                        <p:attrNameLst>
                                          <p:attrName>stroke.on</p:attrName>
                                        </p:attrNameLst>
                                      </p:cBhvr>
                                      <p:to>
                                        <p:strVal val="true"/>
                                      </p:to>
                                    </p:se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fade">
                                      <p:cBhvr>
                                        <p:cTn id="66" dur="500"/>
                                        <p:tgtEl>
                                          <p:spTgt spid="18"/>
                                        </p:tgtEl>
                                      </p:cBhvr>
                                    </p:animEffect>
                                  </p:childTnLst>
                                </p:cTn>
                              </p:par>
                              <p:par>
                                <p:cTn id="67" presetID="10" presetClass="exit" presetSubtype="0" fill="hold" grpId="1" nodeType="withEffect">
                                  <p:stCondLst>
                                    <p:cond delay="0"/>
                                  </p:stCondLst>
                                  <p:childTnLst>
                                    <p:animEffect transition="out" filter="fade">
                                      <p:cBhvr>
                                        <p:cTn id="68" dur="500"/>
                                        <p:tgtEl>
                                          <p:spTgt spid="21"/>
                                        </p:tgtEl>
                                      </p:cBhvr>
                                    </p:animEffect>
                                    <p:set>
                                      <p:cBhvr>
                                        <p:cTn id="69" dur="1" fill="hold">
                                          <p:stCondLst>
                                            <p:cond delay="499"/>
                                          </p:stCondLst>
                                        </p:cTn>
                                        <p:tgtEl>
                                          <p:spTgt spid="21"/>
                                        </p:tgtEl>
                                        <p:attrNameLst>
                                          <p:attrName>style.visibility</p:attrName>
                                        </p:attrNameLst>
                                      </p:cBhvr>
                                      <p:to>
                                        <p:strVal val="hidden"/>
                                      </p:to>
                                    </p:set>
                                  </p:childTnLst>
                                </p:cTn>
                              </p:par>
                              <p:par>
                                <p:cTn id="70" presetID="7" presetClass="emph" presetSubtype="2" fill="hold" nodeType="withEffect">
                                  <p:stCondLst>
                                    <p:cond delay="0"/>
                                  </p:stCondLst>
                                  <p:childTnLst>
                                    <p:animClr clrSpc="rgb" dir="cw">
                                      <p:cBhvr>
                                        <p:cTn id="71" dur="500" fill="hold"/>
                                        <p:tgtEl>
                                          <p:spTgt spid="15"/>
                                        </p:tgtEl>
                                        <p:attrNameLst>
                                          <p:attrName>stroke.color</p:attrName>
                                        </p:attrNameLst>
                                      </p:cBhvr>
                                      <p:to>
                                        <a:srgbClr val="F1950D"/>
                                      </p:to>
                                    </p:animClr>
                                    <p:set>
                                      <p:cBhvr>
                                        <p:cTn id="72" dur="500" fill="hold"/>
                                        <p:tgtEl>
                                          <p:spTgt spid="15"/>
                                        </p:tgtEl>
                                        <p:attrNameLst>
                                          <p:attrName>stroke.on</p:attrName>
                                        </p:attrNameLst>
                                      </p:cBhvr>
                                      <p:to>
                                        <p:strVal val="true"/>
                                      </p:to>
                                    </p:set>
                                  </p:childTnLst>
                                </p:cTn>
                              </p:par>
                              <p:par>
                                <p:cTn id="73" presetID="10" presetClass="exit" presetSubtype="0" fill="hold" grpId="1" nodeType="withEffect">
                                  <p:stCondLst>
                                    <p:cond delay="250"/>
                                  </p:stCondLst>
                                  <p:childTnLst>
                                    <p:animEffect transition="out" filter="fade">
                                      <p:cBhvr>
                                        <p:cTn id="74" dur="500"/>
                                        <p:tgtEl>
                                          <p:spTgt spid="23"/>
                                        </p:tgtEl>
                                      </p:cBhvr>
                                    </p:animEffect>
                                    <p:set>
                                      <p:cBhvr>
                                        <p:cTn id="75"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3" grpId="0"/>
      <p:bldP spid="7" grpId="0" animBg="1"/>
      <p:bldP spid="8" grpId="0" animBg="1"/>
      <p:bldP spid="9" grpId="0" animBg="1"/>
      <p:bldP spid="6" grpId="0" animBg="1"/>
      <p:bldP spid="15" grpId="0" animBg="1"/>
      <p:bldP spid="24" grpId="0" animBg="1"/>
      <p:bldP spid="19" grpId="0"/>
      <p:bldP spid="19" grpId="1"/>
      <p:bldP spid="12" grpId="0"/>
      <p:bldP spid="20" grpId="0"/>
      <p:bldP spid="20" grpId="1"/>
      <p:bldP spid="16" grpId="0"/>
      <p:bldP spid="21" grpId="0"/>
      <p:bldP spid="21" grpId="1"/>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98273-D5B5-8BB9-ED7B-DE346CF37E1C}"/>
            </a:ext>
          </a:extLst>
        </p:cNvPr>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B0410E8A-67C3-851C-6A3C-0B2F66E4E4CD}"/>
              </a:ext>
            </a:extLst>
          </p:cNvPr>
          <p:cNvSpPr/>
          <p:nvPr/>
        </p:nvSpPr>
        <p:spPr>
          <a:xfrm>
            <a:off x="624254" y="601906"/>
            <a:ext cx="7895492" cy="1059840"/>
          </a:xfrm>
          <a:prstGeom prst="roundRect">
            <a:avLst>
              <a:gd name="adj" fmla="val 0"/>
            </a:avLst>
          </a:prstGeom>
          <a:solidFill>
            <a:srgbClr val="9AB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Title">
            <a:extLst>
              <a:ext uri="{FF2B5EF4-FFF2-40B4-BE49-F238E27FC236}">
                <a16:creationId xmlns:a16="http://schemas.microsoft.com/office/drawing/2014/main" id="{D5BF99DD-FE47-24DD-DC9B-A43D535C9731}"/>
              </a:ext>
            </a:extLst>
          </p:cNvPr>
          <p:cNvSpPr>
            <a:spLocks noGrp="1"/>
          </p:cNvSpPr>
          <p:nvPr>
            <p:ph type="title"/>
          </p:nvPr>
        </p:nvSpPr>
        <p:spPr>
          <a:xfrm>
            <a:off x="481743" y="706457"/>
            <a:ext cx="8173370" cy="814526"/>
          </a:xfrm>
        </p:spPr>
        <p:txBody>
          <a:bodyPr anchor="ctr" anchorCtr="0"/>
          <a:lstStyle/>
          <a:p>
            <a:pPr algn="ctr">
              <a:lnSpc>
                <a:spcPct val="100000"/>
              </a:lnSpc>
            </a:pPr>
            <a:r>
              <a:rPr lang="en-ZA" sz="4800" dirty="0">
                <a:solidFill>
                  <a:schemeClr val="bg1"/>
                </a:solidFill>
                <a:latin typeface="+mn-lt"/>
              </a:rPr>
              <a:t>Make your own sentences!</a:t>
            </a:r>
          </a:p>
        </p:txBody>
      </p:sp>
      <p:sp>
        <p:nvSpPr>
          <p:cNvPr id="3" name="Title">
            <a:extLst>
              <a:ext uri="{FF2B5EF4-FFF2-40B4-BE49-F238E27FC236}">
                <a16:creationId xmlns:a16="http://schemas.microsoft.com/office/drawing/2014/main" id="{F4ED47F6-26F2-FDDF-2E01-2AFC0E8EC7A1}"/>
              </a:ext>
            </a:extLst>
          </p:cNvPr>
          <p:cNvSpPr txBox="1">
            <a:spLocks/>
          </p:cNvSpPr>
          <p:nvPr/>
        </p:nvSpPr>
        <p:spPr>
          <a:xfrm>
            <a:off x="1258432" y="1788255"/>
            <a:ext cx="6627136" cy="803948"/>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10000"/>
              </a:lnSpc>
              <a:spcBef>
                <a:spcPts val="0"/>
              </a:spcBef>
            </a:pPr>
            <a:r>
              <a:rPr lang="en-ZA" sz="2200" b="0" dirty="0">
                <a:latin typeface="+mn-lt"/>
              </a:rPr>
              <a:t>Spin the wheel and make your own sentence using the compound adjective you land on.</a:t>
            </a:r>
            <a:endParaRPr lang="en-GB" sz="2200" dirty="0">
              <a:solidFill>
                <a:srgbClr val="9C6DAF"/>
              </a:solidFill>
              <a:latin typeface="+mn-lt"/>
            </a:endParaRPr>
          </a:p>
        </p:txBody>
      </p:sp>
      <p:graphicFrame>
        <p:nvGraphicFramePr>
          <p:cNvPr id="2" name="Chart 1">
            <a:extLst>
              <a:ext uri="{FF2B5EF4-FFF2-40B4-BE49-F238E27FC236}">
                <a16:creationId xmlns:a16="http://schemas.microsoft.com/office/drawing/2014/main" id="{A44248C9-7886-C5A1-6A17-F06D074DF1A2}"/>
              </a:ext>
            </a:extLst>
          </p:cNvPr>
          <p:cNvGraphicFramePr/>
          <p:nvPr>
            <p:extLst>
              <p:ext uri="{D42A27DB-BD31-4B8C-83A1-F6EECF244321}">
                <p14:modId xmlns:p14="http://schemas.microsoft.com/office/powerpoint/2010/main" val="1015316805"/>
              </p:ext>
            </p:extLst>
          </p:nvPr>
        </p:nvGraphicFramePr>
        <p:xfrm>
          <a:off x="3010670" y="2490318"/>
          <a:ext cx="3542352" cy="3896588"/>
        </p:xfrm>
        <a:graphic>
          <a:graphicData uri="http://schemas.openxmlformats.org/drawingml/2006/chart">
            <c:chart xmlns:c="http://schemas.openxmlformats.org/drawingml/2006/chart" xmlns:r="http://schemas.openxmlformats.org/officeDocument/2006/relationships" r:id="rId2"/>
          </a:graphicData>
        </a:graphic>
      </p:graphicFrame>
      <p:sp>
        <p:nvSpPr>
          <p:cNvPr id="4" name="Spin Trigger">
            <a:extLst>
              <a:ext uri="{FF2B5EF4-FFF2-40B4-BE49-F238E27FC236}">
                <a16:creationId xmlns:a16="http://schemas.microsoft.com/office/drawing/2014/main" id="{6A96CA31-AC07-13B9-BFFE-FDD8EBEBF5C7}"/>
              </a:ext>
            </a:extLst>
          </p:cNvPr>
          <p:cNvSpPr/>
          <p:nvPr/>
        </p:nvSpPr>
        <p:spPr>
          <a:xfrm>
            <a:off x="1801726" y="4194835"/>
            <a:ext cx="511742" cy="523766"/>
          </a:xfrm>
          <a:prstGeom prst="ellipse">
            <a:avLst/>
          </a:prstGeom>
          <a:solidFill>
            <a:srgbClr val="FF0000"/>
          </a:solidFill>
          <a:ln w="38100">
            <a:solidFill>
              <a:srgbClr val="C00000"/>
            </a:solidFill>
          </a:ln>
          <a:effectLst>
            <a:glow>
              <a:schemeClr val="accent1">
                <a:alpha val="40000"/>
              </a:schemeClr>
            </a:glow>
            <a:outerShdw dist="38100" dir="2460000" algn="t" rotWithShape="0">
              <a:srgbClr val="C00000">
                <a:alpha val="29000"/>
              </a:srgb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anchor="ctr">
            <a:spAutoFit/>
          </a:bodyPr>
          <a:lstStyle/>
          <a:p>
            <a:pPr algn="ctr">
              <a:defRPr/>
            </a:pPr>
            <a:endParaRPr lang="en-GB" sz="2400" b="1" cap="all" dirty="0">
              <a:solidFill>
                <a:schemeClr val="bg1"/>
              </a:solidFill>
            </a:endParaRPr>
          </a:p>
        </p:txBody>
      </p:sp>
      <p:sp>
        <p:nvSpPr>
          <p:cNvPr id="5" name="Arrow: Pentagon 4">
            <a:extLst>
              <a:ext uri="{FF2B5EF4-FFF2-40B4-BE49-F238E27FC236}">
                <a16:creationId xmlns:a16="http://schemas.microsoft.com/office/drawing/2014/main" id="{C88FDB0E-7694-44CE-2457-5C7C4187F1B4}"/>
              </a:ext>
            </a:extLst>
          </p:cNvPr>
          <p:cNvSpPr/>
          <p:nvPr/>
        </p:nvSpPr>
        <p:spPr>
          <a:xfrm>
            <a:off x="2779802" y="4240134"/>
            <a:ext cx="450064" cy="396956"/>
          </a:xfrm>
          <a:prstGeom prst="homePlate">
            <a:avLst/>
          </a:prstGeom>
          <a:solidFill>
            <a:srgbClr val="90C8E5"/>
          </a:solidFill>
          <a:ln w="28575">
            <a:solidFill>
              <a:srgbClr val="006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a:extLst>
              <a:ext uri="{FF2B5EF4-FFF2-40B4-BE49-F238E27FC236}">
                <a16:creationId xmlns:a16="http://schemas.microsoft.com/office/drawing/2014/main" id="{718D466C-70A8-F8D4-8EDF-07AA730A55A4}"/>
              </a:ext>
            </a:extLst>
          </p:cNvPr>
          <p:cNvSpPr txBox="1">
            <a:spLocks/>
          </p:cNvSpPr>
          <p:nvPr/>
        </p:nvSpPr>
        <p:spPr>
          <a:xfrm>
            <a:off x="1104524" y="3487129"/>
            <a:ext cx="1906146" cy="803948"/>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Roboto" panose="02000000000000000000" pitchFamily="2" charset="0"/>
                <a:ea typeface="Roboto" panose="02000000000000000000" pitchFamily="2" charset="0"/>
                <a:cs typeface="+mj-cs"/>
              </a:defRPr>
            </a:lvl1pPr>
          </a:lstStyle>
          <a:p>
            <a:pPr algn="ctr">
              <a:lnSpc>
                <a:spcPct val="110000"/>
              </a:lnSpc>
              <a:spcBef>
                <a:spcPts val="0"/>
              </a:spcBef>
            </a:pPr>
            <a:r>
              <a:rPr lang="en-ZA" sz="2200" dirty="0">
                <a:latin typeface="+mn-lt"/>
              </a:rPr>
              <a:t>Spin here!</a:t>
            </a:r>
            <a:endParaRPr lang="en-GB" sz="2200" dirty="0">
              <a:solidFill>
                <a:srgbClr val="9C6DAF"/>
              </a:solidFill>
              <a:latin typeface="+mn-lt"/>
            </a:endParaRPr>
          </a:p>
        </p:txBody>
      </p:sp>
    </p:spTree>
    <p:extLst>
      <p:ext uri="{BB962C8B-B14F-4D97-AF65-F5344CB8AC3E}">
        <p14:creationId xmlns:p14="http://schemas.microsoft.com/office/powerpoint/2010/main" val="562416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4"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2"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4"/>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hidden"/>
                                      </p:to>
                                    </p:set>
                                  </p:childTnLst>
                                </p:cTn>
                              </p:par>
                              <p:par>
                                <p:cTn id="27" presetID="1" presetClass="entr" presetSubtype="0" fill="hold" grpId="1" nodeType="withEffect">
                                  <p:stCondLst>
                                    <p:cond delay="250"/>
                                  </p:stCondLst>
                                  <p:childTnLst>
                                    <p:set>
                                      <p:cBhvr>
                                        <p:cTn id="28" dur="1" fill="hold">
                                          <p:stCondLst>
                                            <p:cond delay="0"/>
                                          </p:stCondLst>
                                        </p:cTn>
                                        <p:tgtEl>
                                          <p:spTgt spid="4"/>
                                        </p:tgtEl>
                                        <p:attrNameLst>
                                          <p:attrName>style.visibility</p:attrName>
                                        </p:attrNameLst>
                                      </p:cBhvr>
                                      <p:to>
                                        <p:strVal val="visible"/>
                                      </p:to>
                                    </p:set>
                                  </p:childTnLst>
                                </p:cTn>
                              </p:par>
                              <p:par>
                                <p:cTn id="29" presetID="8" presetClass="emph" presetSubtype="0" repeatCount="indefinite" fill="hold" grpId="0" nodeType="withEffect">
                                  <p:stCondLst>
                                    <p:cond delay="250"/>
                                  </p:stCondLst>
                                  <p:childTnLst>
                                    <p:animRot by="43200000">
                                      <p:cBhvr>
                                        <p:cTn id="30" dur="1000" fill="hold"/>
                                        <p:tgtEl>
                                          <p:spTgt spid="2"/>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2" nodeType="clickEffect">
                                  <p:stCondLst>
                                    <p:cond delay="0"/>
                                  </p:stCondLst>
                                  <p:childTnLst>
                                    <p:set>
                                      <p:cBhvr>
                                        <p:cTn id="34" dur="1" fill="hold">
                                          <p:stCondLst>
                                            <p:cond delay="0"/>
                                          </p:stCondLst>
                                        </p:cTn>
                                        <p:tgtEl>
                                          <p:spTgt spid="4"/>
                                        </p:tgtEl>
                                        <p:attrNameLst>
                                          <p:attrName>style.visibility</p:attrName>
                                        </p:attrNameLst>
                                      </p:cBhvr>
                                      <p:to>
                                        <p:strVal val="hidden"/>
                                      </p:to>
                                    </p:set>
                                  </p:childTnLst>
                                </p:cTn>
                              </p:par>
                              <p:par>
                                <p:cTn id="35" presetID="1" presetClass="entr" presetSubtype="0" fill="hold" grpId="3" nodeType="withEffect">
                                  <p:stCondLst>
                                    <p:cond delay="250"/>
                                  </p:stCondLst>
                                  <p:childTnLst>
                                    <p:set>
                                      <p:cBhvr>
                                        <p:cTn id="36" dur="1" fill="hold">
                                          <p:stCondLst>
                                            <p:cond delay="0"/>
                                          </p:stCondLst>
                                        </p:cTn>
                                        <p:tgtEl>
                                          <p:spTgt spid="4"/>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childTnLst>
              </p:cTn>
              <p:nextCondLst>
                <p:cond evt="onClick" delay="0">
                  <p:tgtEl>
                    <p:spTgt spid="4"/>
                  </p:tgtEl>
                </p:cond>
              </p:nextCondLst>
            </p:seq>
          </p:childTnLst>
        </p:cTn>
      </p:par>
    </p:tnLst>
    <p:bldLst>
      <p:bldP spid="3" grpId="0"/>
      <p:bldGraphic spid="2" grpId="0">
        <p:bldAsOne/>
      </p:bldGraphic>
      <p:bldGraphic spid="2" grpId="1">
        <p:bldAsOne/>
      </p:bldGraphic>
      <p:bldGraphic spid="2" grpId="2">
        <p:bldAsOne/>
      </p:bldGraphic>
      <p:bldP spid="4" grpId="0" animBg="1"/>
      <p:bldP spid="4" grpId="1" animBg="1"/>
      <p:bldP spid="4" grpId="2" animBg="1"/>
      <p:bldP spid="4" grpId="3" animBg="1"/>
      <p:bldP spid="4" grpId="4" animBg="1"/>
      <p:bldP spid="5" grpId="0" animBg="1"/>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00CF8-C86D-B9C6-1195-CCCB42B3368F}"/>
            </a:ext>
          </a:extLst>
        </p:cNvPr>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CE0E3F80-0FE4-0E51-1BA9-0E76B15EBA7B}"/>
              </a:ext>
            </a:extLst>
          </p:cNvPr>
          <p:cNvSpPr/>
          <p:nvPr/>
        </p:nvSpPr>
        <p:spPr>
          <a:xfrm>
            <a:off x="1617785" y="2628900"/>
            <a:ext cx="5908430" cy="1600200"/>
          </a:xfrm>
          <a:prstGeom prst="roundRect">
            <a:avLst>
              <a:gd name="adj" fmla="val 0"/>
            </a:avLst>
          </a:prstGeom>
          <a:solidFill>
            <a:srgbClr val="2C9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Title">
            <a:extLst>
              <a:ext uri="{FF2B5EF4-FFF2-40B4-BE49-F238E27FC236}">
                <a16:creationId xmlns:a16="http://schemas.microsoft.com/office/drawing/2014/main" id="{D5348568-0F7F-D4FA-2F6B-9E123E8CA169}"/>
              </a:ext>
            </a:extLst>
          </p:cNvPr>
          <p:cNvSpPr>
            <a:spLocks noGrp="1"/>
          </p:cNvSpPr>
          <p:nvPr>
            <p:ph type="title"/>
          </p:nvPr>
        </p:nvSpPr>
        <p:spPr>
          <a:xfrm>
            <a:off x="1021556" y="3101942"/>
            <a:ext cx="7093744" cy="654116"/>
          </a:xfrm>
        </p:spPr>
        <p:txBody>
          <a:bodyPr anchor="ctr" anchorCtr="0"/>
          <a:lstStyle/>
          <a:p>
            <a:pPr algn="ctr">
              <a:lnSpc>
                <a:spcPct val="100000"/>
              </a:lnSpc>
            </a:pPr>
            <a:r>
              <a:rPr lang="en-ZA" sz="7200" dirty="0">
                <a:solidFill>
                  <a:schemeClr val="bg1"/>
                </a:solidFill>
                <a:latin typeface="+mn-lt"/>
              </a:rPr>
              <a:t>Thank you!</a:t>
            </a:r>
          </a:p>
        </p:txBody>
      </p:sp>
    </p:spTree>
    <p:extLst>
      <p:ext uri="{BB962C8B-B14F-4D97-AF65-F5344CB8AC3E}">
        <p14:creationId xmlns:p14="http://schemas.microsoft.com/office/powerpoint/2010/main" val="1199332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8893146"/>
      </p:ext>
    </p:extLst>
  </p:cSld>
  <p:clrMapOvr>
    <a:masterClrMapping/>
  </p:clrMapOvr>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2" id="{3B1C08F5-5315-487F-9B55-50747BA125B9}" vid="{591DCDC8-B5CB-40D9-895D-BF0BE3276CC9}"/>
    </a:ext>
  </a:extLst>
</a:theme>
</file>

<file path=ppt/theme/theme2.xml><?xml version="1.0" encoding="utf-8"?>
<a:theme xmlns:a="http://schemas.openxmlformats.org/drawingml/2006/main" name="Disclaimers/Guidan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3B1C08F5-5315-487F-9B55-50747BA125B9}" vid="{CC6DB3A1-B424-437D-9AB2-DB05A7DEA75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5980</TotalTime>
  <Words>606</Words>
  <Application>Microsoft Office PowerPoint</Application>
  <PresentationFormat>On-screen Show (4:3)</PresentationFormat>
  <Paragraphs>121</Paragraphs>
  <Slides>20</Slides>
  <Notes>0</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Arial</vt:lpstr>
      <vt:lpstr>Roboto</vt:lpstr>
      <vt:lpstr>Calibri</vt:lpstr>
      <vt:lpstr>Twinkl</vt:lpstr>
      <vt:lpstr>Slide Layouts</vt:lpstr>
      <vt:lpstr>Disclaimers/Guidance</vt:lpstr>
      <vt:lpstr>Would you rather Adjective edition!</vt:lpstr>
      <vt:lpstr>Would you rather Adjective edition!</vt:lpstr>
      <vt:lpstr>Would you rather Adjective edition!</vt:lpstr>
      <vt:lpstr>Would you rather Adjective edition!</vt:lpstr>
      <vt:lpstr>Would you rather Adjective edition!</vt:lpstr>
      <vt:lpstr>Adjectives</vt:lpstr>
      <vt:lpstr>But, what are compound adjectives?</vt:lpstr>
      <vt:lpstr>How are these different from adjectives?</vt:lpstr>
      <vt:lpstr>Examples:</vt:lpstr>
      <vt:lpstr>Examples:</vt:lpstr>
      <vt:lpstr>Examples:</vt:lpstr>
      <vt:lpstr>Choose the correct compound adjective</vt:lpstr>
      <vt:lpstr>Choose the correct compound adjective</vt:lpstr>
      <vt:lpstr>Choose the correct compound adjective</vt:lpstr>
      <vt:lpstr>Choose the correct compound adjective</vt:lpstr>
      <vt:lpstr>Match it up!</vt:lpstr>
      <vt:lpstr>Match it up!</vt:lpstr>
      <vt:lpstr>Make your own sentences!</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twinkl twinkl</dc:creator>
  <cp:lastModifiedBy>amal al ismaili</cp:lastModifiedBy>
  <cp:revision>207</cp:revision>
  <dcterms:created xsi:type="dcterms:W3CDTF">2023-06-06T09:32:59Z</dcterms:created>
  <dcterms:modified xsi:type="dcterms:W3CDTF">2025-10-26T06:21:59Z</dcterms:modified>
</cp:coreProperties>
</file>